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1"/>
  </p:notesMasterIdLst>
  <p:sldIdLst>
    <p:sldId id="256" r:id="rId2"/>
    <p:sldId id="257" r:id="rId3"/>
    <p:sldId id="258" r:id="rId4"/>
    <p:sldId id="259"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4"/>
    <p:restoredTop sz="94104"/>
  </p:normalViewPr>
  <p:slideViewPr>
    <p:cSldViewPr snapToGrid="0">
      <p:cViewPr varScale="1">
        <p:scale>
          <a:sx n="90" d="100"/>
          <a:sy n="90" d="100"/>
        </p:scale>
        <p:origin x="208" y="5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v>B24</c:v>
          </c:tx>
          <c:spPr>
            <a:ln w="19050" cap="rnd">
              <a:noFill/>
              <a:round/>
            </a:ln>
            <a:effectLst/>
          </c:spPr>
          <c:marker>
            <c:symbol val="circle"/>
            <c:size val="5"/>
            <c:spPr>
              <a:noFill/>
              <a:ln w="9525">
                <a:solidFill>
                  <a:schemeClr val="accent3"/>
                </a:solidFill>
              </a:ln>
              <a:effectLst/>
            </c:spPr>
          </c:marker>
          <c:xVal>
            <c:numLit>
              <c:formatCode>General</c:formatCode>
              <c:ptCount val="5"/>
            </c:numLit>
          </c:xVal>
          <c:yVal>
            <c:numLit>
              <c:formatCode>General</c:formatCode>
              <c:ptCount val="1"/>
              <c:pt idx="0">
                <c:v>1</c:v>
              </c:pt>
            </c:numLit>
          </c:yVal>
          <c:smooth val="0"/>
          <c:extLst>
            <c:ext xmlns:c16="http://schemas.microsoft.com/office/drawing/2014/chart" uri="{C3380CC4-5D6E-409C-BE32-E72D297353CC}">
              <c16:uniqueId val="{00000000-E467-C142-917B-86D42938AD2D}"/>
            </c:ext>
          </c:extLst>
        </c:ser>
        <c:ser>
          <c:idx val="1"/>
          <c:order val="1"/>
          <c:tx>
            <c:v>1</c:v>
          </c:tx>
          <c:spPr>
            <a:ln w="19050" cap="rnd">
              <a:noFill/>
              <a:round/>
            </a:ln>
            <a:effectLst/>
          </c:spPr>
          <c:marker>
            <c:symbol val="circle"/>
            <c:size val="5"/>
            <c:spPr>
              <a:solidFill>
                <a:schemeClr val="accent2"/>
              </a:solidFill>
              <a:ln w="9525">
                <a:solidFill>
                  <a:schemeClr val="accent2"/>
                </a:solidFill>
              </a:ln>
              <a:effectLst/>
            </c:spPr>
          </c:marker>
          <c:xVal>
            <c:numLit>
              <c:formatCode>0.00</c:formatCode>
              <c:ptCount val="3"/>
              <c:pt idx="0">
                <c:v>2.1922999999999999</c:v>
              </c:pt>
              <c:pt idx="1">
                <c:v>3.2717999999999998</c:v>
              </c:pt>
              <c:pt idx="2">
                <c:v>4.3513000000000002</c:v>
              </c:pt>
            </c:numLit>
          </c:xVal>
          <c:yVal>
            <c:numLit>
              <c:formatCode>General</c:formatCode>
              <c:ptCount val="3"/>
              <c:pt idx="0">
                <c:v>6.3258000000000001</c:v>
              </c:pt>
              <c:pt idx="1">
                <c:v>7.3985000000000003</c:v>
              </c:pt>
              <c:pt idx="2">
                <c:v>8.4712999999999994</c:v>
              </c:pt>
            </c:numLit>
          </c:yVal>
          <c:smooth val="0"/>
          <c:extLst>
            <c:ext xmlns:c16="http://schemas.microsoft.com/office/drawing/2014/chart" uri="{C3380CC4-5D6E-409C-BE32-E72D297353CC}">
              <c16:uniqueId val="{00000001-E467-C142-917B-86D42938AD2D}"/>
            </c:ext>
          </c:extLst>
        </c:ser>
        <c:ser>
          <c:idx val="2"/>
          <c:order val="2"/>
          <c:tx>
            <c:v>2</c:v>
          </c:tx>
          <c:spPr>
            <a:ln w="19050" cap="rnd">
              <a:noFill/>
              <a:round/>
            </a:ln>
            <a:effectLst/>
          </c:spPr>
          <c:marker>
            <c:symbol val="circle"/>
            <c:size val="5"/>
            <c:spPr>
              <a:solidFill>
                <a:schemeClr val="accent3"/>
              </a:solidFill>
              <a:ln w="9525">
                <a:solidFill>
                  <a:schemeClr val="accent3"/>
                </a:solidFill>
              </a:ln>
              <a:effectLst/>
            </c:spPr>
          </c:marker>
          <c:xVal>
            <c:numLit>
              <c:formatCode>0.00</c:formatCode>
              <c:ptCount val="3"/>
              <c:pt idx="0">
                <c:v>2.1922999999999999</c:v>
              </c:pt>
              <c:pt idx="1">
                <c:v>3.2717999999999998</c:v>
              </c:pt>
              <c:pt idx="2">
                <c:v>4.3513000000000002</c:v>
              </c:pt>
            </c:numLit>
          </c:xVal>
          <c:yVal>
            <c:numLit>
              <c:formatCode>General</c:formatCode>
              <c:ptCount val="3"/>
              <c:pt idx="0">
                <c:v>7.1532999999999998</c:v>
              </c:pt>
              <c:pt idx="1">
                <c:v>7.9345999999999997</c:v>
              </c:pt>
              <c:pt idx="2">
                <c:v>8.7158999999999995</c:v>
              </c:pt>
            </c:numLit>
          </c:yVal>
          <c:smooth val="0"/>
          <c:extLst>
            <c:ext xmlns:c16="http://schemas.microsoft.com/office/drawing/2014/chart" uri="{C3380CC4-5D6E-409C-BE32-E72D297353CC}">
              <c16:uniqueId val="{00000002-E467-C142-917B-86D42938AD2D}"/>
            </c:ext>
          </c:extLst>
        </c:ser>
        <c:ser>
          <c:idx val="3"/>
          <c:order val="3"/>
          <c:tx>
            <c:v>3</c:v>
          </c:tx>
          <c:spPr>
            <a:ln w="19050" cap="rnd">
              <a:noFill/>
              <a:round/>
            </a:ln>
            <a:effectLst/>
          </c:spPr>
          <c:marker>
            <c:symbol val="circle"/>
            <c:size val="5"/>
            <c:spPr>
              <a:solidFill>
                <a:schemeClr val="accent4"/>
              </a:solidFill>
              <a:ln w="9525">
                <a:solidFill>
                  <a:schemeClr val="accent4"/>
                </a:solidFill>
              </a:ln>
              <a:effectLst/>
            </c:spPr>
          </c:marker>
          <c:xVal>
            <c:numLit>
              <c:formatCode>0.00</c:formatCode>
              <c:ptCount val="3"/>
              <c:pt idx="0">
                <c:v>2.1922999999999999</c:v>
              </c:pt>
              <c:pt idx="1">
                <c:v>3.2717999999999998</c:v>
              </c:pt>
              <c:pt idx="2">
                <c:v>4.3513000000000002</c:v>
              </c:pt>
            </c:numLit>
          </c:xVal>
          <c:yVal>
            <c:numLit>
              <c:formatCode>General</c:formatCode>
              <c:ptCount val="3"/>
              <c:pt idx="0">
                <c:v>7.9808000000000003</c:v>
              </c:pt>
              <c:pt idx="1">
                <c:v>8.4705999999999992</c:v>
              </c:pt>
              <c:pt idx="2">
                <c:v>8.9604999999999997</c:v>
              </c:pt>
            </c:numLit>
          </c:yVal>
          <c:smooth val="0"/>
          <c:extLst>
            <c:ext xmlns:c16="http://schemas.microsoft.com/office/drawing/2014/chart" uri="{C3380CC4-5D6E-409C-BE32-E72D297353CC}">
              <c16:uniqueId val="{00000003-E467-C142-917B-86D42938AD2D}"/>
            </c:ext>
          </c:extLst>
        </c:ser>
        <c:dLbls>
          <c:showLegendKey val="0"/>
          <c:showVal val="0"/>
          <c:showCatName val="0"/>
          <c:showSerName val="0"/>
          <c:showPercent val="0"/>
          <c:showBubbleSize val="0"/>
        </c:dLbls>
        <c:axId val="602204872"/>
        <c:axId val="602184536"/>
      </c:scatterChart>
      <c:valAx>
        <c:axId val="6022048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50" b="1" baseline="0"/>
                  <a:t>economic comfort</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184536"/>
        <c:crosses val="min"/>
        <c:crossBetween val="midCat"/>
      </c:valAx>
      <c:valAx>
        <c:axId val="602184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50" b="1" baseline="0"/>
                  <a:t>Happiness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2204872"/>
        <c:crosses val="min"/>
        <c:crossBetween val="midCat"/>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93657D-93CC-8643-8095-043007917B4D}" type="datetimeFigureOut">
              <a:rPr lang="en-US" smtClean="0"/>
              <a:t>12/12/22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13FE82-0905-7B49-9205-FD1972B0AACB}" type="slidenum">
              <a:rPr lang="en-US" smtClean="0"/>
              <a:t>‹#›</a:t>
            </a:fld>
            <a:endParaRPr lang="en-US"/>
          </a:p>
        </p:txBody>
      </p:sp>
    </p:spTree>
    <p:extLst>
      <p:ext uri="{BB962C8B-B14F-4D97-AF65-F5344CB8AC3E}">
        <p14:creationId xmlns:p14="http://schemas.microsoft.com/office/powerpoint/2010/main" val="2282913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13FE82-0905-7B49-9205-FD1972B0AACB}" type="slidenum">
              <a:rPr lang="en-US" smtClean="0"/>
              <a:t>1</a:t>
            </a:fld>
            <a:endParaRPr lang="en-US"/>
          </a:p>
        </p:txBody>
      </p:sp>
    </p:spTree>
    <p:extLst>
      <p:ext uri="{BB962C8B-B14F-4D97-AF65-F5344CB8AC3E}">
        <p14:creationId xmlns:p14="http://schemas.microsoft.com/office/powerpoint/2010/main" val="3038030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very question of “does higher socioeconomic status make people happier” is one of the most endured debates in the relevant literature. </a:t>
            </a:r>
          </a:p>
          <a:p>
            <a:endParaRPr lang="en-US" dirty="0"/>
          </a:p>
          <a:p>
            <a:pPr marL="0" marR="0" algn="just">
              <a:lnSpc>
                <a:spcPct val="115000"/>
              </a:lnSpc>
              <a:spcBef>
                <a:spcPts val="1200"/>
              </a:spcBef>
              <a:spcAft>
                <a:spcPts val="0"/>
              </a:spcAft>
            </a:pPr>
            <a:r>
              <a:rPr lang="en-US" sz="1800" dirty="0">
                <a:solidFill>
                  <a:srgbClr val="222222"/>
                </a:solidFill>
                <a:effectLst/>
                <a:latin typeface="Times New Roman" panose="02020603050405020304" pitchFamily="18" charset="0"/>
                <a:ea typeface="Times New Roman" panose="02020603050405020304" pitchFamily="18" charset="0"/>
              </a:rPr>
              <a:t>Some studies confirmed the consistent and positive effect of economic condition and subjective well-being ( e.g., </a:t>
            </a:r>
            <a:r>
              <a:rPr lang="en-US" sz="1800" dirty="0">
                <a:solidFill>
                  <a:srgbClr val="7030A0"/>
                </a:solidFill>
                <a:effectLst/>
                <a:latin typeface="Times New Roman" panose="02020603050405020304" pitchFamily="18" charset="0"/>
                <a:ea typeface="Times New Roman" panose="02020603050405020304" pitchFamily="18" charset="0"/>
              </a:rPr>
              <a:t>Barger et al., 2009;</a:t>
            </a:r>
            <a:r>
              <a:rPr lang="en-US" sz="1800" dirty="0">
                <a:solidFill>
                  <a:srgbClr val="222222"/>
                </a:solidFill>
                <a:effectLst/>
                <a:latin typeface="Times New Roman" panose="02020603050405020304" pitchFamily="18" charset="0"/>
                <a:ea typeface="Times New Roman" panose="02020603050405020304" pitchFamily="18" charset="0"/>
              </a:rPr>
              <a:t> </a:t>
            </a:r>
            <a:r>
              <a:rPr lang="en-US" sz="1800" dirty="0">
                <a:solidFill>
                  <a:srgbClr val="7030A0"/>
                </a:solidFill>
                <a:effectLst/>
                <a:latin typeface="Times New Roman" panose="02020603050405020304" pitchFamily="18" charset="0"/>
                <a:ea typeface="Times New Roman" panose="02020603050405020304" pitchFamily="18" charset="0"/>
              </a:rPr>
              <a:t>Frey &amp; </a:t>
            </a:r>
            <a:r>
              <a:rPr lang="en-US" sz="1800" dirty="0" err="1">
                <a:solidFill>
                  <a:srgbClr val="7030A0"/>
                </a:solidFill>
                <a:effectLst/>
                <a:latin typeface="Times New Roman" panose="02020603050405020304" pitchFamily="18" charset="0"/>
                <a:ea typeface="Times New Roman" panose="02020603050405020304" pitchFamily="18" charset="0"/>
              </a:rPr>
              <a:t>Stutzer</a:t>
            </a:r>
            <a:r>
              <a:rPr lang="en-US" sz="1800" dirty="0">
                <a:solidFill>
                  <a:srgbClr val="7030A0"/>
                </a:solidFill>
                <a:effectLst/>
                <a:latin typeface="Times New Roman" panose="02020603050405020304" pitchFamily="18" charset="0"/>
                <a:ea typeface="Times New Roman" panose="02020603050405020304" pitchFamily="18" charset="0"/>
              </a:rPr>
              <a:t>, 2011; </a:t>
            </a:r>
            <a:r>
              <a:rPr lang="en-US" sz="1800" dirty="0" err="1">
                <a:solidFill>
                  <a:srgbClr val="7030A0"/>
                </a:solidFill>
                <a:effectLst/>
                <a:latin typeface="Times New Roman" panose="02020603050405020304" pitchFamily="18" charset="0"/>
                <a:ea typeface="Times New Roman" panose="02020603050405020304" pitchFamily="18" charset="0"/>
              </a:rPr>
              <a:t>Pinquart</a:t>
            </a:r>
            <a:r>
              <a:rPr lang="en-US" sz="1800" dirty="0">
                <a:solidFill>
                  <a:srgbClr val="7030A0"/>
                </a:solidFill>
                <a:effectLst/>
                <a:latin typeface="Times New Roman" panose="02020603050405020304" pitchFamily="18" charset="0"/>
                <a:ea typeface="Times New Roman" panose="02020603050405020304" pitchFamily="18" charset="0"/>
              </a:rPr>
              <a:t> &amp; </a:t>
            </a:r>
            <a:r>
              <a:rPr lang="en-US" sz="1800" dirty="0" err="1">
                <a:solidFill>
                  <a:srgbClr val="7030A0"/>
                </a:solidFill>
                <a:effectLst/>
                <a:latin typeface="Times New Roman" panose="02020603050405020304" pitchFamily="18" charset="0"/>
                <a:ea typeface="Times New Roman" panose="02020603050405020304" pitchFamily="18" charset="0"/>
              </a:rPr>
              <a:t>Sörensen</a:t>
            </a:r>
            <a:r>
              <a:rPr lang="en-US" sz="1800" dirty="0">
                <a:solidFill>
                  <a:srgbClr val="7030A0"/>
                </a:solidFill>
                <a:effectLst/>
                <a:latin typeface="Times New Roman" panose="02020603050405020304" pitchFamily="18" charset="0"/>
                <a:ea typeface="Times New Roman" panose="02020603050405020304" pitchFamily="18" charset="0"/>
              </a:rPr>
              <a:t>, 2000; </a:t>
            </a:r>
            <a:r>
              <a:rPr lang="en-US" sz="1800" dirty="0" err="1">
                <a:solidFill>
                  <a:srgbClr val="7030A0"/>
                </a:solidFill>
                <a:effectLst/>
                <a:latin typeface="Times New Roman" panose="02020603050405020304" pitchFamily="18" charset="0"/>
                <a:ea typeface="Times New Roman" panose="02020603050405020304" pitchFamily="18" charset="0"/>
              </a:rPr>
              <a:t>Daraei</a:t>
            </a:r>
            <a:r>
              <a:rPr lang="en-US" sz="1800" dirty="0">
                <a:solidFill>
                  <a:srgbClr val="7030A0"/>
                </a:solidFill>
                <a:effectLst/>
                <a:latin typeface="Times New Roman" panose="02020603050405020304" pitchFamily="18" charset="0"/>
                <a:ea typeface="Times New Roman" panose="02020603050405020304" pitchFamily="18" charset="0"/>
              </a:rPr>
              <a:t> &amp; </a:t>
            </a:r>
            <a:r>
              <a:rPr lang="en-US" sz="1800" dirty="0" err="1">
                <a:solidFill>
                  <a:srgbClr val="7030A0"/>
                </a:solidFill>
                <a:effectLst/>
                <a:latin typeface="Times New Roman" panose="02020603050405020304" pitchFamily="18" charset="0"/>
                <a:ea typeface="Times New Roman" panose="02020603050405020304" pitchFamily="18" charset="0"/>
              </a:rPr>
              <a:t>Mohajery</a:t>
            </a:r>
            <a:r>
              <a:rPr lang="en-US" sz="1800" dirty="0">
                <a:solidFill>
                  <a:srgbClr val="7030A0"/>
                </a:solidFill>
                <a:effectLst/>
                <a:latin typeface="Times New Roman" panose="02020603050405020304" pitchFamily="18" charset="0"/>
                <a:ea typeface="Times New Roman" panose="02020603050405020304" pitchFamily="18" charset="0"/>
              </a:rPr>
              <a:t>, 2013; Fassbender &amp; </a:t>
            </a:r>
            <a:r>
              <a:rPr lang="en-US" sz="1800" dirty="0" err="1">
                <a:solidFill>
                  <a:srgbClr val="7030A0"/>
                </a:solidFill>
                <a:effectLst/>
                <a:latin typeface="Times New Roman" panose="02020603050405020304" pitchFamily="18" charset="0"/>
                <a:ea typeface="Times New Roman" panose="02020603050405020304" pitchFamily="18" charset="0"/>
              </a:rPr>
              <a:t>Leyendecker</a:t>
            </a:r>
            <a:r>
              <a:rPr lang="en-US" sz="1800" dirty="0">
                <a:solidFill>
                  <a:srgbClr val="7030A0"/>
                </a:solidFill>
                <a:effectLst/>
                <a:latin typeface="Times New Roman" panose="02020603050405020304" pitchFamily="18" charset="0"/>
                <a:ea typeface="Times New Roman" panose="02020603050405020304" pitchFamily="18" charset="0"/>
              </a:rPr>
              <a:t>, 2018; Chiang et al., 2021; Reyes et al., 2020</a:t>
            </a:r>
            <a:r>
              <a:rPr lang="en-US" sz="1800" dirty="0">
                <a:solidFill>
                  <a:srgbClr val="222222"/>
                </a:solidFill>
                <a:effectLst/>
                <a:latin typeface="Times New Roman" panose="02020603050405020304" pitchFamily="18" charset="0"/>
                <a:ea typeface="Times New Roman" panose="02020603050405020304" pitchFamily="18" charset="0"/>
              </a:rPr>
              <a:t>). This finding, however, has been under question by some other studies showing the insignificant or very weak association of income and SWB (Nettle, 2005; Kahneman et al., 2006; Layard, 2011). </a:t>
            </a:r>
            <a:r>
              <a:rPr lang="en-US" sz="1800" u="sng" dirty="0">
                <a:solidFill>
                  <a:srgbClr val="222222"/>
                </a:solidFill>
                <a:effectLst/>
                <a:latin typeface="Times New Roman" panose="02020603050405020304" pitchFamily="18" charset="0"/>
                <a:ea typeface="Times New Roman" panose="02020603050405020304" pitchFamily="18" charset="0"/>
              </a:rPr>
              <a:t>When this association is measured in a country-level account, the findings are even less consistent: while a strong effect of GDP on the populations' mean level of SWB has been demonstrated</a:t>
            </a:r>
            <a:r>
              <a:rPr lang="en-US" sz="1800" dirty="0">
                <a:solidFill>
                  <a:srgbClr val="222222"/>
                </a:solidFill>
                <a:effectLst/>
                <a:latin typeface="Times New Roman" panose="02020603050405020304" pitchFamily="18" charset="0"/>
                <a:ea typeface="Times New Roman" panose="02020603050405020304" pitchFamily="18" charset="0"/>
              </a:rPr>
              <a:t> (</a:t>
            </a:r>
            <a:r>
              <a:rPr lang="en-US" sz="1800" dirty="0">
                <a:solidFill>
                  <a:srgbClr val="7030A0"/>
                </a:solidFill>
                <a:effectLst/>
                <a:latin typeface="Times New Roman" panose="02020603050405020304" pitchFamily="18" charset="0"/>
                <a:ea typeface="Times New Roman" panose="02020603050405020304" pitchFamily="18" charset="0"/>
              </a:rPr>
              <a:t>e.g., </a:t>
            </a:r>
            <a:r>
              <a:rPr lang="en-US" sz="1800" dirty="0" err="1">
                <a:solidFill>
                  <a:srgbClr val="7030A0"/>
                </a:solidFill>
                <a:effectLst/>
                <a:latin typeface="Times New Roman" panose="02020603050405020304" pitchFamily="18" charset="0"/>
                <a:ea typeface="Times New Roman" panose="02020603050405020304" pitchFamily="18" charset="0"/>
              </a:rPr>
              <a:t>DiTella</a:t>
            </a:r>
            <a:r>
              <a:rPr lang="en-US" sz="1800" dirty="0">
                <a:solidFill>
                  <a:srgbClr val="7030A0"/>
                </a:solidFill>
                <a:effectLst/>
                <a:latin typeface="Times New Roman" panose="02020603050405020304" pitchFamily="18" charset="0"/>
                <a:ea typeface="Times New Roman" panose="02020603050405020304" pitchFamily="18" charset="0"/>
              </a:rPr>
              <a:t>, MacCulloch &amp; Oswald, 2003; Hagerty &amp; </a:t>
            </a:r>
            <a:r>
              <a:rPr lang="en-US" sz="1800" dirty="0" err="1">
                <a:solidFill>
                  <a:srgbClr val="7030A0"/>
                </a:solidFill>
                <a:effectLst/>
                <a:latin typeface="Times New Roman" panose="02020603050405020304" pitchFamily="18" charset="0"/>
                <a:ea typeface="Times New Roman" panose="02020603050405020304" pitchFamily="18" charset="0"/>
              </a:rPr>
              <a:t>Veenhoven</a:t>
            </a:r>
            <a:r>
              <a:rPr lang="en-US" sz="1800" dirty="0">
                <a:solidFill>
                  <a:srgbClr val="7030A0"/>
                </a:solidFill>
                <a:effectLst/>
                <a:latin typeface="Times New Roman" panose="02020603050405020304" pitchFamily="18" charset="0"/>
                <a:ea typeface="Times New Roman" panose="02020603050405020304" pitchFamily="18" charset="0"/>
              </a:rPr>
              <a:t>, 2003; Stevenson &amp; Wolfers, 2008</a:t>
            </a:r>
            <a:r>
              <a:rPr lang="en-US" sz="1800" dirty="0">
                <a:solidFill>
                  <a:srgbClr val="222222"/>
                </a:solidFill>
                <a:effectLst/>
                <a:latin typeface="Times New Roman" panose="02020603050405020304" pitchFamily="18" charset="0"/>
                <a:ea typeface="Times New Roman" panose="02020603050405020304" pitchFamily="18" charset="0"/>
              </a:rPr>
              <a:t>), </a:t>
            </a:r>
            <a:r>
              <a:rPr lang="en-US" sz="1800" u="sng" dirty="0">
                <a:solidFill>
                  <a:srgbClr val="222222"/>
                </a:solidFill>
                <a:effectLst/>
                <a:latin typeface="Times New Roman" panose="02020603050405020304" pitchFamily="18" charset="0"/>
                <a:ea typeface="Times New Roman" panose="02020603050405020304" pitchFamily="18" charset="0"/>
              </a:rPr>
              <a:t>some other studies indicated that an increase in GDP over time does not increase populations’ mean</a:t>
            </a:r>
            <a:r>
              <a:rPr lang="en-US" sz="1800" dirty="0">
                <a:solidFill>
                  <a:srgbClr val="222222"/>
                </a:solidFill>
                <a:effectLst/>
                <a:latin typeface="Times New Roman" panose="02020603050405020304" pitchFamily="18" charset="0"/>
                <a:ea typeface="Times New Roman" panose="02020603050405020304" pitchFamily="18" charset="0"/>
              </a:rPr>
              <a:t> SWB (</a:t>
            </a:r>
            <a:r>
              <a:rPr lang="en-US" sz="1800" dirty="0">
                <a:solidFill>
                  <a:srgbClr val="7030A0"/>
                </a:solidFill>
                <a:effectLst/>
                <a:latin typeface="Times New Roman" panose="02020603050405020304" pitchFamily="18" charset="0"/>
                <a:ea typeface="Times New Roman" panose="02020603050405020304" pitchFamily="18" charset="0"/>
              </a:rPr>
              <a:t>e.g., Easterlin 1973, 1974, 1995; Easterlin &amp; </a:t>
            </a:r>
            <a:r>
              <a:rPr lang="en-US" sz="1800" dirty="0" err="1">
                <a:solidFill>
                  <a:srgbClr val="7030A0"/>
                </a:solidFill>
                <a:effectLst/>
                <a:latin typeface="Times New Roman" panose="02020603050405020304" pitchFamily="18" charset="0"/>
                <a:ea typeface="Times New Roman" panose="02020603050405020304" pitchFamily="18" charset="0"/>
              </a:rPr>
              <a:t>Angelescu</a:t>
            </a:r>
            <a:r>
              <a:rPr lang="en-US" sz="1800" dirty="0">
                <a:solidFill>
                  <a:srgbClr val="7030A0"/>
                </a:solidFill>
                <a:effectLst/>
                <a:latin typeface="Times New Roman" panose="02020603050405020304" pitchFamily="18" charset="0"/>
                <a:ea typeface="Times New Roman" panose="02020603050405020304" pitchFamily="18" charset="0"/>
              </a:rPr>
              <a:t>, 2009). </a:t>
            </a: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313FE82-0905-7B49-9205-FD1972B0AACB}" type="slidenum">
              <a:rPr lang="en-US" smtClean="0"/>
              <a:t>2</a:t>
            </a:fld>
            <a:endParaRPr lang="en-US"/>
          </a:p>
        </p:txBody>
      </p:sp>
    </p:spTree>
    <p:extLst>
      <p:ext uri="{BB962C8B-B14F-4D97-AF65-F5344CB8AC3E}">
        <p14:creationId xmlns:p14="http://schemas.microsoft.com/office/powerpoint/2010/main" val="356898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Times New Roman" panose="02020603050405020304" pitchFamily="18" charset="0"/>
                <a:ea typeface="Times New Roman" panose="02020603050405020304" pitchFamily="18" charset="0"/>
              </a:rPr>
              <a:t>Basically, the efforts were suggesting some other socio-psychological factors that moderate or mediate this association such 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Times New Roman" panose="02020603050405020304" pitchFamily="18" charset="0"/>
                <a:ea typeface="Times New Roman" panose="02020603050405020304" pitchFamily="18" charset="0"/>
              </a:rPr>
              <a:t>To explain this </a:t>
            </a:r>
            <a:r>
              <a:rPr lang="en-US" sz="1200" dirty="0">
                <a:solidFill>
                  <a:srgbClr val="222222"/>
                </a:solidFill>
                <a:effectLst/>
                <a:latin typeface="Times New Roman" panose="02020603050405020304" pitchFamily="18" charset="0"/>
                <a:ea typeface="Times New Roman" panose="02020603050405020304" pitchFamily="18" charset="0"/>
              </a:rPr>
              <a:t>controversy, researchers have entered various variables in their theoretical and empirical models which mediate/moderate the link between income and MWB such as subjective socioeconomic status (Johnson &amp; Krueger, 2006; </a:t>
            </a:r>
            <a:r>
              <a:rPr lang="en-US" sz="1200" dirty="0" err="1">
                <a:solidFill>
                  <a:srgbClr val="222222"/>
                </a:solidFill>
                <a:effectLst/>
                <a:latin typeface="Times New Roman" panose="02020603050405020304" pitchFamily="18" charset="0"/>
                <a:ea typeface="Times New Roman" panose="02020603050405020304" pitchFamily="18" charset="0"/>
              </a:rPr>
              <a:t>Hoebel</a:t>
            </a:r>
            <a:r>
              <a:rPr lang="en-US" sz="1200" dirty="0">
                <a:solidFill>
                  <a:srgbClr val="222222"/>
                </a:solidFill>
                <a:effectLst/>
                <a:latin typeface="Times New Roman" panose="02020603050405020304" pitchFamily="18" charset="0"/>
                <a:ea typeface="Times New Roman" panose="02020603050405020304" pitchFamily="18" charset="0"/>
              </a:rPr>
              <a:t> et al., 2017; </a:t>
            </a:r>
            <a:r>
              <a:rPr lang="en-US" sz="1200" dirty="0">
                <a:solidFill>
                  <a:srgbClr val="7030A0"/>
                </a:solidFill>
                <a:effectLst/>
                <a:latin typeface="Times New Roman" panose="02020603050405020304" pitchFamily="18" charset="0"/>
                <a:ea typeface="Times New Roman" panose="02020603050405020304" pitchFamily="18" charset="0"/>
              </a:rPr>
              <a:t>Scott, 2014)</a:t>
            </a:r>
            <a:r>
              <a:rPr lang="en-US" sz="1200" dirty="0">
                <a:solidFill>
                  <a:srgbClr val="7030A0"/>
                </a:solidFill>
                <a:effectLst/>
                <a:latin typeface="Segoe UI" panose="020B0502040204020203" pitchFamily="34" charset="0"/>
                <a:ea typeface="Times New Roman" panose="02020603050405020304" pitchFamily="18" charset="0"/>
              </a:rPr>
              <a:t> </a:t>
            </a:r>
            <a:r>
              <a:rPr lang="en-US" sz="1200" dirty="0">
                <a:solidFill>
                  <a:srgbClr val="222222"/>
                </a:solidFill>
                <a:effectLst/>
                <a:latin typeface="Times New Roman" panose="02020603050405020304" pitchFamily="18" charset="0"/>
                <a:ea typeface="Times New Roman" panose="02020603050405020304" pitchFamily="18" charset="0"/>
              </a:rPr>
              <a:t>personality (</a:t>
            </a:r>
            <a:r>
              <a:rPr lang="en-US" sz="1200" dirty="0" err="1">
                <a:solidFill>
                  <a:srgbClr val="222222"/>
                </a:solidFill>
                <a:effectLst/>
                <a:latin typeface="Times New Roman" panose="02020603050405020304" pitchFamily="18" charset="0"/>
                <a:ea typeface="Times New Roman" panose="02020603050405020304" pitchFamily="18" charset="0"/>
              </a:rPr>
              <a:t>Syrén</a:t>
            </a:r>
            <a:r>
              <a:rPr lang="en-US" sz="1200" dirty="0">
                <a:solidFill>
                  <a:srgbClr val="222222"/>
                </a:solidFill>
                <a:effectLst/>
                <a:latin typeface="Times New Roman" panose="02020603050405020304" pitchFamily="18" charset="0"/>
                <a:ea typeface="Times New Roman" panose="02020603050405020304" pitchFamily="18" charset="0"/>
              </a:rPr>
              <a:t>, et al., 2020; Boyce &amp; Wood, 2011), social support (Schulz, et al., 2006) social deprivation (Cheung &amp; Kee-Lee Chou, 2019), social norm (e.g., Diener, Suh, Lucas, &amp; Smith, 1999; </a:t>
            </a:r>
            <a:r>
              <a:rPr lang="en-US" sz="1200" dirty="0" err="1">
                <a:solidFill>
                  <a:srgbClr val="222222"/>
                </a:solidFill>
                <a:effectLst/>
                <a:latin typeface="Times New Roman" panose="02020603050405020304" pitchFamily="18" charset="0"/>
                <a:ea typeface="Times New Roman" panose="02020603050405020304" pitchFamily="18" charset="0"/>
              </a:rPr>
              <a:t>Adriaans</a:t>
            </a:r>
            <a:r>
              <a:rPr lang="en-US" sz="1200" dirty="0">
                <a:solidFill>
                  <a:srgbClr val="222222"/>
                </a:solidFill>
                <a:effectLst/>
                <a:latin typeface="Times New Roman" panose="02020603050405020304" pitchFamily="18" charset="0"/>
                <a:ea typeface="Times New Roman" panose="02020603050405020304" pitchFamily="18" charset="0"/>
              </a:rPr>
              <a:t>, 2022), </a:t>
            </a:r>
            <a:r>
              <a:rPr lang="en-US" sz="1200" dirty="0" err="1">
                <a:solidFill>
                  <a:srgbClr val="222222"/>
                </a:solidFill>
                <a:effectLst/>
                <a:latin typeface="Times New Roman" panose="02020603050405020304" pitchFamily="18" charset="0"/>
                <a:ea typeface="Times New Roman" panose="02020603050405020304" pitchFamily="18" charset="0"/>
              </a:rPr>
              <a:t>etc</a:t>
            </a:r>
            <a:r>
              <a:rPr lang="en-US" dirty="0">
                <a:effectLst/>
              </a:rPr>
              <a:t> </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Arial" panose="020B0604020202020204" pitchFamily="34" charset="0"/>
              </a:rPr>
              <a:t>A possible reason that income might vary in its association with rising SWB is that people’s material aspirations might also rise, sometimes more quickly than income. If people want and expect more income and material possessions, and therefore require more money to be satisfied, SWB might be flat or even declining despite rising incomes. Graham and </a:t>
            </a:r>
            <a:r>
              <a:rPr lang="en-US" sz="1800" dirty="0" err="1">
                <a:effectLst/>
                <a:latin typeface="Calibri" panose="020F0502020204030204" pitchFamily="34" charset="0"/>
                <a:ea typeface="Calibri" panose="020F0502020204030204" pitchFamily="34" charset="0"/>
                <a:cs typeface="Arial" panose="020B0604020202020204" pitchFamily="34" charset="0"/>
              </a:rPr>
              <a:t>Pettinato</a:t>
            </a:r>
            <a:r>
              <a:rPr lang="en-US" sz="1800" dirty="0">
                <a:effectLst/>
                <a:latin typeface="Calibri" panose="020F0502020204030204" pitchFamily="34" charset="0"/>
                <a:ea typeface="Calibri" panose="020F0502020204030204" pitchFamily="34" charset="0"/>
                <a:cs typeface="Arial" panose="020B0604020202020204" pitchFamily="34" charset="0"/>
              </a:rPr>
              <a:t> (2002) found that “frustrated achievers” can become less satisfied even as their incomes rise because their aspirations increase even more quickly than their incomes. </a:t>
            </a:r>
          </a:p>
          <a:p>
            <a:endParaRPr lang="en-US" dirty="0"/>
          </a:p>
        </p:txBody>
      </p:sp>
      <p:sp>
        <p:nvSpPr>
          <p:cNvPr id="4" name="Slide Number Placeholder 3"/>
          <p:cNvSpPr>
            <a:spLocks noGrp="1"/>
          </p:cNvSpPr>
          <p:nvPr>
            <p:ph type="sldNum" sz="quarter" idx="5"/>
          </p:nvPr>
        </p:nvSpPr>
        <p:spPr/>
        <p:txBody>
          <a:bodyPr/>
          <a:lstStyle/>
          <a:p>
            <a:fld id="{1313FE82-0905-7B49-9205-FD1972B0AACB}" type="slidenum">
              <a:rPr lang="en-US" smtClean="0"/>
              <a:t>3</a:t>
            </a:fld>
            <a:endParaRPr lang="en-US"/>
          </a:p>
        </p:txBody>
      </p:sp>
    </p:spTree>
    <p:extLst>
      <p:ext uri="{BB962C8B-B14F-4D97-AF65-F5344CB8AC3E}">
        <p14:creationId xmlns:p14="http://schemas.microsoft.com/office/powerpoint/2010/main" val="1023262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far studies mostly focused on the main effect of SSS on mental well-being or happiness compared to that of actual economic status. Also, only some limited studies have considered SSS as a mechanism that mediates the association between income and the components of wellbeing . However, particularly the moderating effect of Subjective social status on happiness has remained relatively unexplored. </a:t>
            </a:r>
          </a:p>
          <a:p>
            <a:endParaRPr lang="en-US" dirty="0"/>
          </a:p>
        </p:txBody>
      </p:sp>
      <p:sp>
        <p:nvSpPr>
          <p:cNvPr id="4" name="Slide Number Placeholder 3"/>
          <p:cNvSpPr>
            <a:spLocks noGrp="1"/>
          </p:cNvSpPr>
          <p:nvPr>
            <p:ph type="sldNum" sz="quarter" idx="5"/>
          </p:nvPr>
        </p:nvSpPr>
        <p:spPr/>
        <p:txBody>
          <a:bodyPr/>
          <a:lstStyle/>
          <a:p>
            <a:fld id="{1313FE82-0905-7B49-9205-FD1972B0AACB}" type="slidenum">
              <a:rPr lang="en-US" smtClean="0"/>
              <a:t>4</a:t>
            </a:fld>
            <a:endParaRPr lang="en-US"/>
          </a:p>
        </p:txBody>
      </p:sp>
    </p:spTree>
    <p:extLst>
      <p:ext uri="{BB962C8B-B14F-4D97-AF65-F5344CB8AC3E}">
        <p14:creationId xmlns:p14="http://schemas.microsoft.com/office/powerpoint/2010/main" val="3671591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impact of economic stand on happiness depends on the social status they consider for themselves. </a:t>
            </a:r>
          </a:p>
          <a:p>
            <a:endParaRPr lang="en-US" dirty="0"/>
          </a:p>
          <a:p>
            <a:r>
              <a:rPr lang="en-US" sz="1800" dirty="0">
                <a:solidFill>
                  <a:srgbClr val="000000"/>
                </a:solidFill>
                <a:effectLst/>
                <a:latin typeface="Times New Roman" panose="02020603050405020304" pitchFamily="18" charset="0"/>
                <a:ea typeface="Times New Roman" panose="02020603050405020304" pitchFamily="18" charset="0"/>
              </a:rPr>
              <a:t>social comparison theories that elaborate the socio-psychological mechanisms through which assuming a lower </a:t>
            </a:r>
            <a:r>
              <a:rPr lang="en-US" sz="1200" dirty="0">
                <a:solidFill>
                  <a:srgbClr val="000000"/>
                </a:solidFill>
                <a:effectLst/>
                <a:latin typeface="Times New Roman" panose="02020603050405020304" pitchFamily="18" charset="0"/>
                <a:ea typeface="Times New Roman" panose="02020603050405020304" pitchFamily="18" charset="0"/>
              </a:rPr>
              <a:t>social status compared to others can impact negatively mental health and both mental and social well-being. Through the stresses related to social deprivation and social comparison. </a:t>
            </a:r>
            <a:endParaRPr lang="en-US" dirty="0"/>
          </a:p>
        </p:txBody>
      </p:sp>
      <p:sp>
        <p:nvSpPr>
          <p:cNvPr id="4" name="Slide Number Placeholder 3"/>
          <p:cNvSpPr>
            <a:spLocks noGrp="1"/>
          </p:cNvSpPr>
          <p:nvPr>
            <p:ph type="sldNum" sz="quarter" idx="5"/>
          </p:nvPr>
        </p:nvSpPr>
        <p:spPr/>
        <p:txBody>
          <a:bodyPr/>
          <a:lstStyle/>
          <a:p>
            <a:fld id="{1313FE82-0905-7B49-9205-FD1972B0AACB}" type="slidenum">
              <a:rPr lang="en-US" smtClean="0"/>
              <a:t>5</a:t>
            </a:fld>
            <a:endParaRPr lang="en-US"/>
          </a:p>
        </p:txBody>
      </p:sp>
    </p:spTree>
    <p:extLst>
      <p:ext uri="{BB962C8B-B14F-4D97-AF65-F5344CB8AC3E}">
        <p14:creationId xmlns:p14="http://schemas.microsoft.com/office/powerpoint/2010/main" val="2939601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Accordingly, we utilized ISSP data, module 2019, Czech modification,  to test the study’s main hypothesis which assumes that the higher levels of SSS decreases the positive association between individuals’ economic condition and their happiness. We applied a linear regression model on the data while controlling for age, gender, education level and marital status of respondents. A five-point-rating-question asking respondents how comfortable they can live with their current household income has been considered as the indicator of economic </a:t>
            </a:r>
            <a:r>
              <a:rPr lang="en-US" sz="1800" dirty="0" err="1">
                <a:solidFill>
                  <a:srgbClr val="000000"/>
                </a:solidFill>
                <a:effectLst/>
                <a:latin typeface="Times New Roman" panose="02020603050405020304" pitchFamily="18" charset="0"/>
                <a:ea typeface="Times New Roman" panose="02020603050405020304" pitchFamily="18" charset="0"/>
              </a:rPr>
              <a:t>comfortness</a:t>
            </a:r>
            <a:r>
              <a:rPr lang="en-US" sz="1800" dirty="0">
                <a:solidFill>
                  <a:srgbClr val="000000"/>
                </a:solidFill>
                <a:effectLst/>
                <a:latin typeface="Times New Roman" panose="02020603050405020304" pitchFamily="18" charset="0"/>
                <a:ea typeface="Times New Roman" panose="02020603050405020304" pitchFamily="18" charset="0"/>
              </a:rPr>
              <a:t>. A question asking respondents to choose one of five rating statuses as the one which represents their socioeconomic status the best was considered as the indicator of SSS. And a ten-point-rating-question regarding the level respondents consider themselves happy was considered as the dependent variable of the studied model.</a:t>
            </a:r>
            <a:r>
              <a:rPr lang="en-US" dirty="0">
                <a:effectLst/>
              </a:rPr>
              <a:t> </a:t>
            </a:r>
            <a:endParaRPr lang="en-US" dirty="0"/>
          </a:p>
        </p:txBody>
      </p:sp>
      <p:sp>
        <p:nvSpPr>
          <p:cNvPr id="4" name="Slide Number Placeholder 3"/>
          <p:cNvSpPr>
            <a:spLocks noGrp="1"/>
          </p:cNvSpPr>
          <p:nvPr>
            <p:ph type="sldNum" sz="quarter" idx="5"/>
          </p:nvPr>
        </p:nvSpPr>
        <p:spPr/>
        <p:txBody>
          <a:bodyPr/>
          <a:lstStyle/>
          <a:p>
            <a:fld id="{1313FE82-0905-7B49-9205-FD1972B0AACB}" type="slidenum">
              <a:rPr lang="en-US" smtClean="0"/>
              <a:t>6</a:t>
            </a:fld>
            <a:endParaRPr lang="en-US"/>
          </a:p>
        </p:txBody>
      </p:sp>
    </p:spTree>
    <p:extLst>
      <p:ext uri="{BB962C8B-B14F-4D97-AF65-F5344CB8AC3E}">
        <p14:creationId xmlns:p14="http://schemas.microsoft.com/office/powerpoint/2010/main" val="2216300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Times New Roman" panose="02020603050405020304" pitchFamily="18" charset="0"/>
                <a:ea typeface="Times New Roman" panose="02020603050405020304" pitchFamily="18" charset="0"/>
              </a:rPr>
              <a:t>The results challenged some previous studies that confirmed the effect of SSS can be a stronger predictor of happiness rather than actual economic condition.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Times New Roman" panose="02020603050405020304" pitchFamily="18" charset="0"/>
                <a:ea typeface="Times New Roman" panose="02020603050405020304" pitchFamily="18" charset="0"/>
              </a:rPr>
              <a:t> The main effect of economic comfort on happiness was significantly stronger than that of SSS on happiness, although both links were statistically significant even after entering the controlling variables into the model. (age, education, gender and marital status). This result is contradictory with some previous studies showing that perception of social status affects mental-wellbeing components above the actual economic condition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effectLst/>
                <a:highlight>
                  <a:srgbClr val="00FF00"/>
                </a:highlight>
                <a:latin typeface="Times New Roman" panose="02020603050405020304" pitchFamily="18" charset="0"/>
                <a:ea typeface="Times New Roman" panose="02020603050405020304" pitchFamily="18" charset="0"/>
              </a:rPr>
              <a:t>Nevertheless, consistent with social comparison theories and our main hypothesis, the moderation interaction effect of SSS and economic comfort on happiness was negative and significant, illustrating that having higher levels of economic stand does not increase individuals’ happiness at the same level. It deepens to some significant extends (-0.26) on the degree to which they consider themselves higher in socioeconomic status.</a:t>
            </a:r>
            <a:r>
              <a:rPr lang="en-US" dirty="0">
                <a:solidFill>
                  <a:srgbClr val="FF0000"/>
                </a:solidFill>
                <a:effectLst/>
                <a:highlight>
                  <a:srgbClr val="00FF00"/>
                </a:highlight>
              </a:rPr>
              <a:t> </a:t>
            </a:r>
            <a:endParaRPr lang="en-US" dirty="0">
              <a:solidFill>
                <a:srgbClr val="FF0000"/>
              </a:solidFill>
              <a:highlight>
                <a:srgbClr val="00FF00"/>
              </a:highlight>
            </a:endParaRPr>
          </a:p>
          <a:p>
            <a:endParaRPr lang="en-US" dirty="0"/>
          </a:p>
        </p:txBody>
      </p:sp>
      <p:sp>
        <p:nvSpPr>
          <p:cNvPr id="4" name="Slide Number Placeholder 3"/>
          <p:cNvSpPr>
            <a:spLocks noGrp="1"/>
          </p:cNvSpPr>
          <p:nvPr>
            <p:ph type="sldNum" sz="quarter" idx="5"/>
          </p:nvPr>
        </p:nvSpPr>
        <p:spPr/>
        <p:txBody>
          <a:bodyPr/>
          <a:lstStyle/>
          <a:p>
            <a:fld id="{1313FE82-0905-7B49-9205-FD1972B0AACB}" type="slidenum">
              <a:rPr lang="en-US" smtClean="0"/>
              <a:t>7</a:t>
            </a:fld>
            <a:endParaRPr lang="en-US"/>
          </a:p>
        </p:txBody>
      </p:sp>
    </p:spTree>
    <p:extLst>
      <p:ext uri="{BB962C8B-B14F-4D97-AF65-F5344CB8AC3E}">
        <p14:creationId xmlns:p14="http://schemas.microsoft.com/office/powerpoint/2010/main" val="3538101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Accordingly, we argue that both community and personal-level efforts regarding happiness should consider the factors that led people to get involved in evaluating themselves compared to others which both directly and indirectly impact their happiness. </a:t>
            </a:r>
          </a:p>
          <a:p>
            <a:r>
              <a:rPr lang="en-US" sz="1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However, this effect has been shown not to be the same in every society, therefore the influence of social and cultural contexts are required to be considered and investigated in other studies.</a:t>
            </a:r>
          </a:p>
          <a:p>
            <a:r>
              <a:rPr lang="en-US" sz="1200" dirty="0">
                <a:solidFill>
                  <a:srgbClr val="000000"/>
                </a:solidFill>
                <a:latin typeface="Times New Roman" panose="02020603050405020304" pitchFamily="18" charset="0"/>
                <a:ea typeface="Calibri" panose="020F0502020204030204" pitchFamily="34" charset="0"/>
                <a:cs typeface="Arial" panose="020B0604020202020204" pitchFamily="34" charset="0"/>
              </a:rPr>
              <a:t>It can be assumed that the reason why in contrast with previous studies the impact of SSS on happiness is not stronger that that of economic stand is that Czech republic is one if the most equal countries in Europe. As such, people are less exposed to social inequality, and it reduces the importance of social comparison. It is line with social deprivation theory which argue that in unequal situations people care about their relative status more than usual. Also ,other cultural differences should be considered. </a:t>
            </a:r>
          </a:p>
          <a:p>
            <a:r>
              <a:rPr lang="en-US" sz="1200" dirty="0">
                <a:solidFill>
                  <a:srgbClr val="000000"/>
                </a:solidFill>
                <a:latin typeface="Times New Roman" panose="02020603050405020304" pitchFamily="18" charset="0"/>
                <a:ea typeface="Calibri" panose="020F0502020204030204" pitchFamily="34" charset="0"/>
                <a:cs typeface="Arial" panose="020B0604020202020204" pitchFamily="34" charset="0"/>
              </a:rPr>
              <a:t>The results of the study contributes to the literature related to interplay of subjective and objective inequality, showing that the effect of objective inequality –economic stand- on individuals’ MWB partially depends on their perception of their relative social status. </a:t>
            </a:r>
          </a:p>
          <a:p>
            <a:r>
              <a:rPr lang="en-US" sz="1200" dirty="0">
                <a:solidFill>
                  <a:srgbClr val="000000"/>
                </a:solidFill>
                <a:latin typeface="Times New Roman" panose="02020603050405020304" pitchFamily="18" charset="0"/>
                <a:ea typeface="Calibri" panose="020F0502020204030204" pitchFamily="34" charset="0"/>
                <a:cs typeface="Arial" panose="020B0604020202020204" pitchFamily="34" charset="0"/>
              </a:rPr>
              <a:t>Also, our results support the theories that suggests regardless the wealth people possess, living in unequal situation will have negative outcomes regarding their personal and social well-being.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1313FE82-0905-7B49-9205-FD1972B0AACB}" type="slidenum">
              <a:rPr lang="en-US" smtClean="0"/>
              <a:t>8</a:t>
            </a:fld>
            <a:endParaRPr lang="en-US"/>
          </a:p>
        </p:txBody>
      </p:sp>
    </p:spTree>
    <p:extLst>
      <p:ext uri="{BB962C8B-B14F-4D97-AF65-F5344CB8AC3E}">
        <p14:creationId xmlns:p14="http://schemas.microsoft.com/office/powerpoint/2010/main" val="47098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3341EE12-F28E-4B03-A404-A8FCAE0F6316}" type="datetime1">
              <a:rPr lang="en-US" smtClean="0"/>
              <a:t>12/12/22</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71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B68B8189-0D9C-48A6-9FA3-862227B094CE}" type="datetime1">
              <a:rPr lang="en-US" smtClean="0"/>
              <a:t>12/12/22</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78853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26ADDCAE-6443-42C3-9C19-F95985500186}" type="datetime1">
              <a:rPr lang="en-US" smtClean="0"/>
              <a:t>12/12/22</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47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1962799E-EB8E-4038-8063-81BB57C732D4}" type="datetime1">
              <a:rPr lang="en-US" smtClean="0"/>
              <a:t>12/12/22</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49174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217A73C3-B243-44D3-809D-EF8FDFBD85D4}" type="datetime1">
              <a:rPr lang="en-US" smtClean="0"/>
              <a:t>12/12/22</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3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C9B6D3E3-28E2-4380-A113-67698215C5F8}" type="datetime1">
              <a:rPr lang="en-US" smtClean="0"/>
              <a:t>12/12/22</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53018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A9EFCB61-04AD-47C9-BF79-2BD8B9CEC07A}" type="datetime1">
              <a:rPr lang="en-US" smtClean="0"/>
              <a:t>12/12/22</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792018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A4535E0C-D585-492F-8146-7493F4086301}" type="datetime1">
              <a:rPr lang="en-US" smtClean="0"/>
              <a:t>12/12/22</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353947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8CE48390-48B5-49AB-B019-A7C8FB8C31F6}" type="datetime1">
              <a:rPr lang="en-US" smtClean="0"/>
              <a:t>12/12/22</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17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962E767E-8A14-4E70-91B9-2101CBC4D7BD}" type="datetime1">
              <a:rPr lang="en-US" smtClean="0"/>
              <a:t>12/12/22</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363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01AF0C4B-5A4A-45CA-ABEC-10F107160D33}" type="datetime1">
              <a:rPr lang="en-US" smtClean="0"/>
              <a:t>12/12/22</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044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989806E-8E94-473C-AEE7-BE6F15F85533}" type="datetime1">
              <a:rPr lang="en-US" smtClean="0"/>
              <a:t>12/12/22</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047117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5" r:id="rId6"/>
    <p:sldLayoutId id="2147483680" r:id="rId7"/>
    <p:sldLayoutId id="2147483681" r:id="rId8"/>
    <p:sldLayoutId id="2147483682" r:id="rId9"/>
    <p:sldLayoutId id="2147483684" r:id="rId10"/>
    <p:sldLayoutId id="2147483683"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038E7D36-B1C9-463C-983F-AEA5810A6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37B9A221-B33F-47C2-85FF-2C8F363D7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52" name="Rectangle 51">
            <a:extLst>
              <a:ext uri="{FF2B5EF4-FFF2-40B4-BE49-F238E27FC236}">
                <a16:creationId xmlns:a16="http://schemas.microsoft.com/office/drawing/2014/main" id="{CD0E0EF1-7626-4514-9337-271DD661B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4" name="Rectangle 53">
            <a:extLst>
              <a:ext uri="{FF2B5EF4-FFF2-40B4-BE49-F238E27FC236}">
                <a16:creationId xmlns:a16="http://schemas.microsoft.com/office/drawing/2014/main" id="{5F0B1492-9A00-4F80-8771-0BB2C2C435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6" name="Straight Connector 55">
            <a:extLst>
              <a:ext uri="{FF2B5EF4-FFF2-40B4-BE49-F238E27FC236}">
                <a16:creationId xmlns:a16="http://schemas.microsoft.com/office/drawing/2014/main" id="{7FAC7B62-8ACC-41ED-80AB-8D1CDF38B9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45FF525-9A83-4625-99D9-B267BDE077E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60" name="Slide Background">
            <a:extLst>
              <a:ext uri="{FF2B5EF4-FFF2-40B4-BE49-F238E27FC236}">
                <a16:creationId xmlns:a16="http://schemas.microsoft.com/office/drawing/2014/main" id="{FE1EC756-41E9-4FD6-AD48-EF46A2813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62" name="Rectangle 61">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993097"/>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6E823A-B757-DC11-5A91-09E2C3A2BE64}"/>
              </a:ext>
            </a:extLst>
          </p:cNvPr>
          <p:cNvSpPr>
            <a:spLocks noGrp="1"/>
          </p:cNvSpPr>
          <p:nvPr>
            <p:ph type="ctrTitle"/>
          </p:nvPr>
        </p:nvSpPr>
        <p:spPr>
          <a:xfrm>
            <a:off x="761801" y="858982"/>
            <a:ext cx="9906799" cy="1773851"/>
          </a:xfrm>
        </p:spPr>
        <p:txBody>
          <a:bodyPr vert="horz" lIns="91440" tIns="45720" rIns="91440" bIns="45720" rtlCol="0" anchor="ctr">
            <a:normAutofit fontScale="90000"/>
          </a:bodyPr>
          <a:lstStyle/>
          <a:p>
            <a:pPr algn="ctr">
              <a:lnSpc>
                <a:spcPct val="90000"/>
              </a:lnSpc>
            </a:pPr>
            <a:br>
              <a:rPr lang="en-US" sz="2400" dirty="0"/>
            </a:br>
            <a:r>
              <a:rPr lang="en-US" sz="3100" b="1" dirty="0">
                <a:effectLst/>
                <a:latin typeface="Times New Roman" panose="02020603050405020304" pitchFamily="18" charset="0"/>
                <a:cs typeface="Times New Roman" panose="02020603050405020304" pitchFamily="18" charset="0"/>
              </a:rPr>
              <a:t>The moderating effect of subjective socioeconomic status (SSS) </a:t>
            </a:r>
            <a:br>
              <a:rPr lang="en-US" sz="3100" b="1" dirty="0">
                <a:effectLst/>
                <a:latin typeface="Times New Roman" panose="02020603050405020304" pitchFamily="18" charset="0"/>
                <a:cs typeface="Times New Roman" panose="02020603050405020304" pitchFamily="18" charset="0"/>
              </a:rPr>
            </a:br>
            <a:r>
              <a:rPr lang="en-US" sz="3100" b="1" dirty="0">
                <a:effectLst/>
                <a:latin typeface="Times New Roman" panose="02020603050405020304" pitchFamily="18" charset="0"/>
                <a:cs typeface="Times New Roman" panose="02020603050405020304" pitchFamily="18" charset="0"/>
              </a:rPr>
              <a:t>on the association between:</a:t>
            </a:r>
            <a:br>
              <a:rPr lang="en-US" sz="3100" b="1" dirty="0">
                <a:effectLst/>
                <a:latin typeface="Times New Roman" panose="02020603050405020304" pitchFamily="18" charset="0"/>
                <a:cs typeface="Times New Roman" panose="02020603050405020304" pitchFamily="18" charset="0"/>
              </a:rPr>
            </a:br>
            <a:br>
              <a:rPr lang="en-US" sz="3100" b="1" dirty="0">
                <a:effectLst/>
                <a:latin typeface="Times New Roman" panose="02020603050405020304" pitchFamily="18" charset="0"/>
                <a:cs typeface="Times New Roman" panose="02020603050405020304" pitchFamily="18" charset="0"/>
              </a:rPr>
            </a:br>
            <a:r>
              <a:rPr lang="en-US" sz="3100" b="1" dirty="0">
                <a:effectLst/>
                <a:latin typeface="Times New Roman" panose="02020603050405020304" pitchFamily="18" charset="0"/>
                <a:cs typeface="Times New Roman" panose="02020603050405020304" pitchFamily="18" charset="0"/>
              </a:rPr>
              <a:t>Economic comfort and happiness</a:t>
            </a:r>
            <a:br>
              <a:rPr lang="en-US" sz="2400" dirty="0">
                <a:effectLst/>
              </a:rPr>
            </a:br>
            <a:br>
              <a:rPr lang="en-US" sz="2400" dirty="0"/>
            </a:br>
            <a:endParaRPr lang="en-US" sz="2400" dirty="0"/>
          </a:p>
        </p:txBody>
      </p:sp>
      <p:pic>
        <p:nvPicPr>
          <p:cNvPr id="32" name="Picture 3" descr="Background pattern&#10;&#10;Description automatically generated">
            <a:extLst>
              <a:ext uri="{FF2B5EF4-FFF2-40B4-BE49-F238E27FC236}">
                <a16:creationId xmlns:a16="http://schemas.microsoft.com/office/drawing/2014/main" id="{6D3FA704-2969-5846-E406-73B678780EE8}"/>
              </a:ext>
            </a:extLst>
          </p:cNvPr>
          <p:cNvPicPr>
            <a:picLocks noChangeAspect="1"/>
          </p:cNvPicPr>
          <p:nvPr/>
        </p:nvPicPr>
        <p:blipFill rotWithShape="1">
          <a:blip r:embed="rId3"/>
          <a:srcRect b="32000"/>
          <a:stretch/>
        </p:blipFill>
        <p:spPr>
          <a:xfrm>
            <a:off x="332481" y="3897835"/>
            <a:ext cx="3004223" cy="1532152"/>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B4F59CBE-5871-F659-10FD-E68D58FDDBCC}"/>
              </a:ext>
            </a:extLst>
          </p:cNvPr>
          <p:cNvPicPr>
            <a:picLocks noChangeAspect="1"/>
          </p:cNvPicPr>
          <p:nvPr/>
        </p:nvPicPr>
        <p:blipFill>
          <a:blip r:embed="rId4"/>
          <a:stretch>
            <a:fillRect/>
          </a:stretch>
        </p:blipFill>
        <p:spPr>
          <a:xfrm>
            <a:off x="3483311" y="3785177"/>
            <a:ext cx="3004223" cy="1757469"/>
          </a:xfrm>
          <a:prstGeom prst="rect">
            <a:avLst/>
          </a:prstGeom>
        </p:spPr>
      </p:pic>
      <p:sp>
        <p:nvSpPr>
          <p:cNvPr id="12" name="Subtitle 11">
            <a:extLst>
              <a:ext uri="{FF2B5EF4-FFF2-40B4-BE49-F238E27FC236}">
                <a16:creationId xmlns:a16="http://schemas.microsoft.com/office/drawing/2014/main" id="{F17EAB8A-C7ED-8A6F-54FA-3C011AADBBFE}"/>
              </a:ext>
            </a:extLst>
          </p:cNvPr>
          <p:cNvSpPr>
            <a:spLocks noGrp="1"/>
          </p:cNvSpPr>
          <p:nvPr>
            <p:ph type="subTitle" idx="1"/>
          </p:nvPr>
        </p:nvSpPr>
        <p:spPr>
          <a:xfrm>
            <a:off x="6957391" y="3345227"/>
            <a:ext cx="4086844" cy="2894852"/>
          </a:xfrm>
        </p:spPr>
        <p:txBody>
          <a:bodyPr vert="horz" lIns="91440" tIns="45720" rIns="91440" bIns="45720" rtlCol="0" anchor="ctr">
            <a:normAutofit/>
          </a:bodyPr>
          <a:lstStyle/>
          <a:p>
            <a:pPr algn="ctr"/>
            <a:r>
              <a:rPr lang="en-US" b="1" dirty="0"/>
              <a:t>Atefeh </a:t>
            </a:r>
            <a:r>
              <a:rPr lang="en-US" b="1" dirty="0" err="1"/>
              <a:t>Bagherianziarat</a:t>
            </a:r>
            <a:br>
              <a:rPr lang="en-US" dirty="0"/>
            </a:br>
            <a:r>
              <a:rPr lang="en-US" dirty="0"/>
              <a:t>Charles University, Prague</a:t>
            </a:r>
          </a:p>
          <a:p>
            <a:endParaRPr lang="en-US" dirty="0"/>
          </a:p>
          <a:p>
            <a:endParaRPr lang="en-US" sz="1200" dirty="0"/>
          </a:p>
          <a:p>
            <a:pPr algn="ctr"/>
            <a:r>
              <a:rPr lang="en-US" sz="1200" dirty="0"/>
              <a:t>Supported by GA UK project</a:t>
            </a:r>
          </a:p>
          <a:p>
            <a:pPr algn="ctr"/>
            <a:r>
              <a:rPr lang="en-US" sz="1200" dirty="0"/>
              <a:t>Project number: 371721 </a:t>
            </a:r>
          </a:p>
        </p:txBody>
      </p:sp>
      <p:cxnSp>
        <p:nvCxnSpPr>
          <p:cNvPr id="64" name="Straight Connector 63">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942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6BE4-2571-1F10-9ADC-D3B9BF9DCD70}"/>
              </a:ext>
            </a:extLst>
          </p:cNvPr>
          <p:cNvSpPr>
            <a:spLocks noGrp="1"/>
          </p:cNvSpPr>
          <p:nvPr>
            <p:ph type="title"/>
          </p:nvPr>
        </p:nvSpPr>
        <p:spPr>
          <a:xfrm>
            <a:off x="761801" y="858982"/>
            <a:ext cx="10380573" cy="955531"/>
          </a:xfrm>
        </p:spPr>
        <p:txBody>
          <a:bodyPr>
            <a:noAutofit/>
          </a:bodyPr>
          <a:lstStyle/>
          <a:p>
            <a:pPr algn="ctr"/>
            <a:r>
              <a:rPr lang="en-US" sz="2800" dirty="0">
                <a:latin typeface="Times New Roman" panose="02020603050405020304" pitchFamily="18" charset="0"/>
                <a:cs typeface="Times New Roman" panose="02020603050405020304" pitchFamily="18" charset="0"/>
              </a:rPr>
              <a:t>The challenge:</a:t>
            </a:r>
            <a:br>
              <a:rPr lang="en-US" sz="2800"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Does higher socioeconomic status make people happier? </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E351ABC-1B43-49C7-4E95-471F0D0DD99C}"/>
              </a:ext>
            </a:extLst>
          </p:cNvPr>
          <p:cNvSpPr>
            <a:spLocks noGrp="1"/>
          </p:cNvSpPr>
          <p:nvPr>
            <p:ph idx="1"/>
          </p:nvPr>
        </p:nvSpPr>
        <p:spPr>
          <a:xfrm>
            <a:off x="761799" y="1814513"/>
            <a:ext cx="10381205" cy="4386261"/>
          </a:xfrm>
        </p:spPr>
        <p:txBody>
          <a:bodyPr>
            <a:normAutofit/>
          </a:bodyPr>
          <a:lstStyle/>
          <a:p>
            <a:pPr marL="285750" indent="-285750">
              <a:buFont typeface="Wingdings" pitchFamily="2" charset="2"/>
              <a:buChar char="ü"/>
            </a:pPr>
            <a:r>
              <a:rPr lang="en-US" sz="2800" b="1" dirty="0">
                <a:latin typeface="Times New Roman" panose="02020603050405020304" pitchFamily="18" charset="0"/>
                <a:cs typeface="Times New Roman" panose="02020603050405020304" pitchFamily="18" charset="0"/>
              </a:rPr>
              <a:t>Needs’ theory: </a:t>
            </a:r>
            <a:r>
              <a:rPr lang="en-US" sz="2800" dirty="0">
                <a:latin typeface="Times New Roman" panose="02020603050405020304" pitchFamily="18" charset="0"/>
                <a:cs typeface="Times New Roman" panose="02020603050405020304" pitchFamily="18" charset="0"/>
              </a:rPr>
              <a:t>absolute material resources that are essential for fulfilling basic subsistence needs might have a strong impact on the subjective well-being; </a:t>
            </a:r>
          </a:p>
          <a:p>
            <a:pPr marL="285750" indent="-285750">
              <a:buFont typeface="Wingdings" pitchFamily="2" charset="2"/>
              <a:buChar char="ü"/>
            </a:pPr>
            <a:r>
              <a:rPr lang="en-US" sz="2800" b="1" dirty="0">
                <a:latin typeface="Times New Roman" panose="02020603050405020304" pitchFamily="18" charset="0"/>
                <a:cs typeface="Times New Roman" panose="02020603050405020304" pitchFamily="18" charset="0"/>
              </a:rPr>
              <a:t>Empirical evidence </a:t>
            </a:r>
            <a:r>
              <a:rPr lang="en-US" sz="2800" dirty="0">
                <a:latin typeface="Times New Roman" panose="02020603050405020304" pitchFamily="18" charset="0"/>
                <a:cs typeface="Times New Roman" panose="02020603050405020304" pitchFamily="18" charset="0"/>
              </a:rPr>
              <a:t>is very controversial on the association between economic stand and happiness </a:t>
            </a:r>
          </a:p>
          <a:p>
            <a:pPr marL="342900" indent="-342900">
              <a:buFont typeface="Wingdings" pitchFamily="2" charset="2"/>
              <a:buChar char="ü"/>
            </a:pPr>
            <a:r>
              <a:rPr lang="en-US" sz="2800" b="1" u="sng" dirty="0">
                <a:latin typeface="Times New Roman" panose="02020603050405020304" pitchFamily="18" charset="0"/>
                <a:cs typeface="Times New Roman" panose="02020603050405020304" pitchFamily="18" charset="0"/>
              </a:rPr>
              <a:t>Easterlin paradox</a:t>
            </a:r>
            <a:r>
              <a:rPr lang="en-US" sz="2800" dirty="0">
                <a:latin typeface="Times New Roman" panose="02020603050405020304" pitchFamily="18" charset="0"/>
                <a:cs typeface="Times New Roman" panose="02020603050405020304" pitchFamily="18" charset="0"/>
              </a:rPr>
              <a:t>: rich individuals within nations are happier than poor ones, </a:t>
            </a:r>
            <a:r>
              <a:rPr lang="en-US" sz="2800" i="1" dirty="0">
                <a:latin typeface="Times New Roman" panose="02020603050405020304" pitchFamily="18" charset="0"/>
                <a:cs typeface="Times New Roman" panose="02020603050405020304" pitchFamily="18" charset="0"/>
              </a:rPr>
              <a:t>however,</a:t>
            </a:r>
            <a:r>
              <a:rPr lang="en-US" sz="2800" dirty="0">
                <a:latin typeface="Times New Roman" panose="02020603050405020304" pitchFamily="18" charset="0"/>
                <a:cs typeface="Times New Roman" panose="02020603050405020304" pitchFamily="18" charset="0"/>
              </a:rPr>
              <a:t> rising societal incomes do not seem to be associated with rising subjective well-being!</a:t>
            </a:r>
          </a:p>
        </p:txBody>
      </p:sp>
    </p:spTree>
    <p:extLst>
      <p:ext uri="{BB962C8B-B14F-4D97-AF65-F5344CB8AC3E}">
        <p14:creationId xmlns:p14="http://schemas.microsoft.com/office/powerpoint/2010/main" val="97790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heckerboard(across)">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5E472-D969-7E38-433E-204ED895A6F8}"/>
              </a:ext>
            </a:extLst>
          </p:cNvPr>
          <p:cNvSpPr>
            <a:spLocks noGrp="1"/>
          </p:cNvSpPr>
          <p:nvPr>
            <p:ph type="title"/>
          </p:nvPr>
        </p:nvSpPr>
        <p:spPr>
          <a:xfrm>
            <a:off x="761801" y="858982"/>
            <a:ext cx="10380573" cy="1069831"/>
          </a:xfrm>
        </p:spPr>
        <p:txBody>
          <a:bodyPr>
            <a:noAutofit/>
          </a:bodyPr>
          <a:lstStyle/>
          <a:p>
            <a:pPr algn="ctr"/>
            <a:r>
              <a:rPr lang="en-US" sz="3600" dirty="0">
                <a:latin typeface="Times New Roman" panose="02020603050405020304" pitchFamily="18" charset="0"/>
                <a:cs typeface="Times New Roman" panose="02020603050405020304" pitchFamily="18" charset="0"/>
              </a:rPr>
              <a:t>Socio-psychological theories’ suggestions to explain the paradoxical association</a:t>
            </a:r>
          </a:p>
        </p:txBody>
      </p:sp>
      <p:sp>
        <p:nvSpPr>
          <p:cNvPr id="3" name="Content Placeholder 2">
            <a:extLst>
              <a:ext uri="{FF2B5EF4-FFF2-40B4-BE49-F238E27FC236}">
                <a16:creationId xmlns:a16="http://schemas.microsoft.com/office/drawing/2014/main" id="{D308D963-0FA9-4540-0704-9BC08205213C}"/>
              </a:ext>
            </a:extLst>
          </p:cNvPr>
          <p:cNvSpPr>
            <a:spLocks noGrp="1"/>
          </p:cNvSpPr>
          <p:nvPr>
            <p:ph idx="1"/>
          </p:nvPr>
        </p:nvSpPr>
        <p:spPr>
          <a:xfrm>
            <a:off x="628651" y="2600324"/>
            <a:ext cx="11101388" cy="4071939"/>
          </a:xfrm>
        </p:spPr>
        <p:txBody>
          <a:bodyPr>
            <a:normAutofit/>
          </a:bodyPr>
          <a:lstStyle/>
          <a:p>
            <a:pPr marL="342900" indent="-342900">
              <a:buFont typeface="Wingdings" pitchFamily="2" charset="2"/>
              <a:buChar char="v"/>
            </a:pPr>
            <a:r>
              <a:rPr lang="en-US" sz="1600" b="1" u="sng" dirty="0"/>
              <a:t>Some socio-psychological mechanisms that underly the relationship between wealth and happiness:</a:t>
            </a:r>
          </a:p>
          <a:p>
            <a:pPr marL="342900" indent="-342900">
              <a:buFont typeface="Wingdings" pitchFamily="2" charset="2"/>
              <a:buChar char="ü"/>
            </a:pPr>
            <a:r>
              <a:rPr lang="en-US" sz="1600" dirty="0"/>
              <a:t>Perceived fairness of the system;</a:t>
            </a:r>
          </a:p>
          <a:p>
            <a:pPr marL="800100" lvl="2" indent="-342900">
              <a:buFont typeface="Arial" panose="020B0604020202020204" pitchFamily="34" charset="0"/>
              <a:buChar char="•"/>
            </a:pPr>
            <a:r>
              <a:rPr lang="en-US" sz="1600" dirty="0"/>
              <a:t>Why my social status is lower? </a:t>
            </a:r>
          </a:p>
          <a:p>
            <a:pPr marL="342900" indent="-342900">
              <a:buFont typeface="Wingdings" pitchFamily="2" charset="2"/>
              <a:buChar char="ü"/>
            </a:pPr>
            <a:r>
              <a:rPr lang="en-US" sz="1600" dirty="0"/>
              <a:t>Social deprivation (exposure to inequality);</a:t>
            </a:r>
          </a:p>
          <a:p>
            <a:pPr marL="342900" indent="-342900">
              <a:buFont typeface="Wingdings" pitchFamily="2" charset="2"/>
              <a:buChar char="ü"/>
            </a:pPr>
            <a:r>
              <a:rPr lang="en-US" sz="1600" dirty="0"/>
              <a:t>Social support;</a:t>
            </a:r>
          </a:p>
          <a:p>
            <a:pPr marL="342900" indent="-342900">
              <a:buFont typeface="Wingdings" pitchFamily="2" charset="2"/>
              <a:buChar char="ü"/>
            </a:pPr>
            <a:r>
              <a:rPr lang="en-US" sz="1600" dirty="0"/>
              <a:t>Openness of society (social mobility and future opportunities); </a:t>
            </a:r>
          </a:p>
          <a:p>
            <a:pPr marL="342900" indent="-342900">
              <a:buFont typeface="Wingdings" pitchFamily="2" charset="2"/>
              <a:buChar char="ü"/>
            </a:pPr>
            <a:r>
              <a:rPr lang="en-US" sz="1600" dirty="0"/>
              <a:t>Social norms (how a given society values being rich);</a:t>
            </a:r>
          </a:p>
          <a:p>
            <a:pPr marL="342900" indent="-342900">
              <a:buFont typeface="Wingdings" pitchFamily="2" charset="2"/>
              <a:buChar char="v"/>
            </a:pPr>
            <a:r>
              <a:rPr lang="en-US" sz="1600" b="1" u="sng" dirty="0"/>
              <a:t>Considering individuals’ perception of their economic stands instead of their actual economic status</a:t>
            </a:r>
          </a:p>
          <a:p>
            <a:pPr marL="342900" indent="-342900">
              <a:buFont typeface="Wingdings" pitchFamily="2" charset="2"/>
              <a:buChar char="ü"/>
            </a:pPr>
            <a:r>
              <a:rPr lang="en-US" sz="1600" dirty="0"/>
              <a:t>Subjective social status (SSS);</a:t>
            </a:r>
          </a:p>
          <a:p>
            <a:pPr marL="342900" indent="-342900">
              <a:buFont typeface="Wingdings" pitchFamily="2" charset="2"/>
              <a:buChar char="q"/>
            </a:pPr>
            <a:r>
              <a:rPr lang="en-US" sz="1600" dirty="0"/>
              <a:t>Empirical studies confirmed that SSS determines happiness/MWB beyond and above actual economic status</a:t>
            </a:r>
            <a:endParaRPr lang="en-US" sz="1400" dirty="0"/>
          </a:p>
        </p:txBody>
      </p:sp>
    </p:spTree>
    <p:extLst>
      <p:ext uri="{BB962C8B-B14F-4D97-AF65-F5344CB8AC3E}">
        <p14:creationId xmlns:p14="http://schemas.microsoft.com/office/powerpoint/2010/main" val="703882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9F75D-F8B9-E523-64F0-DC566F37AE18}"/>
              </a:ext>
            </a:extLst>
          </p:cNvPr>
          <p:cNvSpPr>
            <a:spLocks noGrp="1"/>
          </p:cNvSpPr>
          <p:nvPr>
            <p:ph type="title"/>
          </p:nvPr>
        </p:nvSpPr>
        <p:spPr>
          <a:xfrm>
            <a:off x="761801" y="514350"/>
            <a:ext cx="10380573" cy="1776905"/>
          </a:xfrm>
        </p:spPr>
        <p:txBody>
          <a:bodyPr>
            <a:normAutofit/>
          </a:bodyPr>
          <a:lstStyle/>
          <a:p>
            <a:pPr algn="ctr"/>
            <a:r>
              <a:rPr lang="en-US" sz="3200" dirty="0"/>
              <a:t>The remained gap: </a:t>
            </a:r>
            <a:br>
              <a:rPr lang="en-US" dirty="0"/>
            </a:br>
            <a:r>
              <a:rPr lang="en-US" sz="2800" b="1" i="1" dirty="0"/>
              <a:t>the interplay of subjective and objective socioeconomic status </a:t>
            </a:r>
            <a:endParaRPr lang="en-US" b="1" i="1" dirty="0"/>
          </a:p>
        </p:txBody>
      </p:sp>
      <p:sp>
        <p:nvSpPr>
          <p:cNvPr id="3" name="Content Placeholder 2">
            <a:extLst>
              <a:ext uri="{FF2B5EF4-FFF2-40B4-BE49-F238E27FC236}">
                <a16:creationId xmlns:a16="http://schemas.microsoft.com/office/drawing/2014/main" id="{E2488C12-177E-837A-E6A5-ACCE4B001693}"/>
              </a:ext>
            </a:extLst>
          </p:cNvPr>
          <p:cNvSpPr>
            <a:spLocks noGrp="1"/>
          </p:cNvSpPr>
          <p:nvPr>
            <p:ph idx="1"/>
          </p:nvPr>
        </p:nvSpPr>
        <p:spPr>
          <a:xfrm>
            <a:off x="761799" y="2750126"/>
            <a:ext cx="10381205" cy="3593524"/>
          </a:xfrm>
        </p:spPr>
        <p:txBody>
          <a:bodyPr>
            <a:normAutofit/>
          </a:bodyPr>
          <a:lstStyle/>
          <a:p>
            <a:endParaRPr lang="en-US" dirty="0"/>
          </a:p>
        </p:txBody>
      </p:sp>
      <p:grpSp>
        <p:nvGrpSpPr>
          <p:cNvPr id="27" name="Group 26">
            <a:extLst>
              <a:ext uri="{FF2B5EF4-FFF2-40B4-BE49-F238E27FC236}">
                <a16:creationId xmlns:a16="http://schemas.microsoft.com/office/drawing/2014/main" id="{31686500-9877-C1CB-1F11-0E5DEEA268E9}"/>
              </a:ext>
            </a:extLst>
          </p:cNvPr>
          <p:cNvGrpSpPr/>
          <p:nvPr/>
        </p:nvGrpSpPr>
        <p:grpSpPr>
          <a:xfrm>
            <a:off x="951627" y="2993122"/>
            <a:ext cx="3359316" cy="971550"/>
            <a:chOff x="1014412" y="2914650"/>
            <a:chExt cx="3359316" cy="971550"/>
          </a:xfrm>
        </p:grpSpPr>
        <p:sp>
          <p:nvSpPr>
            <p:cNvPr id="4" name="Rounded Rectangle 3">
              <a:extLst>
                <a:ext uri="{FF2B5EF4-FFF2-40B4-BE49-F238E27FC236}">
                  <a16:creationId xmlns:a16="http://schemas.microsoft.com/office/drawing/2014/main" id="{F4AFAB2E-5D6E-6960-C9D1-5CA57C6174D5}"/>
                </a:ext>
              </a:extLst>
            </p:cNvPr>
            <p:cNvSpPr/>
            <p:nvPr/>
          </p:nvSpPr>
          <p:spPr>
            <a:xfrm>
              <a:off x="1014412" y="2914650"/>
              <a:ext cx="1294155" cy="385763"/>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SSS</a:t>
              </a:r>
            </a:p>
          </p:txBody>
        </p:sp>
        <p:sp>
          <p:nvSpPr>
            <p:cNvPr id="5" name="Rounded Rectangle 4">
              <a:extLst>
                <a:ext uri="{FF2B5EF4-FFF2-40B4-BE49-F238E27FC236}">
                  <a16:creationId xmlns:a16="http://schemas.microsoft.com/office/drawing/2014/main" id="{219E9483-EC21-5D0A-3619-05C7E0F6AFE6}"/>
                </a:ext>
              </a:extLst>
            </p:cNvPr>
            <p:cNvSpPr/>
            <p:nvPr/>
          </p:nvSpPr>
          <p:spPr>
            <a:xfrm>
              <a:off x="3079573" y="3114674"/>
              <a:ext cx="1294155" cy="385763"/>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happiness</a:t>
              </a:r>
            </a:p>
          </p:txBody>
        </p:sp>
        <p:sp>
          <p:nvSpPr>
            <p:cNvPr id="6" name="Rounded Rectangle 5">
              <a:extLst>
                <a:ext uri="{FF2B5EF4-FFF2-40B4-BE49-F238E27FC236}">
                  <a16:creationId xmlns:a16="http://schemas.microsoft.com/office/drawing/2014/main" id="{4EA193A6-AAA8-668D-42C8-DDD594A112E4}"/>
                </a:ext>
              </a:extLst>
            </p:cNvPr>
            <p:cNvSpPr/>
            <p:nvPr/>
          </p:nvSpPr>
          <p:spPr>
            <a:xfrm>
              <a:off x="1020420" y="3377924"/>
              <a:ext cx="1294155" cy="508276"/>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Economic stand</a:t>
              </a:r>
            </a:p>
          </p:txBody>
        </p:sp>
        <p:cxnSp>
          <p:nvCxnSpPr>
            <p:cNvPr id="14" name="Straight Arrow Connector 13">
              <a:extLst>
                <a:ext uri="{FF2B5EF4-FFF2-40B4-BE49-F238E27FC236}">
                  <a16:creationId xmlns:a16="http://schemas.microsoft.com/office/drawing/2014/main" id="{75AD129E-66B6-AE12-0521-ACB0ABFDA7C3}"/>
                </a:ext>
              </a:extLst>
            </p:cNvPr>
            <p:cNvCxnSpPr>
              <a:cxnSpLocks/>
              <a:endCxn id="5" idx="1"/>
            </p:cNvCxnSpPr>
            <p:nvPr/>
          </p:nvCxnSpPr>
          <p:spPr>
            <a:xfrm>
              <a:off x="2308567" y="3107531"/>
              <a:ext cx="771006" cy="200025"/>
            </a:xfrm>
            <a:prstGeom prst="straightConnector1">
              <a:avLst/>
            </a:prstGeom>
            <a:ln>
              <a:tailEnd type="triangle"/>
            </a:ln>
          </p:spPr>
          <p:style>
            <a:lnRef idx="1">
              <a:schemeClr val="accent6">
                <a:lumMod val="67000"/>
              </a:schemeClr>
            </a:lnRef>
            <a:fillRef idx="0">
              <a:schemeClr val="accent6">
                <a:lumMod val="67000"/>
              </a:schemeClr>
            </a:fillRef>
            <a:effectRef idx="0">
              <a:schemeClr val="accent6">
                <a:lumMod val="67000"/>
              </a:schemeClr>
            </a:effectRef>
            <a:fontRef idx="minor">
              <a:schemeClr val="tx1"/>
            </a:fontRef>
          </p:style>
        </p:cxnSp>
        <p:cxnSp>
          <p:nvCxnSpPr>
            <p:cNvPr id="17" name="Straight Arrow Connector 16">
              <a:extLst>
                <a:ext uri="{FF2B5EF4-FFF2-40B4-BE49-F238E27FC236}">
                  <a16:creationId xmlns:a16="http://schemas.microsoft.com/office/drawing/2014/main" id="{0E669A9C-2B19-4291-B132-17CE284F8343}"/>
                </a:ext>
              </a:extLst>
            </p:cNvPr>
            <p:cNvCxnSpPr>
              <a:stCxn id="6" idx="3"/>
              <a:endCxn id="5" idx="1"/>
            </p:cNvCxnSpPr>
            <p:nvPr/>
          </p:nvCxnSpPr>
          <p:spPr>
            <a:xfrm flipV="1">
              <a:off x="2314575" y="3307556"/>
              <a:ext cx="764998" cy="324506"/>
            </a:xfrm>
            <a:prstGeom prst="straightConnector1">
              <a:avLst/>
            </a:prstGeom>
            <a:ln>
              <a:tailEnd type="triangle"/>
            </a:ln>
          </p:spPr>
          <p:style>
            <a:lnRef idx="1">
              <a:schemeClr val="accent6">
                <a:lumMod val="67000"/>
              </a:schemeClr>
            </a:lnRef>
            <a:fillRef idx="0">
              <a:schemeClr val="accent6">
                <a:lumMod val="67000"/>
              </a:schemeClr>
            </a:fillRef>
            <a:effectRef idx="0">
              <a:schemeClr val="accent6">
                <a:lumMod val="67000"/>
              </a:schemeClr>
            </a:effectRef>
            <a:fontRef idx="minor">
              <a:schemeClr val="tx1"/>
            </a:fontRef>
          </p:style>
        </p:cxnSp>
      </p:grpSp>
      <p:grpSp>
        <p:nvGrpSpPr>
          <p:cNvPr id="28" name="Group 27">
            <a:extLst>
              <a:ext uri="{FF2B5EF4-FFF2-40B4-BE49-F238E27FC236}">
                <a16:creationId xmlns:a16="http://schemas.microsoft.com/office/drawing/2014/main" id="{7A0608FC-888C-7CCC-D30E-546577C11734}"/>
              </a:ext>
            </a:extLst>
          </p:cNvPr>
          <p:cNvGrpSpPr/>
          <p:nvPr/>
        </p:nvGrpSpPr>
        <p:grpSpPr>
          <a:xfrm>
            <a:off x="5794925" y="3093134"/>
            <a:ext cx="5020089" cy="1143109"/>
            <a:chOff x="5794925" y="3093134"/>
            <a:chExt cx="5020089" cy="1143109"/>
          </a:xfrm>
        </p:grpSpPr>
        <p:sp>
          <p:nvSpPr>
            <p:cNvPr id="7" name="Rounded Rectangle 6">
              <a:extLst>
                <a:ext uri="{FF2B5EF4-FFF2-40B4-BE49-F238E27FC236}">
                  <a16:creationId xmlns:a16="http://schemas.microsoft.com/office/drawing/2014/main" id="{2A6A07B8-0CEF-045D-A5E8-05B9C613548C}"/>
                </a:ext>
              </a:extLst>
            </p:cNvPr>
            <p:cNvSpPr/>
            <p:nvPr/>
          </p:nvSpPr>
          <p:spPr>
            <a:xfrm>
              <a:off x="7710487" y="3850480"/>
              <a:ext cx="1294155" cy="385763"/>
            </a:xfrm>
            <a:prstGeom prst="round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SSS</a:t>
              </a:r>
            </a:p>
          </p:txBody>
        </p:sp>
        <p:sp>
          <p:nvSpPr>
            <p:cNvPr id="8" name="Rounded Rectangle 7">
              <a:extLst>
                <a:ext uri="{FF2B5EF4-FFF2-40B4-BE49-F238E27FC236}">
                  <a16:creationId xmlns:a16="http://schemas.microsoft.com/office/drawing/2014/main" id="{C07B2E5E-DA58-B72D-0411-7C91CEC917BD}"/>
                </a:ext>
              </a:extLst>
            </p:cNvPr>
            <p:cNvSpPr/>
            <p:nvPr/>
          </p:nvSpPr>
          <p:spPr>
            <a:xfrm>
              <a:off x="5794925" y="3107531"/>
              <a:ext cx="1294155" cy="508276"/>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Economic stand</a:t>
              </a:r>
            </a:p>
          </p:txBody>
        </p:sp>
        <p:sp>
          <p:nvSpPr>
            <p:cNvPr id="9" name="Rounded Rectangle 8">
              <a:extLst>
                <a:ext uri="{FF2B5EF4-FFF2-40B4-BE49-F238E27FC236}">
                  <a16:creationId xmlns:a16="http://schemas.microsoft.com/office/drawing/2014/main" id="{6141AD10-06DC-9EE4-4D22-D3234B91FE16}"/>
                </a:ext>
              </a:extLst>
            </p:cNvPr>
            <p:cNvSpPr/>
            <p:nvPr/>
          </p:nvSpPr>
          <p:spPr>
            <a:xfrm>
              <a:off x="9520859" y="3093134"/>
              <a:ext cx="1294155" cy="385763"/>
            </a:xfrm>
            <a:prstGeom prst="roundRect">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dirty="0"/>
                <a:t>happiness</a:t>
              </a:r>
            </a:p>
          </p:txBody>
        </p:sp>
        <p:cxnSp>
          <p:nvCxnSpPr>
            <p:cNvPr id="19" name="Straight Arrow Connector 18">
              <a:extLst>
                <a:ext uri="{FF2B5EF4-FFF2-40B4-BE49-F238E27FC236}">
                  <a16:creationId xmlns:a16="http://schemas.microsoft.com/office/drawing/2014/main" id="{18C4233B-8049-8C9F-9368-472A35F9F640}"/>
                </a:ext>
              </a:extLst>
            </p:cNvPr>
            <p:cNvCxnSpPr/>
            <p:nvPr/>
          </p:nvCxnSpPr>
          <p:spPr>
            <a:xfrm>
              <a:off x="7089080" y="3307556"/>
              <a:ext cx="621407" cy="557212"/>
            </a:xfrm>
            <a:prstGeom prst="straightConnector1">
              <a:avLst/>
            </a:prstGeom>
            <a:ln>
              <a:tailEnd type="triangle"/>
            </a:ln>
          </p:spPr>
          <p:style>
            <a:lnRef idx="1">
              <a:schemeClr val="accent6">
                <a:lumMod val="67000"/>
              </a:schemeClr>
            </a:lnRef>
            <a:fillRef idx="0">
              <a:schemeClr val="accent6">
                <a:lumMod val="67000"/>
              </a:schemeClr>
            </a:fillRef>
            <a:effectRef idx="0">
              <a:schemeClr val="accent6">
                <a:lumMod val="67000"/>
              </a:schemeClr>
            </a:effectRef>
            <a:fontRef idx="minor">
              <a:schemeClr val="tx1"/>
            </a:fontRef>
          </p:style>
        </p:cxnSp>
        <p:cxnSp>
          <p:nvCxnSpPr>
            <p:cNvPr id="21" name="Straight Arrow Connector 20">
              <a:extLst>
                <a:ext uri="{FF2B5EF4-FFF2-40B4-BE49-F238E27FC236}">
                  <a16:creationId xmlns:a16="http://schemas.microsoft.com/office/drawing/2014/main" id="{7C29D4D4-7B66-6714-002F-F0AF3C2F424C}"/>
                </a:ext>
              </a:extLst>
            </p:cNvPr>
            <p:cNvCxnSpPr>
              <a:cxnSpLocks/>
              <a:endCxn id="9" idx="1"/>
            </p:cNvCxnSpPr>
            <p:nvPr/>
          </p:nvCxnSpPr>
          <p:spPr>
            <a:xfrm flipV="1">
              <a:off x="9004642" y="3286016"/>
              <a:ext cx="516217" cy="578752"/>
            </a:xfrm>
            <a:prstGeom prst="straightConnector1">
              <a:avLst/>
            </a:prstGeom>
            <a:ln>
              <a:tailEnd type="triangle"/>
            </a:ln>
          </p:spPr>
          <p:style>
            <a:lnRef idx="1">
              <a:schemeClr val="accent6">
                <a:lumMod val="67000"/>
              </a:schemeClr>
            </a:lnRef>
            <a:fillRef idx="0">
              <a:schemeClr val="accent6">
                <a:lumMod val="67000"/>
              </a:schemeClr>
            </a:fillRef>
            <a:effectRef idx="0">
              <a:schemeClr val="accent6">
                <a:lumMod val="67000"/>
              </a:schemeClr>
            </a:effectRef>
            <a:fontRef idx="minor">
              <a:schemeClr val="tx1"/>
            </a:fontRef>
          </p:style>
        </p:cxnSp>
      </p:grpSp>
      <p:grpSp>
        <p:nvGrpSpPr>
          <p:cNvPr id="29" name="Group 28">
            <a:extLst>
              <a:ext uri="{FF2B5EF4-FFF2-40B4-BE49-F238E27FC236}">
                <a16:creationId xmlns:a16="http://schemas.microsoft.com/office/drawing/2014/main" id="{1064852A-B1DB-0C0E-6922-833DD6258686}"/>
              </a:ext>
            </a:extLst>
          </p:cNvPr>
          <p:cNvGrpSpPr/>
          <p:nvPr/>
        </p:nvGrpSpPr>
        <p:grpSpPr>
          <a:xfrm>
            <a:off x="3416994" y="4800707"/>
            <a:ext cx="4293493" cy="1301802"/>
            <a:chOff x="2952749" y="4902994"/>
            <a:chExt cx="4293493" cy="1301802"/>
          </a:xfrm>
        </p:grpSpPr>
        <p:sp>
          <p:nvSpPr>
            <p:cNvPr id="10" name="Rounded Rectangle 9">
              <a:extLst>
                <a:ext uri="{FF2B5EF4-FFF2-40B4-BE49-F238E27FC236}">
                  <a16:creationId xmlns:a16="http://schemas.microsoft.com/office/drawing/2014/main" id="{C2D9F1A9-7AA7-3781-CB52-320C7BC19BFE}"/>
                </a:ext>
              </a:extLst>
            </p:cNvPr>
            <p:cNvSpPr/>
            <p:nvPr/>
          </p:nvSpPr>
          <p:spPr>
            <a:xfrm>
              <a:off x="2952749" y="4902994"/>
              <a:ext cx="1294155" cy="50827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Economic stand</a:t>
              </a:r>
            </a:p>
          </p:txBody>
        </p:sp>
        <p:sp>
          <p:nvSpPr>
            <p:cNvPr id="11" name="Rounded Rectangle 10">
              <a:extLst>
                <a:ext uri="{FF2B5EF4-FFF2-40B4-BE49-F238E27FC236}">
                  <a16:creationId xmlns:a16="http://schemas.microsoft.com/office/drawing/2014/main" id="{98707D48-DD08-0B35-D8F0-4349E3839767}"/>
                </a:ext>
              </a:extLst>
            </p:cNvPr>
            <p:cNvSpPr/>
            <p:nvPr/>
          </p:nvSpPr>
          <p:spPr>
            <a:xfrm>
              <a:off x="5952087" y="4964250"/>
              <a:ext cx="1294155" cy="38576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happiness</a:t>
              </a:r>
            </a:p>
          </p:txBody>
        </p:sp>
        <p:sp>
          <p:nvSpPr>
            <p:cNvPr id="12" name="Rounded Rectangle 11">
              <a:extLst>
                <a:ext uri="{FF2B5EF4-FFF2-40B4-BE49-F238E27FC236}">
                  <a16:creationId xmlns:a16="http://schemas.microsoft.com/office/drawing/2014/main" id="{45A0CD4B-AAD3-4700-8DAC-6824332B3573}"/>
                </a:ext>
              </a:extLst>
            </p:cNvPr>
            <p:cNvSpPr/>
            <p:nvPr/>
          </p:nvSpPr>
          <p:spPr>
            <a:xfrm>
              <a:off x="4443618" y="5819033"/>
              <a:ext cx="1294155" cy="385763"/>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SSS</a:t>
              </a:r>
            </a:p>
          </p:txBody>
        </p:sp>
        <p:cxnSp>
          <p:nvCxnSpPr>
            <p:cNvPr id="24" name="Straight Arrow Connector 23">
              <a:extLst>
                <a:ext uri="{FF2B5EF4-FFF2-40B4-BE49-F238E27FC236}">
                  <a16:creationId xmlns:a16="http://schemas.microsoft.com/office/drawing/2014/main" id="{BDA0ED75-CA6A-7CB3-EB1A-69FE353D34F5}"/>
                </a:ext>
              </a:extLst>
            </p:cNvPr>
            <p:cNvCxnSpPr/>
            <p:nvPr/>
          </p:nvCxnSpPr>
          <p:spPr>
            <a:xfrm>
              <a:off x="4246904" y="5114925"/>
              <a:ext cx="1705183"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6" name="Straight Arrow Connector 25">
              <a:extLst>
                <a:ext uri="{FF2B5EF4-FFF2-40B4-BE49-F238E27FC236}">
                  <a16:creationId xmlns:a16="http://schemas.microsoft.com/office/drawing/2014/main" id="{3BEFFC90-DF94-4F7C-5C8F-9C3E52EB9B0B}"/>
                </a:ext>
              </a:extLst>
            </p:cNvPr>
            <p:cNvCxnSpPr/>
            <p:nvPr/>
          </p:nvCxnSpPr>
          <p:spPr>
            <a:xfrm flipV="1">
              <a:off x="5057775" y="5114925"/>
              <a:ext cx="0" cy="704108"/>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grpSp>
      <p:sp>
        <p:nvSpPr>
          <p:cNvPr id="30" name="Oval Callout 29">
            <a:extLst>
              <a:ext uri="{FF2B5EF4-FFF2-40B4-BE49-F238E27FC236}">
                <a16:creationId xmlns:a16="http://schemas.microsoft.com/office/drawing/2014/main" id="{29EC2BBA-60F9-4C63-96F3-0B75936FC80F}"/>
              </a:ext>
            </a:extLst>
          </p:cNvPr>
          <p:cNvSpPr/>
          <p:nvPr/>
        </p:nvSpPr>
        <p:spPr>
          <a:xfrm>
            <a:off x="6816175" y="5560867"/>
            <a:ext cx="723899" cy="385762"/>
          </a:xfrm>
          <a:prstGeom prst="wedgeEllipseCallou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Tree>
    <p:extLst>
      <p:ext uri="{BB962C8B-B14F-4D97-AF65-F5344CB8AC3E}">
        <p14:creationId xmlns:p14="http://schemas.microsoft.com/office/powerpoint/2010/main" val="1741027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checkerboard(across)">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randombar(horizontal)">
                                      <p:cBhvr>
                                        <p:cTn id="21" dur="500"/>
                                        <p:tgtEl>
                                          <p:spTgt spid="2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1" nodeType="clickEffect">
                                  <p:stCondLst>
                                    <p:cond delay="0"/>
                                  </p:stCondLst>
                                  <p:childTnLst>
                                    <p:set>
                                      <p:cBhvr>
                                        <p:cTn id="29" dur="1" fill="hold">
                                          <p:stCondLst>
                                            <p:cond delay="0"/>
                                          </p:stCondLst>
                                        </p:cTn>
                                        <p:tgtEl>
                                          <p:spTgt spid="30"/>
                                        </p:tgtEl>
                                        <p:attrNameLst>
                                          <p:attrName>style.visibility</p:attrName>
                                        </p:attrNameLst>
                                      </p:cBhvr>
                                      <p:to>
                                        <p:strVal val="visible"/>
                                      </p:to>
                                    </p:set>
                                    <p:anim calcmode="lin" valueType="num">
                                      <p:cBhvr additive="base">
                                        <p:cTn id="30" dur="500" fill="hold"/>
                                        <p:tgtEl>
                                          <p:spTgt spid="30"/>
                                        </p:tgtEl>
                                        <p:attrNameLst>
                                          <p:attrName>ppt_x</p:attrName>
                                        </p:attrNameLst>
                                      </p:cBhvr>
                                      <p:tavLst>
                                        <p:tav tm="0">
                                          <p:val>
                                            <p:strVal val="#ppt_x"/>
                                          </p:val>
                                        </p:tav>
                                        <p:tav tm="100000">
                                          <p:val>
                                            <p:strVal val="#ppt_x"/>
                                          </p:val>
                                        </p:tav>
                                      </p:tavLst>
                                    </p:anim>
                                    <p:anim calcmode="lin" valueType="num">
                                      <p:cBhvr additive="base">
                                        <p:cTn id="31"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0" grpId="0" animBg="1"/>
      <p:bldP spid="30"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A2E4-7884-EAE4-3FD1-6E8C70CCD80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Our hypothesizes and analytical model</a:t>
            </a:r>
          </a:p>
        </p:txBody>
      </p:sp>
      <p:sp>
        <p:nvSpPr>
          <p:cNvPr id="3" name="Content Placeholder 2">
            <a:extLst>
              <a:ext uri="{FF2B5EF4-FFF2-40B4-BE49-F238E27FC236}">
                <a16:creationId xmlns:a16="http://schemas.microsoft.com/office/drawing/2014/main" id="{00CB816F-0527-9AB6-D7EF-4A8F46459EC1}"/>
              </a:ext>
            </a:extLst>
          </p:cNvPr>
          <p:cNvSpPr>
            <a:spLocks noGrp="1"/>
          </p:cNvSpPr>
          <p:nvPr>
            <p:ph idx="1"/>
          </p:nvPr>
        </p:nvSpPr>
        <p:spPr>
          <a:xfrm>
            <a:off x="761799" y="2543176"/>
            <a:ext cx="10381205" cy="4129088"/>
          </a:xfrm>
        </p:spPr>
        <p:txBody>
          <a:bodyPr/>
          <a:lstStyle/>
          <a:p>
            <a:r>
              <a:rPr lang="en-US" sz="2000" b="1" u="sng" dirty="0">
                <a:latin typeface="Times New Roman" panose="02020603050405020304" pitchFamily="18" charset="0"/>
                <a:cs typeface="Times New Roman" panose="02020603050405020304" pitchFamily="18" charset="0"/>
              </a:rPr>
              <a:t>Drawing on social comparison theory, we assume that: </a:t>
            </a:r>
          </a:p>
          <a:p>
            <a:pPr marL="457200" indent="-457200">
              <a:buAutoNum type="arabicPeriod"/>
            </a:pPr>
            <a:r>
              <a:rPr lang="en-US" sz="2000" dirty="0">
                <a:latin typeface="Times New Roman" panose="02020603050405020304" pitchFamily="18" charset="0"/>
                <a:cs typeface="Times New Roman" panose="02020603050405020304" pitchFamily="18" charset="0"/>
              </a:rPr>
              <a:t>Economic stand of individuals impacts positively their happiness; </a:t>
            </a:r>
          </a:p>
          <a:p>
            <a:pPr marL="457200" indent="-457200">
              <a:buAutoNum type="arabicPeriod"/>
            </a:pPr>
            <a:r>
              <a:rPr lang="en-US" sz="2000" dirty="0">
                <a:latin typeface="Times New Roman" panose="02020603050405020304" pitchFamily="18" charset="0"/>
                <a:cs typeface="Times New Roman" panose="02020603050405020304" pitchFamily="18" charset="0"/>
              </a:rPr>
              <a:t>individuals’ perception of their social status impacts their happiness stronger than their actual economic stand;</a:t>
            </a:r>
          </a:p>
          <a:p>
            <a:pPr marL="457200" indent="-457200">
              <a:buAutoNum type="arabicPeriod"/>
            </a:pPr>
            <a:r>
              <a:rPr lang="en-US" sz="2000" u="sng" dirty="0">
                <a:latin typeface="Times New Roman" panose="02020603050405020304" pitchFamily="18" charset="0"/>
                <a:cs typeface="Times New Roman" panose="02020603050405020304" pitchFamily="18" charset="0"/>
              </a:rPr>
              <a:t>The impact of individuals’ economic stand on their happiness reduces, if they consider their social status to be lower than others;</a:t>
            </a:r>
          </a:p>
          <a:p>
            <a:endParaRPr lang="en-US" dirty="0"/>
          </a:p>
          <a:p>
            <a:endParaRPr lang="en-US" dirty="0"/>
          </a:p>
        </p:txBody>
      </p:sp>
      <p:grpSp>
        <p:nvGrpSpPr>
          <p:cNvPr id="20" name="Group 19">
            <a:extLst>
              <a:ext uri="{FF2B5EF4-FFF2-40B4-BE49-F238E27FC236}">
                <a16:creationId xmlns:a16="http://schemas.microsoft.com/office/drawing/2014/main" id="{1ED80A8F-3228-8D1F-2CD0-979D17548A89}"/>
              </a:ext>
            </a:extLst>
          </p:cNvPr>
          <p:cNvGrpSpPr/>
          <p:nvPr/>
        </p:nvGrpSpPr>
        <p:grpSpPr>
          <a:xfrm>
            <a:off x="5713036" y="5064270"/>
            <a:ext cx="5429338" cy="1607994"/>
            <a:chOff x="2690721" y="5064269"/>
            <a:chExt cx="5429338" cy="1607994"/>
          </a:xfrm>
        </p:grpSpPr>
        <p:sp>
          <p:nvSpPr>
            <p:cNvPr id="5" name="Rounded Rectangle 4">
              <a:extLst>
                <a:ext uri="{FF2B5EF4-FFF2-40B4-BE49-F238E27FC236}">
                  <a16:creationId xmlns:a16="http://schemas.microsoft.com/office/drawing/2014/main" id="{43A5AED2-C3E4-EB8A-0B1C-6BBA117E330B}"/>
                </a:ext>
              </a:extLst>
            </p:cNvPr>
            <p:cNvSpPr/>
            <p:nvPr/>
          </p:nvSpPr>
          <p:spPr>
            <a:xfrm>
              <a:off x="2690721" y="5064269"/>
              <a:ext cx="1443037" cy="65549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Economic stand</a:t>
              </a:r>
            </a:p>
          </p:txBody>
        </p:sp>
        <p:sp>
          <p:nvSpPr>
            <p:cNvPr id="6" name="Rounded Rectangle 5">
              <a:extLst>
                <a:ext uri="{FF2B5EF4-FFF2-40B4-BE49-F238E27FC236}">
                  <a16:creationId xmlns:a16="http://schemas.microsoft.com/office/drawing/2014/main" id="{38C94FA3-7FB9-3F46-56BC-1A49F2E6B1BE}"/>
                </a:ext>
              </a:extLst>
            </p:cNvPr>
            <p:cNvSpPr/>
            <p:nvPr/>
          </p:nvSpPr>
          <p:spPr>
            <a:xfrm>
              <a:off x="4610099" y="6016770"/>
              <a:ext cx="1633537" cy="655493"/>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t>Subjective social status </a:t>
              </a:r>
            </a:p>
          </p:txBody>
        </p:sp>
        <p:sp>
          <p:nvSpPr>
            <p:cNvPr id="7" name="Rounded Rectangle 6">
              <a:extLst>
                <a:ext uri="{FF2B5EF4-FFF2-40B4-BE49-F238E27FC236}">
                  <a16:creationId xmlns:a16="http://schemas.microsoft.com/office/drawing/2014/main" id="{13E801A4-F927-BAD1-58B5-447BE0210153}"/>
                </a:ext>
              </a:extLst>
            </p:cNvPr>
            <p:cNvSpPr/>
            <p:nvPr/>
          </p:nvSpPr>
          <p:spPr>
            <a:xfrm>
              <a:off x="6677022" y="5069032"/>
              <a:ext cx="1443037" cy="65549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t>Happiness</a:t>
              </a:r>
            </a:p>
          </p:txBody>
        </p:sp>
        <p:cxnSp>
          <p:nvCxnSpPr>
            <p:cNvPr id="9" name="Straight Arrow Connector 8">
              <a:extLst>
                <a:ext uri="{FF2B5EF4-FFF2-40B4-BE49-F238E27FC236}">
                  <a16:creationId xmlns:a16="http://schemas.microsoft.com/office/drawing/2014/main" id="{C8CC27AA-401C-8B78-930F-06F721F2D2C9}"/>
                </a:ext>
              </a:extLst>
            </p:cNvPr>
            <p:cNvCxnSpPr>
              <a:cxnSpLocks/>
            </p:cNvCxnSpPr>
            <p:nvPr/>
          </p:nvCxnSpPr>
          <p:spPr>
            <a:xfrm>
              <a:off x="4157663" y="5386385"/>
              <a:ext cx="2500312" cy="0"/>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0" name="Straight Arrow Connector 9">
              <a:extLst>
                <a:ext uri="{FF2B5EF4-FFF2-40B4-BE49-F238E27FC236}">
                  <a16:creationId xmlns:a16="http://schemas.microsoft.com/office/drawing/2014/main" id="{5ACB6A6B-631E-66C0-9607-F051726AA6E0}"/>
                </a:ext>
              </a:extLst>
            </p:cNvPr>
            <p:cNvCxnSpPr>
              <a:cxnSpLocks/>
              <a:stCxn id="6" idx="0"/>
            </p:cNvCxnSpPr>
            <p:nvPr/>
          </p:nvCxnSpPr>
          <p:spPr>
            <a:xfrm flipV="1">
              <a:off x="5426868" y="5450898"/>
              <a:ext cx="1231107" cy="56587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13" name="Straight Arrow Connector 12">
              <a:extLst>
                <a:ext uri="{FF2B5EF4-FFF2-40B4-BE49-F238E27FC236}">
                  <a16:creationId xmlns:a16="http://schemas.microsoft.com/office/drawing/2014/main" id="{07F3B5EB-C429-7A14-72E6-810AD22D0ADF}"/>
                </a:ext>
              </a:extLst>
            </p:cNvPr>
            <p:cNvCxnSpPr>
              <a:cxnSpLocks/>
              <a:stCxn id="6" idx="0"/>
            </p:cNvCxnSpPr>
            <p:nvPr/>
          </p:nvCxnSpPr>
          <p:spPr>
            <a:xfrm flipV="1">
              <a:off x="5426868" y="5395045"/>
              <a:ext cx="0" cy="621725"/>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grpSp>
    </p:spTree>
    <p:extLst>
      <p:ext uri="{BB962C8B-B14F-4D97-AF65-F5344CB8AC3E}">
        <p14:creationId xmlns:p14="http://schemas.microsoft.com/office/powerpoint/2010/main" val="15400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blinds(horizontal)">
                                      <p:cBhvr>
                                        <p:cTn id="3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88EF-466D-4E67-16D3-A143369FD8E4}"/>
              </a:ext>
            </a:extLst>
          </p:cNvPr>
          <p:cNvSpPr>
            <a:spLocks noGrp="1"/>
          </p:cNvSpPr>
          <p:nvPr>
            <p:ph type="title"/>
          </p:nvPr>
        </p:nvSpPr>
        <p:spPr>
          <a:xfrm>
            <a:off x="761801" y="858983"/>
            <a:ext cx="10380573" cy="1269856"/>
          </a:xfrm>
        </p:spPr>
        <p:txBody>
          <a:bodyPr/>
          <a:lstStyle/>
          <a:p>
            <a:r>
              <a:rPr lang="en-US" dirty="0">
                <a:latin typeface="Times New Roman" panose="02020603050405020304" pitchFamily="18" charset="0"/>
                <a:cs typeface="Times New Roman" panose="02020603050405020304" pitchFamily="18" charset="0"/>
              </a:rPr>
              <a:t>The method</a:t>
            </a:r>
          </a:p>
        </p:txBody>
      </p:sp>
      <p:sp>
        <p:nvSpPr>
          <p:cNvPr id="3" name="Content Placeholder 2">
            <a:extLst>
              <a:ext uri="{FF2B5EF4-FFF2-40B4-BE49-F238E27FC236}">
                <a16:creationId xmlns:a16="http://schemas.microsoft.com/office/drawing/2014/main" id="{F6A98D5A-FB83-8160-48EB-ADFB14F7AC61}"/>
              </a:ext>
            </a:extLst>
          </p:cNvPr>
          <p:cNvSpPr>
            <a:spLocks noGrp="1"/>
          </p:cNvSpPr>
          <p:nvPr>
            <p:ph idx="1"/>
          </p:nvPr>
        </p:nvSpPr>
        <p:spPr/>
        <p:txBody>
          <a:bodyPr>
            <a:normAutofit fontScale="92500" lnSpcReduction="10000"/>
          </a:bodyPr>
          <a:lstStyle/>
          <a:p>
            <a:r>
              <a:rPr lang="en-US" sz="1800" dirty="0">
                <a:solidFill>
                  <a:srgbClr val="000000"/>
                </a:solidFill>
                <a:effectLst/>
                <a:latin typeface="Times New Roman" panose="02020603050405020304" pitchFamily="18" charset="0"/>
                <a:ea typeface="Times New Roman" panose="02020603050405020304" pitchFamily="18" charset="0"/>
              </a:rPr>
              <a:t>ISSP data, module 2019, Czech modification,  </a:t>
            </a:r>
          </a:p>
          <a:p>
            <a:r>
              <a:rPr lang="en-US" sz="1800" dirty="0">
                <a:solidFill>
                  <a:srgbClr val="000000"/>
                </a:solidFill>
                <a:effectLst/>
                <a:latin typeface="Times New Roman" panose="02020603050405020304" pitchFamily="18" charset="0"/>
                <a:ea typeface="Times New Roman" panose="02020603050405020304" pitchFamily="18" charset="0"/>
              </a:rPr>
              <a:t>A linear hierarchical regression model on the data while controlling for age, gender, education level and marital status of respondents</a:t>
            </a:r>
          </a:p>
          <a:p>
            <a:r>
              <a:rPr lang="en-US" sz="1800" b="1" u="sng" dirty="0">
                <a:solidFill>
                  <a:srgbClr val="000000"/>
                </a:solidFill>
                <a:latin typeface="Times New Roman" panose="02020603050405020304" pitchFamily="18" charset="0"/>
                <a:ea typeface="Times New Roman" panose="02020603050405020304" pitchFamily="18" charset="0"/>
              </a:rPr>
              <a:t>Variables</a:t>
            </a:r>
            <a:r>
              <a:rPr lang="en-US" sz="1800" dirty="0">
                <a:solidFill>
                  <a:srgbClr val="000000"/>
                </a:solidFill>
                <a:latin typeface="Times New Roman" panose="02020603050405020304" pitchFamily="18" charset="0"/>
                <a:ea typeface="Times New Roman" panose="02020603050405020304" pitchFamily="18" charset="0"/>
              </a:rPr>
              <a:t>:</a:t>
            </a:r>
          </a:p>
          <a:p>
            <a:r>
              <a:rPr lang="en-US" sz="1700" b="1" dirty="0">
                <a:solidFill>
                  <a:srgbClr val="000000"/>
                </a:solidFill>
                <a:effectLst/>
                <a:latin typeface="Times New Roman" panose="02020603050405020304" pitchFamily="18" charset="0"/>
                <a:ea typeface="Times New Roman" panose="02020603050405020304" pitchFamily="18" charset="0"/>
              </a:rPr>
              <a:t>Economic status</a:t>
            </a:r>
            <a:r>
              <a:rPr lang="en-US" sz="1800" dirty="0">
                <a:solidFill>
                  <a:srgbClr val="000000"/>
                </a:solidFill>
                <a:effectLst/>
                <a:latin typeface="Times New Roman" panose="02020603050405020304" pitchFamily="18" charset="0"/>
                <a:ea typeface="Times New Roman" panose="02020603050405020304" pitchFamily="18" charset="0"/>
              </a:rPr>
              <a:t>: A five-point-rating-question asking respondents how comfortable they can live with their current household income </a:t>
            </a:r>
          </a:p>
          <a:p>
            <a:r>
              <a:rPr lang="en-US" sz="1700" b="1" dirty="0">
                <a:solidFill>
                  <a:srgbClr val="000000"/>
                </a:solidFill>
                <a:effectLst/>
                <a:latin typeface="Times New Roman" panose="02020603050405020304" pitchFamily="18" charset="0"/>
                <a:ea typeface="Times New Roman" panose="02020603050405020304" pitchFamily="18" charset="0"/>
              </a:rPr>
              <a:t>Subjective social status (SSS): </a:t>
            </a:r>
            <a:r>
              <a:rPr lang="en-US" sz="1800" dirty="0">
                <a:solidFill>
                  <a:srgbClr val="000000"/>
                </a:solidFill>
                <a:effectLst/>
                <a:latin typeface="Times New Roman" panose="02020603050405020304" pitchFamily="18" charset="0"/>
                <a:ea typeface="Times New Roman" panose="02020603050405020304" pitchFamily="18" charset="0"/>
              </a:rPr>
              <a:t>A question asking respondents to choose one of five rating statuses as the one which represents their socioeconomic status the best;</a:t>
            </a:r>
          </a:p>
          <a:p>
            <a:r>
              <a:rPr lang="en-US" sz="1700" b="1" dirty="0">
                <a:solidFill>
                  <a:srgbClr val="000000"/>
                </a:solidFill>
                <a:effectLst/>
                <a:latin typeface="Times New Roman" panose="02020603050405020304" pitchFamily="18" charset="0"/>
                <a:ea typeface="Times New Roman" panose="02020603050405020304" pitchFamily="18" charset="0"/>
              </a:rPr>
              <a:t>Happiness</a:t>
            </a:r>
            <a:r>
              <a:rPr lang="en-US" sz="1800" dirty="0">
                <a:solidFill>
                  <a:srgbClr val="000000"/>
                </a:solidFill>
                <a:effectLst/>
                <a:latin typeface="Times New Roman" panose="02020603050405020304" pitchFamily="18" charset="0"/>
                <a:ea typeface="Times New Roman" panose="02020603050405020304" pitchFamily="18" charset="0"/>
              </a:rPr>
              <a:t>: A ten-point-rating-question regarding the level respondents consider themselves happy</a:t>
            </a:r>
            <a:endParaRPr lang="en-US" dirty="0"/>
          </a:p>
        </p:txBody>
      </p:sp>
    </p:spTree>
    <p:extLst>
      <p:ext uri="{BB962C8B-B14F-4D97-AF65-F5344CB8AC3E}">
        <p14:creationId xmlns:p14="http://schemas.microsoft.com/office/powerpoint/2010/main" val="14638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linds(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Slide Background">
            <a:extLst>
              <a:ext uri="{FF2B5EF4-FFF2-40B4-BE49-F238E27FC236}">
                <a16:creationId xmlns:a16="http://schemas.microsoft.com/office/drawing/2014/main" id="{649C91A9-84E7-4BF0-9026-62F01380D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C23CB74C-4735-BD06-4C8F-A288727BCECB}"/>
              </a:ext>
            </a:extLst>
          </p:cNvPr>
          <p:cNvSpPr>
            <a:spLocks noGrp="1"/>
          </p:cNvSpPr>
          <p:nvPr>
            <p:ph type="title"/>
          </p:nvPr>
        </p:nvSpPr>
        <p:spPr>
          <a:xfrm>
            <a:off x="385763" y="485775"/>
            <a:ext cx="4606522" cy="958244"/>
          </a:xfrm>
        </p:spPr>
        <p:txBody>
          <a:bodyPr anchor="b">
            <a:normAutofit/>
          </a:bodyPr>
          <a:lstStyle/>
          <a:p>
            <a:r>
              <a:rPr lang="en-US" dirty="0">
                <a:latin typeface="Times New Roman" panose="02020603050405020304" pitchFamily="18" charset="0"/>
                <a:cs typeface="Times New Roman" panose="02020603050405020304" pitchFamily="18" charset="0"/>
              </a:rPr>
              <a:t>Results</a:t>
            </a:r>
          </a:p>
        </p:txBody>
      </p:sp>
      <p:sp>
        <p:nvSpPr>
          <p:cNvPr id="3" name="Content Placeholder 2">
            <a:extLst>
              <a:ext uri="{FF2B5EF4-FFF2-40B4-BE49-F238E27FC236}">
                <a16:creationId xmlns:a16="http://schemas.microsoft.com/office/drawing/2014/main" id="{00F4E63B-C0D8-8BEF-9F44-91F884EAA98D}"/>
              </a:ext>
            </a:extLst>
          </p:cNvPr>
          <p:cNvSpPr>
            <a:spLocks noGrp="1"/>
          </p:cNvSpPr>
          <p:nvPr>
            <p:ph idx="1"/>
          </p:nvPr>
        </p:nvSpPr>
        <p:spPr>
          <a:xfrm>
            <a:off x="228600" y="1600200"/>
            <a:ext cx="5229225" cy="5029200"/>
          </a:xfrm>
        </p:spPr>
        <p:txBody>
          <a:bodyPr anchor="ctr">
            <a:normAutofit fontScale="92500"/>
          </a:bodyPr>
          <a:lstStyle/>
          <a:p>
            <a:pPr>
              <a:lnSpc>
                <a:spcPct val="100000"/>
              </a:lnSpc>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results supported our hypothesizes while challenging some previous studies’ findings;</a:t>
            </a:r>
          </a:p>
          <a:p>
            <a:pPr marL="457200" indent="-457200">
              <a:lnSpc>
                <a:spcPct val="100000"/>
              </a:lnSpc>
              <a:buAutoNum type="arabicPeriod"/>
            </a:pPr>
            <a:r>
              <a:rPr lang="en-US" sz="2400" dirty="0">
                <a:latin typeface="Times New Roman" panose="02020603050405020304" pitchFamily="18" charset="0"/>
                <a:cs typeface="Times New Roman" panose="02020603050405020304" pitchFamily="18" charset="0"/>
              </a:rPr>
              <a:t>Economic stand of individuals impacts positively their happiness (p: 0.74); </a:t>
            </a:r>
          </a:p>
          <a:p>
            <a:pPr marL="457200" indent="-457200">
              <a:lnSpc>
                <a:spcPct val="100000"/>
              </a:lnSpc>
              <a:buAutoNum type="arabicPeriod"/>
            </a:pPr>
            <a:r>
              <a:rPr lang="en-US" sz="2400" dirty="0">
                <a:latin typeface="Times New Roman" panose="02020603050405020304" pitchFamily="18" charset="0"/>
                <a:cs typeface="Times New Roman" panose="02020603050405020304" pitchFamily="18" charset="0"/>
              </a:rPr>
              <a:t>individuals’ perception of their social status impacts positively their happiness (P: 0.34), </a:t>
            </a:r>
            <a:r>
              <a:rPr lang="en-US" sz="2400" b="1" dirty="0">
                <a:latin typeface="Times New Roman" panose="02020603050405020304" pitchFamily="18" charset="0"/>
                <a:cs typeface="Times New Roman" panose="02020603050405020304" pitchFamily="18" charset="0"/>
              </a:rPr>
              <a:t>but</a:t>
            </a:r>
            <a:r>
              <a:rPr lang="en-US" sz="2400" dirty="0">
                <a:latin typeface="Times New Roman" panose="02020603050405020304" pitchFamily="18" charset="0"/>
                <a:cs typeface="Times New Roman" panose="02020603050405020304" pitchFamily="18" charset="0"/>
              </a:rPr>
              <a:t> not stronger than their economic comfort (p: 0.74); </a:t>
            </a:r>
          </a:p>
          <a:p>
            <a:pPr marL="457200" indent="-457200">
              <a:lnSpc>
                <a:spcPct val="100000"/>
              </a:lnSpc>
              <a:buAutoNum type="arabicPeriod"/>
            </a:pPr>
            <a:r>
              <a:rPr lang="en-US" sz="2400" dirty="0">
                <a:latin typeface="Times New Roman" panose="02020603050405020304" pitchFamily="18" charset="0"/>
                <a:cs typeface="Times New Roman" panose="02020603050405020304" pitchFamily="18" charset="0"/>
              </a:rPr>
              <a:t>The impact of individuals’ economic stand on their happiness reduces, if they consider their social status to be lower than others (P: -0.26);</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useBgFill="1">
        <p:nvSpPr>
          <p:cNvPr id="21" name="Rectangle 20">
            <a:extLst>
              <a:ext uri="{FF2B5EF4-FFF2-40B4-BE49-F238E27FC236}">
                <a16:creationId xmlns:a16="http://schemas.microsoft.com/office/drawing/2014/main" id="{9B47378D-AD27-45D0-8C1C-5B1098DCC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32004" y="0"/>
            <a:ext cx="6559995" cy="6858000"/>
          </a:xfrm>
          <a:prstGeom prst="rect">
            <a:avLst/>
          </a:prstGeom>
          <a:ln>
            <a:noFill/>
          </a:ln>
          <a:effectLst>
            <a:outerShdw blurRad="381000" dist="317500" dir="852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 name="Chart 3">
            <a:extLst>
              <a:ext uri="{FF2B5EF4-FFF2-40B4-BE49-F238E27FC236}">
                <a16:creationId xmlns:a16="http://schemas.microsoft.com/office/drawing/2014/main" id="{70852C8C-FACD-CCED-EB78-33631C70FFD0}"/>
              </a:ext>
            </a:extLst>
          </p:cNvPr>
          <p:cNvGraphicFramePr>
            <a:graphicFrameLocks/>
          </p:cNvGraphicFramePr>
          <p:nvPr>
            <p:extLst>
              <p:ext uri="{D42A27DB-BD31-4B8C-83A1-F6EECF244321}">
                <p14:modId xmlns:p14="http://schemas.microsoft.com/office/powerpoint/2010/main" val="1561655150"/>
              </p:ext>
            </p:extLst>
          </p:nvPr>
        </p:nvGraphicFramePr>
        <p:xfrm>
          <a:off x="6415088" y="1600199"/>
          <a:ext cx="4886325" cy="32861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084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linds(horizont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linds(horizont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linds(horizontal)">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linds(horizontal)">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8A3E-34D6-0003-D73A-7FEFB119DDF1}"/>
              </a:ext>
            </a:extLst>
          </p:cNvPr>
          <p:cNvSpPr>
            <a:spLocks noGrp="1"/>
          </p:cNvSpPr>
          <p:nvPr>
            <p:ph type="title"/>
          </p:nvPr>
        </p:nvSpPr>
        <p:spPr/>
        <p:txBody>
          <a:bodyPr>
            <a:normAutofit/>
          </a:bodyPr>
          <a:lstStyle/>
          <a:p>
            <a:r>
              <a:rPr lang="en-US" sz="4000" dirty="0">
                <a:solidFill>
                  <a:srgbClr val="000000"/>
                </a:solidFill>
                <a:latin typeface="Times New Roman" panose="02020603050405020304" pitchFamily="18" charset="0"/>
                <a:cs typeface="Arial" panose="020B0604020202020204" pitchFamily="34" charset="0"/>
              </a:rPr>
              <a:t>Conclusion </a:t>
            </a:r>
          </a:p>
        </p:txBody>
      </p:sp>
      <p:sp>
        <p:nvSpPr>
          <p:cNvPr id="3" name="Content Placeholder 2">
            <a:extLst>
              <a:ext uri="{FF2B5EF4-FFF2-40B4-BE49-F238E27FC236}">
                <a16:creationId xmlns:a16="http://schemas.microsoft.com/office/drawing/2014/main" id="{B1AA9165-F656-027A-BA7A-CA567D20AC3B}"/>
              </a:ext>
            </a:extLst>
          </p:cNvPr>
          <p:cNvSpPr>
            <a:spLocks noGrp="1"/>
          </p:cNvSpPr>
          <p:nvPr>
            <p:ph idx="1"/>
          </p:nvPr>
        </p:nvSpPr>
        <p:spPr>
          <a:xfrm>
            <a:off x="542925" y="2514600"/>
            <a:ext cx="11201400" cy="4343400"/>
          </a:xfrm>
        </p:spPr>
        <p:txBody>
          <a:bodyPr>
            <a:noAutofit/>
          </a:bodyPr>
          <a:lstStyle/>
          <a:p>
            <a:pPr marL="342900" indent="-342900">
              <a:buFont typeface="Wingdings" pitchFamily="2" charset="2"/>
              <a:buChar char="Ø"/>
            </a:pPr>
            <a:r>
              <a:rPr lang="en-US" sz="2000" dirty="0">
                <a:latin typeface="Times New Roman" panose="02020603050405020304" pitchFamily="18" charset="0"/>
                <a:cs typeface="Times New Roman" panose="02020603050405020304" pitchFamily="18" charset="0"/>
              </a:rPr>
              <a:t>Social evaluation and comparison are important regarding happiness! </a:t>
            </a:r>
          </a:p>
          <a:p>
            <a:pPr marL="342900" indent="-342900">
              <a:buFont typeface="Wingdings" pitchFamily="2" charset="2"/>
              <a:buChar char="Ø"/>
            </a:pPr>
            <a:r>
              <a:rPr lang="en-US" sz="2000" dirty="0">
                <a:latin typeface="Times New Roman" panose="02020603050405020304" pitchFamily="18" charset="0"/>
                <a:cs typeface="Times New Roman" panose="02020603050405020304" pitchFamily="18" charset="0"/>
              </a:rPr>
              <a:t>This importance might vary in different societies! (social and cultural context should be considered)</a:t>
            </a:r>
          </a:p>
          <a:p>
            <a:pPr marL="342900" indent="-342900">
              <a:buFont typeface="Wingdings" pitchFamily="2" charset="2"/>
              <a:buChar char="Ø"/>
            </a:pPr>
            <a:r>
              <a:rPr lang="en-US" sz="2000" dirty="0">
                <a:latin typeface="Times New Roman" panose="02020603050405020304" pitchFamily="18" charset="0"/>
                <a:cs typeface="Times New Roman" panose="02020603050405020304" pitchFamily="18" charset="0"/>
              </a:rPr>
              <a:t>The less importance of SSS in the Czech Republic might be due to the higher level of equality in society!</a:t>
            </a:r>
          </a:p>
          <a:p>
            <a:pPr marL="342900" indent="-342900">
              <a:buFont typeface="Wingdings" pitchFamily="2" charset="2"/>
              <a:buChar char="Ø"/>
            </a:pPr>
            <a:r>
              <a:rPr lang="en-US" sz="2000" dirty="0">
                <a:latin typeface="Times New Roman" panose="02020603050405020304" pitchFamily="18" charset="0"/>
                <a:cs typeface="Times New Roman" panose="02020603050405020304" pitchFamily="18" charset="0"/>
              </a:rPr>
              <a:t>The results support the theories that suggest regardless of the wealth people possess, living in an unequal situation will have negative outcomes regarding their personal and social well-being.</a:t>
            </a:r>
          </a:p>
          <a:p>
            <a:pPr marL="342900" indent="-342900">
              <a:buFont typeface="Wingdings" pitchFamily="2" charset="2"/>
              <a:buChar char="v"/>
            </a:pPr>
            <a:r>
              <a:rPr lang="en-US" sz="2000" b="1" dirty="0">
                <a:latin typeface="Times New Roman" panose="02020603050405020304" pitchFamily="18" charset="0"/>
                <a:cs typeface="Times New Roman" panose="02020603050405020304" pitchFamily="18" charset="0"/>
              </a:rPr>
              <a:t>The main contribution of the study to the literature related to the interplay of subjective and objective inequality:</a:t>
            </a:r>
            <a:endParaRPr lang="en-US" sz="2000" dirty="0">
              <a:latin typeface="Times New Roman" panose="02020603050405020304" pitchFamily="18" charset="0"/>
              <a:cs typeface="Times New Roman" panose="02020603050405020304" pitchFamily="18" charset="0"/>
            </a:endParaRPr>
          </a:p>
          <a:p>
            <a:pPr marL="342900" indent="-342900">
              <a:buFont typeface="Wingdings" pitchFamily="2" charset="2"/>
              <a:buChar char="ü"/>
            </a:pPr>
            <a:r>
              <a:rPr lang="en-US" sz="2000" dirty="0">
                <a:latin typeface="Times New Roman" panose="02020603050405020304" pitchFamily="18" charset="0"/>
                <a:cs typeface="Times New Roman" panose="02020603050405020304" pitchFamily="18" charset="0"/>
              </a:rPr>
              <a:t>The effect of objective inequality –economic stand- on individuals’ MWB partially depends on their perception of their relative social status. </a:t>
            </a:r>
          </a:p>
        </p:txBody>
      </p:sp>
    </p:spTree>
    <p:extLst>
      <p:ext uri="{BB962C8B-B14F-4D97-AF65-F5344CB8AC3E}">
        <p14:creationId xmlns:p14="http://schemas.microsoft.com/office/powerpoint/2010/main" val="188672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checkerboard(across)">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checkerboard(across)">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checkerboard(across)">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checkerboard(across)">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B641-A604-7E74-4F5C-A9201F06D8C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7460CB0-B6A0-CDE7-8C2F-F5000A5C642D}"/>
              </a:ext>
            </a:extLst>
          </p:cNvPr>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Thank you for your attention! </a:t>
            </a:r>
          </a:p>
        </p:txBody>
      </p:sp>
    </p:spTree>
    <p:extLst>
      <p:ext uri="{BB962C8B-B14F-4D97-AF65-F5344CB8AC3E}">
        <p14:creationId xmlns:p14="http://schemas.microsoft.com/office/powerpoint/2010/main" val="41206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velVTI">
  <a:themeElements>
    <a:clrScheme name="AnalogousFromLightSeedLeftStep">
      <a:dk1>
        <a:srgbClr val="000000"/>
      </a:dk1>
      <a:lt1>
        <a:srgbClr val="FFFFFF"/>
      </a:lt1>
      <a:dk2>
        <a:srgbClr val="22363C"/>
      </a:dk2>
      <a:lt2>
        <a:srgbClr val="E6E8E2"/>
      </a:lt2>
      <a:accent1>
        <a:srgbClr val="9E75E7"/>
      </a:accent1>
      <a:accent2>
        <a:srgbClr val="565FE2"/>
      </a:accent2>
      <a:accent3>
        <a:srgbClr val="6EA8E6"/>
      </a:accent3>
      <a:accent4>
        <a:srgbClr val="40B3C0"/>
      </a:accent4>
      <a:accent5>
        <a:srgbClr val="47B593"/>
      </a:accent5>
      <a:accent6>
        <a:srgbClr val="42B862"/>
      </a:accent6>
      <a:hlink>
        <a:srgbClr val="768A53"/>
      </a:hlink>
      <a:folHlink>
        <a:srgbClr val="7F7F7F"/>
      </a:folHlink>
    </a:clrScheme>
    <a:fontScheme name="Custom 53">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2193</TotalTime>
  <Words>1725</Words>
  <Application>Microsoft Macintosh PowerPoint</Application>
  <PresentationFormat>Widescreen</PresentationFormat>
  <Paragraphs>93</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Bierstadt</vt:lpstr>
      <vt:lpstr>Calibri</vt:lpstr>
      <vt:lpstr>Segoe UI</vt:lpstr>
      <vt:lpstr>Times New Roman</vt:lpstr>
      <vt:lpstr>Wingdings</vt:lpstr>
      <vt:lpstr>BevelVTI</vt:lpstr>
      <vt:lpstr> The moderating effect of subjective socioeconomic status (SSS)  on the association between:  Economic comfort and happiness  </vt:lpstr>
      <vt:lpstr>The challenge: Does higher socioeconomic status make people happier? </vt:lpstr>
      <vt:lpstr>Socio-psychological theories’ suggestions to explain the paradoxical association</vt:lpstr>
      <vt:lpstr>The remained gap:  the interplay of subjective and objective socioeconomic status </vt:lpstr>
      <vt:lpstr>Our hypothesizes and analytical model</vt:lpstr>
      <vt:lpstr>The method</vt:lpstr>
      <vt:lpstr>Results</vt:lpstr>
      <vt:lpstr>Conclusion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moderating effect of subjective socioeconomic status  on the association between:  economic comfort and happiness  </dc:title>
  <dc:creator>Atefeh Bagherianziarat</dc:creator>
  <cp:lastModifiedBy>Atefeh Bagherianziarat</cp:lastModifiedBy>
  <cp:revision>15</cp:revision>
  <dcterms:created xsi:type="dcterms:W3CDTF">2022-12-08T10:51:09Z</dcterms:created>
  <dcterms:modified xsi:type="dcterms:W3CDTF">2022-12-12T11:27:58Z</dcterms:modified>
</cp:coreProperties>
</file>