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58" r:id="rId5"/>
  </p:sldMasterIdLst>
  <p:notesMasterIdLst>
    <p:notesMasterId r:id="rId18"/>
  </p:notesMasterIdLst>
  <p:handoutMasterIdLst>
    <p:handoutMasterId r:id="rId19"/>
  </p:handoutMasterIdLst>
  <p:sldIdLst>
    <p:sldId id="256" r:id="rId6"/>
    <p:sldId id="257" r:id="rId7"/>
    <p:sldId id="273" r:id="rId8"/>
    <p:sldId id="259" r:id="rId9"/>
    <p:sldId id="258" r:id="rId10"/>
    <p:sldId id="261" r:id="rId11"/>
    <p:sldId id="263" r:id="rId12"/>
    <p:sldId id="271" r:id="rId13"/>
    <p:sldId id="272" r:id="rId14"/>
    <p:sldId id="268" r:id="rId15"/>
    <p:sldId id="270" r:id="rId16"/>
    <p:sldId id="266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Source Code Pro" panose="020B0509030403020204" pitchFamily="49" charset="0"/>
      <p:regular r:id="rId24"/>
      <p:bold r:id="rId25"/>
      <p:italic r:id="rId26"/>
      <p:boldItalic r:id="rId27"/>
    </p:embeddedFont>
    <p:embeddedFont>
      <p:font typeface="Source Code Pro Black" panose="020B0809030403020204" pitchFamily="49" charset="0"/>
      <p:bold r:id="rId28"/>
      <p:boldItalic r:id="rId29"/>
    </p:embeddedFont>
    <p:embeddedFont>
      <p:font typeface="Source Code Pro Light" panose="020B0409030403020204" pitchFamily="49" charset="0"/>
      <p:regular r:id="rId30"/>
      <p:italic r:id="rId31"/>
    </p:embeddedFont>
    <p:embeddedFont>
      <p:font typeface="Source Code Pro Semibold" panose="020B0609030403020204" pitchFamily="49" charset="0"/>
      <p:bold r:id="rId32"/>
      <p:boldItalic r:id="rId33"/>
    </p:embeddedFont>
    <p:embeddedFont>
      <p:font typeface="Source Sans Pro" panose="020B0503030403020204" pitchFamily="34" charset="0"/>
      <p:regular r:id="rId34"/>
      <p:bold r:id="rId35"/>
      <p:italic r:id="rId36"/>
      <p:boldItalic r:id="rId37"/>
    </p:embeddedFont>
    <p:embeddedFont>
      <p:font typeface="Source Sans Pro Black" panose="020B0803030403020204" pitchFamily="34" charset="0"/>
      <p:bold r:id="rId38"/>
      <p:boldItalic r:id="rId39"/>
    </p:embeddedFont>
    <p:embeddedFont>
      <p:font typeface="Source Sans Pro Light" panose="020B0403030403020204" pitchFamily="34" charset="0"/>
      <p:regular r:id="rId40"/>
      <p:italic r:id="rId41"/>
    </p:embeddedFont>
    <p:embeddedFont>
      <p:font typeface="Source Sans Pro Semibold" panose="020B0603030403020204" pitchFamily="34" charset="0"/>
      <p:bold r:id="rId42"/>
      <p:boldItalic r:id="rId43"/>
    </p:embeddedFont>
    <p:embeddedFont>
      <p:font typeface="Source Serif Pro" panose="02040603050405020204" pitchFamily="18" charset="0"/>
      <p:regular r:id="rId44"/>
      <p:bold r:id="rId45"/>
      <p:italic r:id="rId46"/>
      <p:boldItalic r:id="rId47"/>
    </p:embeddedFont>
    <p:embeddedFont>
      <p:font typeface="Source Serif Pro Black" panose="02040903050405020204" pitchFamily="18" charset="0"/>
      <p:bold r:id="rId48"/>
      <p:boldItalic r:id="rId49"/>
    </p:embeddedFont>
    <p:embeddedFont>
      <p:font typeface="Source Serif Pro Light" panose="02040303050405020204" pitchFamily="18" charset="0"/>
      <p:regular r:id="rId50"/>
      <p:italic r:id="rId51"/>
    </p:embeddedFont>
    <p:embeddedFont>
      <p:font typeface="Source Serif Pro Semibold" panose="02040703050405020204" pitchFamily="18" charset="0"/>
      <p:bold r:id="rId52"/>
      <p:boldItalic r:id="rId5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915" autoAdjust="0"/>
  </p:normalViewPr>
  <p:slideViewPr>
    <p:cSldViewPr snapToGrid="0">
      <p:cViewPr varScale="1">
        <p:scale>
          <a:sx n="95" d="100"/>
          <a:sy n="95" d="100"/>
        </p:scale>
        <p:origin x="20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font" Target="fonts/font20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42" Type="http://schemas.openxmlformats.org/officeDocument/2006/relationships/font" Target="fonts/font23.fntdata"/><Relationship Id="rId47" Type="http://schemas.openxmlformats.org/officeDocument/2006/relationships/font" Target="fonts/font28.fntdata"/><Relationship Id="rId50" Type="http://schemas.openxmlformats.org/officeDocument/2006/relationships/font" Target="fonts/font31.fntdata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font" Target="fonts/font19.fntdata"/><Relationship Id="rId46" Type="http://schemas.openxmlformats.org/officeDocument/2006/relationships/font" Target="fonts/font27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41" Type="http://schemas.openxmlformats.org/officeDocument/2006/relationships/font" Target="fonts/font22.fntdata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font" Target="fonts/font18.fntdata"/><Relationship Id="rId40" Type="http://schemas.openxmlformats.org/officeDocument/2006/relationships/font" Target="fonts/font21.fntdata"/><Relationship Id="rId45" Type="http://schemas.openxmlformats.org/officeDocument/2006/relationships/font" Target="fonts/font26.fntdata"/><Relationship Id="rId53" Type="http://schemas.openxmlformats.org/officeDocument/2006/relationships/font" Target="fonts/font34.fntdata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font" Target="fonts/font17.fntdata"/><Relationship Id="rId49" Type="http://schemas.openxmlformats.org/officeDocument/2006/relationships/font" Target="fonts/font30.fntdata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4" Type="http://schemas.openxmlformats.org/officeDocument/2006/relationships/font" Target="fonts/font25.fntdata"/><Relationship Id="rId52" Type="http://schemas.openxmlformats.org/officeDocument/2006/relationships/font" Target="fonts/font33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Relationship Id="rId43" Type="http://schemas.openxmlformats.org/officeDocument/2006/relationships/font" Target="fonts/font24.fntdata"/><Relationship Id="rId48" Type="http://schemas.openxmlformats.org/officeDocument/2006/relationships/font" Target="fonts/font29.fntdata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font" Target="fonts/font32.fntdata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svkofile07.gesis.intra\home$\bechert\Osberg_Smeeding\_NEW_Round_2022\IDTL%20Graph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GESIS.INTRA\Koeln\GROUPS\ISSP\Jennifer\Insa\Few_people\_RATIOS\Figure%203a_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ESIS.INTRA\Koeln\GROUPS\ISSP\Jennifer\Insa\Few_people\_RATIOS\Figure%203a_Graph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2"/>
          <c:order val="2"/>
          <c:tx>
            <c:strRef>
              <c:f>'IDTL_DE joined'!$C$1</c:f>
              <c:strCache>
                <c:ptCount val="1"/>
                <c:pt idx="0">
                  <c:v>Agree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'IDTL_DE joined'!$A$3:$B$43</c:f>
              <c:multiLvlStrCache>
                <c:ptCount val="41"/>
                <c:lvl>
                  <c:pt idx="0">
                    <c:v>2019</c:v>
                  </c:pt>
                  <c:pt idx="1">
                    <c:v>2009</c:v>
                  </c:pt>
                  <c:pt idx="2">
                    <c:v>1999</c:v>
                  </c:pt>
                  <c:pt idx="3">
                    <c:v>1992</c:v>
                  </c:pt>
                  <c:pt idx="4">
                    <c:v>1987</c:v>
                  </c:pt>
                  <c:pt idx="6">
                    <c:v>2019</c:v>
                  </c:pt>
                  <c:pt idx="7">
                    <c:v>2009</c:v>
                  </c:pt>
                  <c:pt idx="8">
                    <c:v>1999</c:v>
                  </c:pt>
                  <c:pt idx="9">
                    <c:v>1992</c:v>
                  </c:pt>
                  <c:pt idx="10">
                    <c:v>1987</c:v>
                  </c:pt>
                  <c:pt idx="12">
                    <c:v>2019</c:v>
                  </c:pt>
                  <c:pt idx="13">
                    <c:v>2009</c:v>
                  </c:pt>
                  <c:pt idx="14">
                    <c:v>1999</c:v>
                  </c:pt>
                  <c:pt idx="15">
                    <c:v>1992</c:v>
                  </c:pt>
                  <c:pt idx="16">
                    <c:v>1987</c:v>
                  </c:pt>
                  <c:pt idx="18">
                    <c:v>2019</c:v>
                  </c:pt>
                  <c:pt idx="19">
                    <c:v>2009</c:v>
                  </c:pt>
                  <c:pt idx="20">
                    <c:v>1999 (NA)</c:v>
                  </c:pt>
                  <c:pt idx="21">
                    <c:v>1992</c:v>
                  </c:pt>
                  <c:pt idx="22">
                    <c:v>1987</c:v>
                  </c:pt>
                  <c:pt idx="24">
                    <c:v>2019</c:v>
                  </c:pt>
                  <c:pt idx="25">
                    <c:v>2009</c:v>
                  </c:pt>
                  <c:pt idx="26">
                    <c:v>1999</c:v>
                  </c:pt>
                  <c:pt idx="27">
                    <c:v>1992</c:v>
                  </c:pt>
                  <c:pt idx="28">
                    <c:v>1987 (NA)</c:v>
                  </c:pt>
                  <c:pt idx="30">
                    <c:v>2019</c:v>
                  </c:pt>
                  <c:pt idx="31">
                    <c:v>2009</c:v>
                  </c:pt>
                  <c:pt idx="32">
                    <c:v>1999</c:v>
                  </c:pt>
                  <c:pt idx="33">
                    <c:v>1992</c:v>
                  </c:pt>
                  <c:pt idx="34">
                    <c:v>1987 (NA)</c:v>
                  </c:pt>
                  <c:pt idx="36">
                    <c:v>2019</c:v>
                  </c:pt>
                  <c:pt idx="37">
                    <c:v>2009</c:v>
                  </c:pt>
                  <c:pt idx="38">
                    <c:v>1999</c:v>
                  </c:pt>
                  <c:pt idx="39">
                    <c:v>1992</c:v>
                  </c:pt>
                  <c:pt idx="40">
                    <c:v>1987</c:v>
                  </c:pt>
                </c:lvl>
                <c:lvl>
                  <c:pt idx="0">
                    <c:v>DE</c:v>
                  </c:pt>
                  <c:pt idx="5">
                    <c:v>  </c:v>
                  </c:pt>
                  <c:pt idx="6">
                    <c:v>GB</c:v>
                  </c:pt>
                  <c:pt idx="11">
                    <c:v>  </c:v>
                  </c:pt>
                  <c:pt idx="12">
                    <c:v>HU</c:v>
                  </c:pt>
                  <c:pt idx="17">
                    <c:v>  </c:v>
                  </c:pt>
                  <c:pt idx="18">
                    <c:v>IT</c:v>
                  </c:pt>
                  <c:pt idx="23">
                    <c:v>  </c:v>
                  </c:pt>
                  <c:pt idx="24">
                    <c:v>NO</c:v>
                  </c:pt>
                  <c:pt idx="29">
                    <c:v>  </c:v>
                  </c:pt>
                  <c:pt idx="30">
                    <c:v>RU</c:v>
                  </c:pt>
                  <c:pt idx="35">
                    <c:v>  </c:v>
                  </c:pt>
                  <c:pt idx="36">
                    <c:v>US</c:v>
                  </c:pt>
                </c:lvl>
              </c:multiLvlStrCache>
            </c:multiLvlStrRef>
          </c:cat>
          <c:val>
            <c:numRef>
              <c:f>'IDTL_DE joined'!$C$3:$C$43</c:f>
              <c:numCache>
                <c:formatCode>###0.0</c:formatCode>
                <c:ptCount val="41"/>
                <c:pt idx="0" formatCode="General">
                  <c:v>40</c:v>
                </c:pt>
                <c:pt idx="1">
                  <c:v>36.272401433691797</c:v>
                </c:pt>
                <c:pt idx="2" formatCode="General">
                  <c:v>50.9</c:v>
                </c:pt>
                <c:pt idx="3">
                  <c:v>45.915659097611325</c:v>
                </c:pt>
                <c:pt idx="4" formatCode="General">
                  <c:v>48.1</c:v>
                </c:pt>
                <c:pt idx="6" formatCode="0.00">
                  <c:v>40.919630938952231</c:v>
                </c:pt>
                <c:pt idx="7" formatCode="0.00">
                  <c:v>47.190397257759336</c:v>
                </c:pt>
                <c:pt idx="8" formatCode="0.00">
                  <c:v>48.989844506979146</c:v>
                </c:pt>
                <c:pt idx="9" formatCode="0.00">
                  <c:v>43.294950093730463</c:v>
                </c:pt>
                <c:pt idx="10" formatCode="0.00">
                  <c:v>48.760772043179188</c:v>
                </c:pt>
                <c:pt idx="12" formatCode="0.00">
                  <c:v>35.1722788361554</c:v>
                </c:pt>
                <c:pt idx="13" formatCode="0.00">
                  <c:v>19.551576852854499</c:v>
                </c:pt>
                <c:pt idx="14" formatCode="0.00">
                  <c:v>25.741889523600076</c:v>
                </c:pt>
                <c:pt idx="15" formatCode="0.00">
                  <c:v>38.365606512582225</c:v>
                </c:pt>
                <c:pt idx="16" formatCode="0.00">
                  <c:v>33.653108211818875</c:v>
                </c:pt>
                <c:pt idx="18" formatCode="0.00">
                  <c:v>49.465020576131685</c:v>
                </c:pt>
                <c:pt idx="19" formatCode="0.00">
                  <c:v>25.961385727929574</c:v>
                </c:pt>
                <c:pt idx="20">
                  <c:v>0</c:v>
                </c:pt>
                <c:pt idx="21" formatCode="0.00">
                  <c:v>35.892568002177761</c:v>
                </c:pt>
                <c:pt idx="22" formatCode="0.00">
                  <c:v>43.09089515127225</c:v>
                </c:pt>
                <c:pt idx="24" formatCode="0.00">
                  <c:v>48.223733938019656</c:v>
                </c:pt>
                <c:pt idx="25" formatCode="0.00">
                  <c:v>46.565934065934066</c:v>
                </c:pt>
                <c:pt idx="26" formatCode="0.00">
                  <c:v>49.369085173501574</c:v>
                </c:pt>
                <c:pt idx="27" formatCode="0.00">
                  <c:v>47.685036139154299</c:v>
                </c:pt>
                <c:pt idx="28">
                  <c:v>0</c:v>
                </c:pt>
                <c:pt idx="30" formatCode="0.00">
                  <c:v>18.054095178459573</c:v>
                </c:pt>
                <c:pt idx="31" formatCode="0.00">
                  <c:v>30.133206487835434</c:v>
                </c:pt>
                <c:pt idx="32" formatCode="0.00">
                  <c:v>15.624171260997072</c:v>
                </c:pt>
                <c:pt idx="33" formatCode="0.00">
                  <c:v>27.167842271442971</c:v>
                </c:pt>
                <c:pt idx="34">
                  <c:v>0</c:v>
                </c:pt>
                <c:pt idx="36" formatCode="0.00">
                  <c:v>28.713839384670838</c:v>
                </c:pt>
                <c:pt idx="37" formatCode="0.00">
                  <c:v>35.794263815632355</c:v>
                </c:pt>
                <c:pt idx="38" formatCode="0.00">
                  <c:v>38.443396226415096</c:v>
                </c:pt>
                <c:pt idx="39" formatCode="0.00">
                  <c:v>48.311331005841581</c:v>
                </c:pt>
                <c:pt idx="40" formatCode="0.00">
                  <c:v>41.347020109272556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E65-4272-8CB7-3A494B87809F}"/>
            </c:ext>
          </c:extLst>
        </c:ser>
        <c:ser>
          <c:idx val="3"/>
          <c:order val="3"/>
          <c:tx>
            <c:strRef>
              <c:f>'IDTL_DE joined'!$D$1</c:f>
              <c:strCache>
                <c:ptCount val="1"/>
                <c:pt idx="0">
                  <c:v>Strongly Agree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multiLvlStrRef>
              <c:f>'IDTL_DE joined'!$A$3:$B$43</c:f>
              <c:multiLvlStrCache>
                <c:ptCount val="41"/>
                <c:lvl>
                  <c:pt idx="0">
                    <c:v>2019</c:v>
                  </c:pt>
                  <c:pt idx="1">
                    <c:v>2009</c:v>
                  </c:pt>
                  <c:pt idx="2">
                    <c:v>1999</c:v>
                  </c:pt>
                  <c:pt idx="3">
                    <c:v>1992</c:v>
                  </c:pt>
                  <c:pt idx="4">
                    <c:v>1987</c:v>
                  </c:pt>
                  <c:pt idx="6">
                    <c:v>2019</c:v>
                  </c:pt>
                  <c:pt idx="7">
                    <c:v>2009</c:v>
                  </c:pt>
                  <c:pt idx="8">
                    <c:v>1999</c:v>
                  </c:pt>
                  <c:pt idx="9">
                    <c:v>1992</c:v>
                  </c:pt>
                  <c:pt idx="10">
                    <c:v>1987</c:v>
                  </c:pt>
                  <c:pt idx="12">
                    <c:v>2019</c:v>
                  </c:pt>
                  <c:pt idx="13">
                    <c:v>2009</c:v>
                  </c:pt>
                  <c:pt idx="14">
                    <c:v>1999</c:v>
                  </c:pt>
                  <c:pt idx="15">
                    <c:v>1992</c:v>
                  </c:pt>
                  <c:pt idx="16">
                    <c:v>1987</c:v>
                  </c:pt>
                  <c:pt idx="18">
                    <c:v>2019</c:v>
                  </c:pt>
                  <c:pt idx="19">
                    <c:v>2009</c:v>
                  </c:pt>
                  <c:pt idx="20">
                    <c:v>1999 (NA)</c:v>
                  </c:pt>
                  <c:pt idx="21">
                    <c:v>1992</c:v>
                  </c:pt>
                  <c:pt idx="22">
                    <c:v>1987</c:v>
                  </c:pt>
                  <c:pt idx="24">
                    <c:v>2019</c:v>
                  </c:pt>
                  <c:pt idx="25">
                    <c:v>2009</c:v>
                  </c:pt>
                  <c:pt idx="26">
                    <c:v>1999</c:v>
                  </c:pt>
                  <c:pt idx="27">
                    <c:v>1992</c:v>
                  </c:pt>
                  <c:pt idx="28">
                    <c:v>1987 (NA)</c:v>
                  </c:pt>
                  <c:pt idx="30">
                    <c:v>2019</c:v>
                  </c:pt>
                  <c:pt idx="31">
                    <c:v>2009</c:v>
                  </c:pt>
                  <c:pt idx="32">
                    <c:v>1999</c:v>
                  </c:pt>
                  <c:pt idx="33">
                    <c:v>1992</c:v>
                  </c:pt>
                  <c:pt idx="34">
                    <c:v>1987 (NA)</c:v>
                  </c:pt>
                  <c:pt idx="36">
                    <c:v>2019</c:v>
                  </c:pt>
                  <c:pt idx="37">
                    <c:v>2009</c:v>
                  </c:pt>
                  <c:pt idx="38">
                    <c:v>1999</c:v>
                  </c:pt>
                  <c:pt idx="39">
                    <c:v>1992</c:v>
                  </c:pt>
                  <c:pt idx="40">
                    <c:v>1987</c:v>
                  </c:pt>
                </c:lvl>
                <c:lvl>
                  <c:pt idx="0">
                    <c:v>DE</c:v>
                  </c:pt>
                  <c:pt idx="5">
                    <c:v>  </c:v>
                  </c:pt>
                  <c:pt idx="6">
                    <c:v>GB</c:v>
                  </c:pt>
                  <c:pt idx="11">
                    <c:v>  </c:v>
                  </c:pt>
                  <c:pt idx="12">
                    <c:v>HU</c:v>
                  </c:pt>
                  <c:pt idx="17">
                    <c:v>  </c:v>
                  </c:pt>
                  <c:pt idx="18">
                    <c:v>IT</c:v>
                  </c:pt>
                  <c:pt idx="23">
                    <c:v>  </c:v>
                  </c:pt>
                  <c:pt idx="24">
                    <c:v>NO</c:v>
                  </c:pt>
                  <c:pt idx="29">
                    <c:v>  </c:v>
                  </c:pt>
                  <c:pt idx="30">
                    <c:v>RU</c:v>
                  </c:pt>
                  <c:pt idx="35">
                    <c:v>  </c:v>
                  </c:pt>
                  <c:pt idx="36">
                    <c:v>US</c:v>
                  </c:pt>
                </c:lvl>
              </c:multiLvlStrCache>
            </c:multiLvlStrRef>
          </c:cat>
          <c:val>
            <c:numRef>
              <c:f>'IDTL_DE joined'!$D$3:$D$43</c:f>
              <c:numCache>
                <c:formatCode>###0.0</c:formatCode>
                <c:ptCount val="41"/>
                <c:pt idx="0" formatCode="General">
                  <c:v>49.4</c:v>
                </c:pt>
                <c:pt idx="1">
                  <c:v>51.111111111111107</c:v>
                </c:pt>
                <c:pt idx="2" formatCode="_(* #,##0_);_(* \(#,##0\);_(* &quot;-&quot;_);_(@_)">
                  <c:v>28.3</c:v>
                </c:pt>
                <c:pt idx="3">
                  <c:v>38.454733117074611</c:v>
                </c:pt>
                <c:pt idx="4" formatCode="_(* #,##0_);_(* \(#,##0\);_(* &quot;-&quot;_);_(@_)">
                  <c:v>23.8</c:v>
                </c:pt>
                <c:pt idx="6" formatCode="0.00">
                  <c:v>35.171646748350803</c:v>
                </c:pt>
                <c:pt idx="7" formatCode="0.00">
                  <c:v>28.404696425451103</c:v>
                </c:pt>
                <c:pt idx="8" formatCode="0.00">
                  <c:v>30.734705134369271</c:v>
                </c:pt>
                <c:pt idx="9" formatCode="0.00">
                  <c:v>36.194290914172669</c:v>
                </c:pt>
                <c:pt idx="10" formatCode="0.00">
                  <c:v>25.446736260921266</c:v>
                </c:pt>
                <c:pt idx="12" formatCode="0.00">
                  <c:v>61.553634369676949</c:v>
                </c:pt>
                <c:pt idx="13" formatCode="0.00">
                  <c:v>77.353473074452168</c:v>
                </c:pt>
                <c:pt idx="14" formatCode="0.00">
                  <c:v>66.640566280277341</c:v>
                </c:pt>
                <c:pt idx="15" formatCode="0.00">
                  <c:v>44.330030688521923</c:v>
                </c:pt>
                <c:pt idx="16" formatCode="0.00">
                  <c:v>39.524174980813513</c:v>
                </c:pt>
                <c:pt idx="18" formatCode="0.00">
                  <c:v>42.798353909465021</c:v>
                </c:pt>
                <c:pt idx="19" formatCode="0.00">
                  <c:v>65.706650122772245</c:v>
                </c:pt>
                <c:pt idx="20">
                  <c:v>0</c:v>
                </c:pt>
                <c:pt idx="21" formatCode="0.00">
                  <c:v>53.132554098910823</c:v>
                </c:pt>
                <c:pt idx="22" formatCode="0.00">
                  <c:v>43.138445852984091</c:v>
                </c:pt>
                <c:pt idx="24" formatCode="0.00">
                  <c:v>17.535903250188962</c:v>
                </c:pt>
                <c:pt idx="25" formatCode="0.00">
                  <c:v>11.469780219780219</c:v>
                </c:pt>
                <c:pt idx="26" formatCode="0.00">
                  <c:v>22.082018927444793</c:v>
                </c:pt>
                <c:pt idx="27" formatCode="0.00">
                  <c:v>22.252372734673465</c:v>
                </c:pt>
                <c:pt idx="28">
                  <c:v>0</c:v>
                </c:pt>
                <c:pt idx="30" formatCode="0.00">
                  <c:v>72.298473387601646</c:v>
                </c:pt>
                <c:pt idx="31" formatCode="0.00">
                  <c:v>61.498159700561494</c:v>
                </c:pt>
                <c:pt idx="32" formatCode="0.00">
                  <c:v>77.40838299120243</c:v>
                </c:pt>
                <c:pt idx="33" formatCode="0.00">
                  <c:v>50.947048111627737</c:v>
                </c:pt>
                <c:pt idx="34">
                  <c:v>0</c:v>
                </c:pt>
                <c:pt idx="36" formatCode="0.00">
                  <c:v>42.271833087019345</c:v>
                </c:pt>
                <c:pt idx="37" formatCode="0.00">
                  <c:v>26.51097547932099</c:v>
                </c:pt>
                <c:pt idx="38" formatCode="0.00">
                  <c:v>23.349056603773587</c:v>
                </c:pt>
                <c:pt idx="39" formatCode="0.00">
                  <c:v>27.096912521946031</c:v>
                </c:pt>
                <c:pt idx="40" formatCode="0.00">
                  <c:v>14.247059195179196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E65-4272-8CB7-3A494B87809F}"/>
            </c:ext>
          </c:extLst>
        </c:ser>
        <c:ser>
          <c:idx val="4"/>
          <c:order val="4"/>
          <c:tx>
            <c:strRef>
              <c:f>'IDTL_DE joined'!$E$1</c:f>
              <c:strCache>
                <c:ptCount val="1"/>
                <c:pt idx="0">
                  <c:v>Disagree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bg1">
                  <a:lumMod val="75000"/>
                </a:schemeClr>
              </a:bgClr>
            </a:pattFill>
            <a:ln>
              <a:noFill/>
            </a:ln>
            <a:effectLst/>
          </c:spPr>
          <c:invertIfNegative val="0"/>
          <c:cat>
            <c:multiLvlStrRef>
              <c:f>'IDTL_DE joined'!$A$3:$B$43</c:f>
              <c:multiLvlStrCache>
                <c:ptCount val="41"/>
                <c:lvl>
                  <c:pt idx="0">
                    <c:v>2019</c:v>
                  </c:pt>
                  <c:pt idx="1">
                    <c:v>2009</c:v>
                  </c:pt>
                  <c:pt idx="2">
                    <c:v>1999</c:v>
                  </c:pt>
                  <c:pt idx="3">
                    <c:v>1992</c:v>
                  </c:pt>
                  <c:pt idx="4">
                    <c:v>1987</c:v>
                  </c:pt>
                  <c:pt idx="6">
                    <c:v>2019</c:v>
                  </c:pt>
                  <c:pt idx="7">
                    <c:v>2009</c:v>
                  </c:pt>
                  <c:pt idx="8">
                    <c:v>1999</c:v>
                  </c:pt>
                  <c:pt idx="9">
                    <c:v>1992</c:v>
                  </c:pt>
                  <c:pt idx="10">
                    <c:v>1987</c:v>
                  </c:pt>
                  <c:pt idx="12">
                    <c:v>2019</c:v>
                  </c:pt>
                  <c:pt idx="13">
                    <c:v>2009</c:v>
                  </c:pt>
                  <c:pt idx="14">
                    <c:v>1999</c:v>
                  </c:pt>
                  <c:pt idx="15">
                    <c:v>1992</c:v>
                  </c:pt>
                  <c:pt idx="16">
                    <c:v>1987</c:v>
                  </c:pt>
                  <c:pt idx="18">
                    <c:v>2019</c:v>
                  </c:pt>
                  <c:pt idx="19">
                    <c:v>2009</c:v>
                  </c:pt>
                  <c:pt idx="20">
                    <c:v>1999 (NA)</c:v>
                  </c:pt>
                  <c:pt idx="21">
                    <c:v>1992</c:v>
                  </c:pt>
                  <c:pt idx="22">
                    <c:v>1987</c:v>
                  </c:pt>
                  <c:pt idx="24">
                    <c:v>2019</c:v>
                  </c:pt>
                  <c:pt idx="25">
                    <c:v>2009</c:v>
                  </c:pt>
                  <c:pt idx="26">
                    <c:v>1999</c:v>
                  </c:pt>
                  <c:pt idx="27">
                    <c:v>1992</c:v>
                  </c:pt>
                  <c:pt idx="28">
                    <c:v>1987 (NA)</c:v>
                  </c:pt>
                  <c:pt idx="30">
                    <c:v>2019</c:v>
                  </c:pt>
                  <c:pt idx="31">
                    <c:v>2009</c:v>
                  </c:pt>
                  <c:pt idx="32">
                    <c:v>1999</c:v>
                  </c:pt>
                  <c:pt idx="33">
                    <c:v>1992</c:v>
                  </c:pt>
                  <c:pt idx="34">
                    <c:v>1987 (NA)</c:v>
                  </c:pt>
                  <c:pt idx="36">
                    <c:v>2019</c:v>
                  </c:pt>
                  <c:pt idx="37">
                    <c:v>2009</c:v>
                  </c:pt>
                  <c:pt idx="38">
                    <c:v>1999</c:v>
                  </c:pt>
                  <c:pt idx="39">
                    <c:v>1992</c:v>
                  </c:pt>
                  <c:pt idx="40">
                    <c:v>1987</c:v>
                  </c:pt>
                </c:lvl>
                <c:lvl>
                  <c:pt idx="0">
                    <c:v>DE</c:v>
                  </c:pt>
                  <c:pt idx="5">
                    <c:v>  </c:v>
                  </c:pt>
                  <c:pt idx="6">
                    <c:v>GB</c:v>
                  </c:pt>
                  <c:pt idx="11">
                    <c:v>  </c:v>
                  </c:pt>
                  <c:pt idx="12">
                    <c:v>HU</c:v>
                  </c:pt>
                  <c:pt idx="17">
                    <c:v>  </c:v>
                  </c:pt>
                  <c:pt idx="18">
                    <c:v>IT</c:v>
                  </c:pt>
                  <c:pt idx="23">
                    <c:v>  </c:v>
                  </c:pt>
                  <c:pt idx="24">
                    <c:v>NO</c:v>
                  </c:pt>
                  <c:pt idx="29">
                    <c:v>  </c:v>
                  </c:pt>
                  <c:pt idx="30">
                    <c:v>RU</c:v>
                  </c:pt>
                  <c:pt idx="35">
                    <c:v>  </c:v>
                  </c:pt>
                  <c:pt idx="36">
                    <c:v>US</c:v>
                  </c:pt>
                </c:lvl>
              </c:multiLvlStrCache>
            </c:multiLvlStrRef>
          </c:cat>
          <c:val>
            <c:numRef>
              <c:f>'IDTL_DE joined'!$E$3:$E$43</c:f>
              <c:numCache>
                <c:formatCode>###0.0</c:formatCode>
                <c:ptCount val="41"/>
                <c:pt idx="0" formatCode="General">
                  <c:v>-2.9</c:v>
                </c:pt>
                <c:pt idx="1">
                  <c:v>-4.0860215053763396</c:v>
                </c:pt>
                <c:pt idx="2" formatCode="General">
                  <c:v>-6.3</c:v>
                </c:pt>
                <c:pt idx="3">
                  <c:v>-4.4529637275140104</c:v>
                </c:pt>
                <c:pt idx="4" formatCode="General">
                  <c:v>-8.9</c:v>
                </c:pt>
                <c:pt idx="6" formatCode="0.00">
                  <c:v>-3.3586093695459098</c:v>
                </c:pt>
                <c:pt idx="7" formatCode="0.00">
                  <c:v>-6.0874914425172202</c:v>
                </c:pt>
                <c:pt idx="8" formatCode="0.00">
                  <c:v>-5.2319337903833896</c:v>
                </c:pt>
                <c:pt idx="9" formatCode="0.00">
                  <c:v>-7.1003593986395304</c:v>
                </c:pt>
                <c:pt idx="10" formatCode="0.00">
                  <c:v>-9.5195964069548999</c:v>
                </c:pt>
                <c:pt idx="12" formatCode="0.00">
                  <c:v>-5.9385292831590601E-2</c:v>
                </c:pt>
                <c:pt idx="13" formatCode="0.00">
                  <c:v>-0.32190738556292597</c:v>
                </c:pt>
                <c:pt idx="14" formatCode="0.00">
                  <c:v>-3.0638900698016398</c:v>
                </c:pt>
                <c:pt idx="15" formatCode="0.00">
                  <c:v>-6.3627297621832097</c:v>
                </c:pt>
                <c:pt idx="16" formatCode="0.00">
                  <c:v>-8.9409056024558708</c:v>
                </c:pt>
                <c:pt idx="18" formatCode="0.00">
                  <c:v>-0.65843621399176999</c:v>
                </c:pt>
                <c:pt idx="19" formatCode="0.00">
                  <c:v>-0.77779397943733697</c:v>
                </c:pt>
                <c:pt idx="20">
                  <c:v>0</c:v>
                </c:pt>
                <c:pt idx="21" formatCode="0.00">
                  <c:v>-3.7440320462344601</c:v>
                </c:pt>
                <c:pt idx="22" formatCode="0.00">
                  <c:v>-5.3301144918841201</c:v>
                </c:pt>
                <c:pt idx="24" formatCode="0.00">
                  <c:v>-11.3378684807256</c:v>
                </c:pt>
                <c:pt idx="25" formatCode="0.00">
                  <c:v>-15.384615384615399</c:v>
                </c:pt>
                <c:pt idx="26" formatCode="0.00">
                  <c:v>-11.8296529968454</c:v>
                </c:pt>
                <c:pt idx="27" formatCode="0.00">
                  <c:v>-11.817022903863499</c:v>
                </c:pt>
                <c:pt idx="28">
                  <c:v>0</c:v>
                </c:pt>
                <c:pt idx="30" formatCode="0.00">
                  <c:v>-3.3015554164057601</c:v>
                </c:pt>
                <c:pt idx="31" formatCode="0.00">
                  <c:v>-0.99898752339364005</c:v>
                </c:pt>
                <c:pt idx="32" formatCode="0.00">
                  <c:v>-1.1226422287390001</c:v>
                </c:pt>
                <c:pt idx="33" formatCode="0.00">
                  <c:v>-3.4122376195881898</c:v>
                </c:pt>
                <c:pt idx="34">
                  <c:v>0</c:v>
                </c:pt>
                <c:pt idx="36" formatCode="0.00">
                  <c:v>-6.9583910743544903</c:v>
                </c:pt>
                <c:pt idx="37" formatCode="0.00">
                  <c:v>-13.209151480919701</c:v>
                </c:pt>
                <c:pt idx="38" formatCode="0.00">
                  <c:v>-8.5691823899371098</c:v>
                </c:pt>
                <c:pt idx="39" formatCode="0.00">
                  <c:v>-9.4773978602073807</c:v>
                </c:pt>
                <c:pt idx="40" formatCode="0.00">
                  <c:v>-15.7467666895358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E65-4272-8CB7-3A494B87809F}"/>
            </c:ext>
          </c:extLst>
        </c:ser>
        <c:ser>
          <c:idx val="5"/>
          <c:order val="5"/>
          <c:tx>
            <c:strRef>
              <c:f>'IDTL_DE joined'!$F$1</c:f>
              <c:strCache>
                <c:ptCount val="1"/>
                <c:pt idx="0">
                  <c:v>Strongly Disagree</c:v>
                </c:pt>
              </c:strCache>
            </c:strRef>
          </c:tx>
          <c:spPr>
            <a:pattFill prst="wdDnDiag">
              <a:fgClr>
                <a:schemeClr val="bg1"/>
              </a:fgClr>
              <a:bgClr>
                <a:schemeClr val="tx1"/>
              </a:bgClr>
            </a:pattFill>
            <a:ln>
              <a:noFill/>
            </a:ln>
            <a:effectLst/>
          </c:spPr>
          <c:invertIfNegative val="0"/>
          <c:cat>
            <c:multiLvlStrRef>
              <c:f>'IDTL_DE joined'!$A$3:$B$43</c:f>
              <c:multiLvlStrCache>
                <c:ptCount val="41"/>
                <c:lvl>
                  <c:pt idx="0">
                    <c:v>2019</c:v>
                  </c:pt>
                  <c:pt idx="1">
                    <c:v>2009</c:v>
                  </c:pt>
                  <c:pt idx="2">
                    <c:v>1999</c:v>
                  </c:pt>
                  <c:pt idx="3">
                    <c:v>1992</c:v>
                  </c:pt>
                  <c:pt idx="4">
                    <c:v>1987</c:v>
                  </c:pt>
                  <c:pt idx="6">
                    <c:v>2019</c:v>
                  </c:pt>
                  <c:pt idx="7">
                    <c:v>2009</c:v>
                  </c:pt>
                  <c:pt idx="8">
                    <c:v>1999</c:v>
                  </c:pt>
                  <c:pt idx="9">
                    <c:v>1992</c:v>
                  </c:pt>
                  <c:pt idx="10">
                    <c:v>1987</c:v>
                  </c:pt>
                  <c:pt idx="12">
                    <c:v>2019</c:v>
                  </c:pt>
                  <c:pt idx="13">
                    <c:v>2009</c:v>
                  </c:pt>
                  <c:pt idx="14">
                    <c:v>1999</c:v>
                  </c:pt>
                  <c:pt idx="15">
                    <c:v>1992</c:v>
                  </c:pt>
                  <c:pt idx="16">
                    <c:v>1987</c:v>
                  </c:pt>
                  <c:pt idx="18">
                    <c:v>2019</c:v>
                  </c:pt>
                  <c:pt idx="19">
                    <c:v>2009</c:v>
                  </c:pt>
                  <c:pt idx="20">
                    <c:v>1999 (NA)</c:v>
                  </c:pt>
                  <c:pt idx="21">
                    <c:v>1992</c:v>
                  </c:pt>
                  <c:pt idx="22">
                    <c:v>1987</c:v>
                  </c:pt>
                  <c:pt idx="24">
                    <c:v>2019</c:v>
                  </c:pt>
                  <c:pt idx="25">
                    <c:v>2009</c:v>
                  </c:pt>
                  <c:pt idx="26">
                    <c:v>1999</c:v>
                  </c:pt>
                  <c:pt idx="27">
                    <c:v>1992</c:v>
                  </c:pt>
                  <c:pt idx="28">
                    <c:v>1987 (NA)</c:v>
                  </c:pt>
                  <c:pt idx="30">
                    <c:v>2019</c:v>
                  </c:pt>
                  <c:pt idx="31">
                    <c:v>2009</c:v>
                  </c:pt>
                  <c:pt idx="32">
                    <c:v>1999</c:v>
                  </c:pt>
                  <c:pt idx="33">
                    <c:v>1992</c:v>
                  </c:pt>
                  <c:pt idx="34">
                    <c:v>1987 (NA)</c:v>
                  </c:pt>
                  <c:pt idx="36">
                    <c:v>2019</c:v>
                  </c:pt>
                  <c:pt idx="37">
                    <c:v>2009</c:v>
                  </c:pt>
                  <c:pt idx="38">
                    <c:v>1999</c:v>
                  </c:pt>
                  <c:pt idx="39">
                    <c:v>1992</c:v>
                  </c:pt>
                  <c:pt idx="40">
                    <c:v>1987</c:v>
                  </c:pt>
                </c:lvl>
                <c:lvl>
                  <c:pt idx="0">
                    <c:v>DE</c:v>
                  </c:pt>
                  <c:pt idx="5">
                    <c:v>  </c:v>
                  </c:pt>
                  <c:pt idx="6">
                    <c:v>GB</c:v>
                  </c:pt>
                  <c:pt idx="11">
                    <c:v>  </c:v>
                  </c:pt>
                  <c:pt idx="12">
                    <c:v>HU</c:v>
                  </c:pt>
                  <c:pt idx="17">
                    <c:v>  </c:v>
                  </c:pt>
                  <c:pt idx="18">
                    <c:v>IT</c:v>
                  </c:pt>
                  <c:pt idx="23">
                    <c:v>  </c:v>
                  </c:pt>
                  <c:pt idx="24">
                    <c:v>NO</c:v>
                  </c:pt>
                  <c:pt idx="29">
                    <c:v>  </c:v>
                  </c:pt>
                  <c:pt idx="30">
                    <c:v>RU</c:v>
                  </c:pt>
                  <c:pt idx="35">
                    <c:v>  </c:v>
                  </c:pt>
                  <c:pt idx="36">
                    <c:v>US</c:v>
                  </c:pt>
                </c:lvl>
              </c:multiLvlStrCache>
            </c:multiLvlStrRef>
          </c:cat>
          <c:val>
            <c:numRef>
              <c:f>'IDTL_DE joined'!$F$3:$F$43</c:f>
              <c:numCache>
                <c:formatCode>###0.0</c:formatCode>
                <c:ptCount val="41"/>
                <c:pt idx="0" formatCode="General">
                  <c:v>-0.5</c:v>
                </c:pt>
                <c:pt idx="1">
                  <c:v>-0.64516129032258096</c:v>
                </c:pt>
                <c:pt idx="2" formatCode="0.00">
                  <c:v>-0.6</c:v>
                </c:pt>
                <c:pt idx="3">
                  <c:v>-0.412857564140372</c:v>
                </c:pt>
                <c:pt idx="4" formatCode="0.00">
                  <c:v>-1.6</c:v>
                </c:pt>
                <c:pt idx="6" formatCode="0.00">
                  <c:v>-1.1313518805420599</c:v>
                </c:pt>
                <c:pt idx="7" formatCode="0.00">
                  <c:v>-1.36360247932298</c:v>
                </c:pt>
                <c:pt idx="8" formatCode="0.00">
                  <c:v>-0.61152615509275599</c:v>
                </c:pt>
                <c:pt idx="9" formatCode="0.00">
                  <c:v>-0.95554684149374902</c:v>
                </c:pt>
                <c:pt idx="10" formatCode="0.00">
                  <c:v>-1.35490741113183</c:v>
                </c:pt>
                <c:pt idx="12">
                  <c:v>0</c:v>
                </c:pt>
                <c:pt idx="13" formatCode="0.00">
                  <c:v>-0.110848076666258</c:v>
                </c:pt>
                <c:pt idx="14" formatCode="0.00">
                  <c:v>-0.36125728750362801</c:v>
                </c:pt>
                <c:pt idx="15" formatCode="0.00">
                  <c:v>-1.4259407988147199</c:v>
                </c:pt>
                <c:pt idx="16" formatCode="0.00">
                  <c:v>-1.99539524174981</c:v>
                </c:pt>
                <c:pt idx="18" formatCode="0.00">
                  <c:v>-0.164609053497942</c:v>
                </c:pt>
                <c:pt idx="19" formatCode="0.00">
                  <c:v>-0.66284988453624305</c:v>
                </c:pt>
                <c:pt idx="20">
                  <c:v>0</c:v>
                </c:pt>
                <c:pt idx="21" formatCode="0.00">
                  <c:v>-0.13859766804076001</c:v>
                </c:pt>
                <c:pt idx="22" formatCode="0.00">
                  <c:v>-0.68329842459874401</c:v>
                </c:pt>
                <c:pt idx="24" formatCode="0.00">
                  <c:v>-1.8896447467876001</c:v>
                </c:pt>
                <c:pt idx="25" formatCode="0.00">
                  <c:v>-2.0604395604395598</c:v>
                </c:pt>
                <c:pt idx="26" formatCode="0.00">
                  <c:v>-1.7350157728706599</c:v>
                </c:pt>
                <c:pt idx="27" formatCode="0.00">
                  <c:v>-2.6112327900346202</c:v>
                </c:pt>
                <c:pt idx="28">
                  <c:v>0</c:v>
                </c:pt>
                <c:pt idx="30" formatCode="0.00">
                  <c:v>-2.2650688791484002</c:v>
                </c:pt>
                <c:pt idx="31" formatCode="0.00">
                  <c:v>-0.37951777916406898</c:v>
                </c:pt>
                <c:pt idx="32" formatCode="0.00">
                  <c:v>-1.09816187683285</c:v>
                </c:pt>
                <c:pt idx="33" formatCode="0.00">
                  <c:v>-2.7688530881499398</c:v>
                </c:pt>
                <c:pt idx="34">
                  <c:v>0</c:v>
                </c:pt>
                <c:pt idx="36" formatCode="0.00">
                  <c:v>-2.95236883233405</c:v>
                </c:pt>
                <c:pt idx="37" formatCode="0.00">
                  <c:v>-3.6526457816790598</c:v>
                </c:pt>
                <c:pt idx="38" formatCode="0.00">
                  <c:v>-2.9874213836478001</c:v>
                </c:pt>
                <c:pt idx="39" formatCode="0.00">
                  <c:v>-1.6313768464739</c:v>
                </c:pt>
                <c:pt idx="40" formatCode="0.00">
                  <c:v>-3.0549814031958902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E65-4272-8CB7-3A494B8780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114901376"/>
        <c:axId val="114902912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'IDTL_DE joined'!$A$1</c15:sqref>
                        </c15:formulaRef>
                      </c:ext>
                    </c:extLst>
                    <c:strCache>
                      <c:ptCount val="1"/>
                      <c:pt idx="0">
                        <c:v>IDTL</c:v>
                      </c:pt>
                    </c:strCache>
                  </c:strRef>
                </c:tx>
                <c:spPr>
                  <a:solidFill>
                    <a:schemeClr val="dk1">
                      <a:tint val="885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>
                      <c:ext uri="{02D57815-91ED-43cb-92C2-25804820EDAC}">
                        <c15:formulaRef>
                          <c15:sqref>'IDTL_DE joined'!$A$3:$B$43</c15:sqref>
                        </c15:formulaRef>
                      </c:ext>
                    </c:extLst>
                    <c:multiLvlStrCache>
                      <c:ptCount val="41"/>
                      <c:lvl>
                        <c:pt idx="0">
                          <c:v>2019</c:v>
                        </c:pt>
                        <c:pt idx="1">
                          <c:v>2009</c:v>
                        </c:pt>
                        <c:pt idx="2">
                          <c:v>1999</c:v>
                        </c:pt>
                        <c:pt idx="3">
                          <c:v>1992</c:v>
                        </c:pt>
                        <c:pt idx="4">
                          <c:v>1987</c:v>
                        </c:pt>
                        <c:pt idx="6">
                          <c:v>2019</c:v>
                        </c:pt>
                        <c:pt idx="7">
                          <c:v>2009</c:v>
                        </c:pt>
                        <c:pt idx="8">
                          <c:v>1999</c:v>
                        </c:pt>
                        <c:pt idx="9">
                          <c:v>1992</c:v>
                        </c:pt>
                        <c:pt idx="10">
                          <c:v>1987</c:v>
                        </c:pt>
                        <c:pt idx="12">
                          <c:v>2019</c:v>
                        </c:pt>
                        <c:pt idx="13">
                          <c:v>2009</c:v>
                        </c:pt>
                        <c:pt idx="14">
                          <c:v>1999</c:v>
                        </c:pt>
                        <c:pt idx="15">
                          <c:v>1992</c:v>
                        </c:pt>
                        <c:pt idx="16">
                          <c:v>1987</c:v>
                        </c:pt>
                        <c:pt idx="18">
                          <c:v>2019</c:v>
                        </c:pt>
                        <c:pt idx="19">
                          <c:v>2009</c:v>
                        </c:pt>
                        <c:pt idx="20">
                          <c:v>1999 (NA)</c:v>
                        </c:pt>
                        <c:pt idx="21">
                          <c:v>1992</c:v>
                        </c:pt>
                        <c:pt idx="22">
                          <c:v>1987</c:v>
                        </c:pt>
                        <c:pt idx="24">
                          <c:v>2019</c:v>
                        </c:pt>
                        <c:pt idx="25">
                          <c:v>2009</c:v>
                        </c:pt>
                        <c:pt idx="26">
                          <c:v>1999</c:v>
                        </c:pt>
                        <c:pt idx="27">
                          <c:v>1992</c:v>
                        </c:pt>
                        <c:pt idx="28">
                          <c:v>1987 (NA)</c:v>
                        </c:pt>
                        <c:pt idx="30">
                          <c:v>2019</c:v>
                        </c:pt>
                        <c:pt idx="31">
                          <c:v>2009</c:v>
                        </c:pt>
                        <c:pt idx="32">
                          <c:v>1999</c:v>
                        </c:pt>
                        <c:pt idx="33">
                          <c:v>1992</c:v>
                        </c:pt>
                        <c:pt idx="34">
                          <c:v>1987 (NA)</c:v>
                        </c:pt>
                        <c:pt idx="36">
                          <c:v>2019</c:v>
                        </c:pt>
                        <c:pt idx="37">
                          <c:v>2009</c:v>
                        </c:pt>
                        <c:pt idx="38">
                          <c:v>1999</c:v>
                        </c:pt>
                        <c:pt idx="39">
                          <c:v>1992</c:v>
                        </c:pt>
                        <c:pt idx="40">
                          <c:v>1987</c:v>
                        </c:pt>
                      </c:lvl>
                      <c:lvl>
                        <c:pt idx="0">
                          <c:v>DE</c:v>
                        </c:pt>
                        <c:pt idx="5">
                          <c:v>  </c:v>
                        </c:pt>
                        <c:pt idx="6">
                          <c:v>GB</c:v>
                        </c:pt>
                        <c:pt idx="11">
                          <c:v>  </c:v>
                        </c:pt>
                        <c:pt idx="12">
                          <c:v>HU</c:v>
                        </c:pt>
                        <c:pt idx="17">
                          <c:v>  </c:v>
                        </c:pt>
                        <c:pt idx="18">
                          <c:v>IT</c:v>
                        </c:pt>
                        <c:pt idx="23">
                          <c:v>  </c:v>
                        </c:pt>
                        <c:pt idx="24">
                          <c:v>NO</c:v>
                        </c:pt>
                        <c:pt idx="29">
                          <c:v>  </c:v>
                        </c:pt>
                        <c:pt idx="30">
                          <c:v>RU</c:v>
                        </c:pt>
                        <c:pt idx="35">
                          <c:v>  </c:v>
                        </c:pt>
                        <c:pt idx="36">
                          <c:v>US</c:v>
                        </c:pt>
                      </c:lvl>
                    </c:multiLvlStrCache>
                  </c:multiLvlStrRef>
                </c:cat>
                <c:val>
                  <c:numRef>
                    <c:extLst>
                      <c:ext uri="{02D57815-91ED-43cb-92C2-25804820EDAC}">
                        <c15:formulaRef>
                          <c15:sqref>'IDTL_DE joined'!$A$3:$A$43</c15:sqref>
                        </c15:formulaRef>
                      </c:ext>
                    </c:extLst>
                    <c:numCache>
                      <c:formatCode>General</c:formatCode>
                      <c:ptCount val="41"/>
                      <c:pt idx="0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11">
                        <c:v>0</c:v>
                      </c:pt>
                      <c:pt idx="12">
                        <c:v>0</c:v>
                      </c:pt>
                      <c:pt idx="17">
                        <c:v>0</c:v>
                      </c:pt>
                      <c:pt idx="18">
                        <c:v>0</c:v>
                      </c:pt>
                      <c:pt idx="23">
                        <c:v>0</c:v>
                      </c:pt>
                      <c:pt idx="24">
                        <c:v>0</c:v>
                      </c:pt>
                      <c:pt idx="29">
                        <c:v>0</c:v>
                      </c:pt>
                      <c:pt idx="30">
                        <c:v>0</c:v>
                      </c:pt>
                      <c:pt idx="35">
                        <c:v>0</c:v>
                      </c:pt>
                      <c:pt idx="36">
                        <c:v>0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4-2E65-4272-8CB7-3A494B87809F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'IDTL_DE joined'!$B$1</c15:sqref>
                        </c15:formulaRef>
                      </c:ext>
                    </c:extLst>
                    <c:strCache>
                      <c:ptCount val="1"/>
                      <c:pt idx="0">
                        <c:v>Year</c:v>
                      </c:pt>
                    </c:strCache>
                  </c:strRef>
                </c:tx>
                <c:spPr>
                  <a:solidFill>
                    <a:schemeClr val="dk1">
                      <a:tint val="5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multiLvl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'IDTL_DE joined'!$A$3:$B$43</c15:sqref>
                        </c15:formulaRef>
                      </c:ext>
                    </c:extLst>
                    <c:multiLvlStrCache>
                      <c:ptCount val="41"/>
                      <c:lvl>
                        <c:pt idx="0">
                          <c:v>2019</c:v>
                        </c:pt>
                        <c:pt idx="1">
                          <c:v>2009</c:v>
                        </c:pt>
                        <c:pt idx="2">
                          <c:v>1999</c:v>
                        </c:pt>
                        <c:pt idx="3">
                          <c:v>1992</c:v>
                        </c:pt>
                        <c:pt idx="4">
                          <c:v>1987</c:v>
                        </c:pt>
                        <c:pt idx="6">
                          <c:v>2019</c:v>
                        </c:pt>
                        <c:pt idx="7">
                          <c:v>2009</c:v>
                        </c:pt>
                        <c:pt idx="8">
                          <c:v>1999</c:v>
                        </c:pt>
                        <c:pt idx="9">
                          <c:v>1992</c:v>
                        </c:pt>
                        <c:pt idx="10">
                          <c:v>1987</c:v>
                        </c:pt>
                        <c:pt idx="12">
                          <c:v>2019</c:v>
                        </c:pt>
                        <c:pt idx="13">
                          <c:v>2009</c:v>
                        </c:pt>
                        <c:pt idx="14">
                          <c:v>1999</c:v>
                        </c:pt>
                        <c:pt idx="15">
                          <c:v>1992</c:v>
                        </c:pt>
                        <c:pt idx="16">
                          <c:v>1987</c:v>
                        </c:pt>
                        <c:pt idx="18">
                          <c:v>2019</c:v>
                        </c:pt>
                        <c:pt idx="19">
                          <c:v>2009</c:v>
                        </c:pt>
                        <c:pt idx="20">
                          <c:v>1999 (NA)</c:v>
                        </c:pt>
                        <c:pt idx="21">
                          <c:v>1992</c:v>
                        </c:pt>
                        <c:pt idx="22">
                          <c:v>1987</c:v>
                        </c:pt>
                        <c:pt idx="24">
                          <c:v>2019</c:v>
                        </c:pt>
                        <c:pt idx="25">
                          <c:v>2009</c:v>
                        </c:pt>
                        <c:pt idx="26">
                          <c:v>1999</c:v>
                        </c:pt>
                        <c:pt idx="27">
                          <c:v>1992</c:v>
                        </c:pt>
                        <c:pt idx="28">
                          <c:v>1987 (NA)</c:v>
                        </c:pt>
                        <c:pt idx="30">
                          <c:v>2019</c:v>
                        </c:pt>
                        <c:pt idx="31">
                          <c:v>2009</c:v>
                        </c:pt>
                        <c:pt idx="32">
                          <c:v>1999</c:v>
                        </c:pt>
                        <c:pt idx="33">
                          <c:v>1992</c:v>
                        </c:pt>
                        <c:pt idx="34">
                          <c:v>1987 (NA)</c:v>
                        </c:pt>
                        <c:pt idx="36">
                          <c:v>2019</c:v>
                        </c:pt>
                        <c:pt idx="37">
                          <c:v>2009</c:v>
                        </c:pt>
                        <c:pt idx="38">
                          <c:v>1999</c:v>
                        </c:pt>
                        <c:pt idx="39">
                          <c:v>1992</c:v>
                        </c:pt>
                        <c:pt idx="40">
                          <c:v>1987</c:v>
                        </c:pt>
                      </c:lvl>
                      <c:lvl>
                        <c:pt idx="0">
                          <c:v>DE</c:v>
                        </c:pt>
                        <c:pt idx="5">
                          <c:v>  </c:v>
                        </c:pt>
                        <c:pt idx="6">
                          <c:v>GB</c:v>
                        </c:pt>
                        <c:pt idx="11">
                          <c:v>  </c:v>
                        </c:pt>
                        <c:pt idx="12">
                          <c:v>HU</c:v>
                        </c:pt>
                        <c:pt idx="17">
                          <c:v>  </c:v>
                        </c:pt>
                        <c:pt idx="18">
                          <c:v>IT</c:v>
                        </c:pt>
                        <c:pt idx="23">
                          <c:v>  </c:v>
                        </c:pt>
                        <c:pt idx="24">
                          <c:v>NO</c:v>
                        </c:pt>
                        <c:pt idx="29">
                          <c:v>  </c:v>
                        </c:pt>
                        <c:pt idx="30">
                          <c:v>RU</c:v>
                        </c:pt>
                        <c:pt idx="35">
                          <c:v>  </c:v>
                        </c:pt>
                        <c:pt idx="36">
                          <c:v>US</c:v>
                        </c:pt>
                      </c:lvl>
                    </c:multiLvlStrCache>
                  </c:multiLvl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'IDTL_DE joined'!$B$3:$B$43</c15:sqref>
                        </c15:formulaRef>
                      </c:ext>
                    </c:extLst>
                    <c:numCache>
                      <c:formatCode>@</c:formatCode>
                      <c:ptCount val="41"/>
                      <c:pt idx="0">
                        <c:v>2019</c:v>
                      </c:pt>
                      <c:pt idx="1">
                        <c:v>2009</c:v>
                      </c:pt>
                      <c:pt idx="2">
                        <c:v>1999</c:v>
                      </c:pt>
                      <c:pt idx="3">
                        <c:v>1992</c:v>
                      </c:pt>
                      <c:pt idx="4">
                        <c:v>1987</c:v>
                      </c:pt>
                      <c:pt idx="6">
                        <c:v>2019</c:v>
                      </c:pt>
                      <c:pt idx="7">
                        <c:v>2009</c:v>
                      </c:pt>
                      <c:pt idx="8">
                        <c:v>1999</c:v>
                      </c:pt>
                      <c:pt idx="9">
                        <c:v>1992</c:v>
                      </c:pt>
                      <c:pt idx="10">
                        <c:v>1987</c:v>
                      </c:pt>
                      <c:pt idx="12">
                        <c:v>2019</c:v>
                      </c:pt>
                      <c:pt idx="13">
                        <c:v>2009</c:v>
                      </c:pt>
                      <c:pt idx="14">
                        <c:v>1999</c:v>
                      </c:pt>
                      <c:pt idx="15">
                        <c:v>1992</c:v>
                      </c:pt>
                      <c:pt idx="16">
                        <c:v>1987</c:v>
                      </c:pt>
                      <c:pt idx="18">
                        <c:v>2019</c:v>
                      </c:pt>
                      <c:pt idx="19">
                        <c:v>2009</c:v>
                      </c:pt>
                      <c:pt idx="20">
                        <c:v>0</c:v>
                      </c:pt>
                      <c:pt idx="21">
                        <c:v>1992</c:v>
                      </c:pt>
                      <c:pt idx="22">
                        <c:v>1987</c:v>
                      </c:pt>
                      <c:pt idx="24">
                        <c:v>2019</c:v>
                      </c:pt>
                      <c:pt idx="25">
                        <c:v>2009</c:v>
                      </c:pt>
                      <c:pt idx="26">
                        <c:v>1999</c:v>
                      </c:pt>
                      <c:pt idx="27">
                        <c:v>1992</c:v>
                      </c:pt>
                      <c:pt idx="28">
                        <c:v>0</c:v>
                      </c:pt>
                      <c:pt idx="30">
                        <c:v>2019</c:v>
                      </c:pt>
                      <c:pt idx="31">
                        <c:v>2009</c:v>
                      </c:pt>
                      <c:pt idx="32">
                        <c:v>1999</c:v>
                      </c:pt>
                      <c:pt idx="33">
                        <c:v>1992</c:v>
                      </c:pt>
                      <c:pt idx="34">
                        <c:v>0</c:v>
                      </c:pt>
                      <c:pt idx="36">
                        <c:v>2019</c:v>
                      </c:pt>
                      <c:pt idx="37">
                        <c:v>2009</c:v>
                      </c:pt>
                      <c:pt idx="38">
                        <c:v>1999</c:v>
                      </c:pt>
                      <c:pt idx="39">
                        <c:v>1992</c:v>
                      </c:pt>
                      <c:pt idx="40">
                        <c:v>1987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2E65-4272-8CB7-3A494B87809F}"/>
                  </c:ext>
                </c:extLst>
              </c15:ser>
            </c15:filteredBarSeries>
          </c:ext>
        </c:extLst>
      </c:barChart>
      <c:catAx>
        <c:axId val="114901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4902912"/>
        <c:crosses val="autoZero"/>
        <c:auto val="1"/>
        <c:lblAlgn val="ctr"/>
        <c:lblOffset val="100"/>
        <c:noMultiLvlLbl val="0"/>
      </c:catAx>
      <c:valAx>
        <c:axId val="114902912"/>
        <c:scaling>
          <c:orientation val="minMax"/>
          <c:max val="100"/>
          <c:min val="-20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Agreement</a:t>
                </a:r>
              </a:p>
              <a:p>
                <a:pPr>
                  <a:defRPr/>
                </a:pPr>
                <a:endParaRPr lang="de-DE"/>
              </a:p>
              <a:p>
                <a:pPr>
                  <a:defRPr/>
                </a:pPr>
                <a:endParaRPr lang="de-DE"/>
              </a:p>
              <a:p>
                <a:pPr>
                  <a:defRPr/>
                </a:pPr>
                <a:endParaRPr lang="de-DE"/>
              </a:p>
              <a:p>
                <a:pPr>
                  <a:defRPr/>
                </a:pPr>
                <a:endParaRPr lang="de-DE"/>
              </a:p>
              <a:p>
                <a:pPr>
                  <a:defRPr/>
                </a:pPr>
                <a:endParaRPr lang="de-DE"/>
              </a:p>
              <a:p>
                <a:pPr>
                  <a:defRPr/>
                </a:pPr>
                <a:r>
                  <a:rPr lang="de-DE"/>
                  <a:t>in</a:t>
                </a:r>
                <a:r>
                  <a:rPr lang="de-DE" baseline="0"/>
                  <a:t> %</a:t>
                </a:r>
              </a:p>
              <a:p>
                <a:pPr>
                  <a:defRPr/>
                </a:pPr>
                <a:endParaRPr lang="de-DE" baseline="0"/>
              </a:p>
              <a:p>
                <a:pPr>
                  <a:defRPr/>
                </a:pPr>
                <a:endParaRPr lang="de-DE" baseline="0"/>
              </a:p>
              <a:p>
                <a:pPr>
                  <a:defRPr/>
                </a:pPr>
                <a:endParaRPr lang="de-DE" baseline="0"/>
              </a:p>
              <a:p>
                <a:pPr>
                  <a:defRPr/>
                </a:pPr>
                <a:endParaRPr lang="de-DE" baseline="0"/>
              </a:p>
              <a:p>
                <a:pPr>
                  <a:defRPr/>
                </a:pPr>
                <a:endParaRPr lang="de-DE" baseline="0"/>
              </a:p>
              <a:p>
                <a:pPr>
                  <a:defRPr/>
                </a:pPr>
                <a:r>
                  <a:rPr lang="de-DE" baseline="0"/>
                  <a:t>Disagreement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1.3671874789741099E-2"/>
              <c:y val="0.5427443049897818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149013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  <a:round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'I:\ISSP\Jennifer\Insa\Few_people\_RATIOS\[Figure3a_CEO,UW_jw.xlsx]Table3'!$A$3</c:f>
              <c:strCache>
                <c:ptCount val="1"/>
                <c:pt idx="0">
                  <c:v>Germany  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0-B331-4F57-BDDC-423E966E192B}"/>
              </c:ext>
            </c:extLst>
          </c:dPt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[1]Table3!$B$3:$V$3</c:f>
              <c:numCache>
                <c:formatCode>General</c:formatCode>
                <c:ptCount val="21"/>
                <c:pt idx="0">
                  <c:v>1</c:v>
                </c:pt>
                <c:pt idx="1">
                  <c:v>1.5</c:v>
                </c:pt>
                <c:pt idx="2">
                  <c:v>2</c:v>
                </c:pt>
                <c:pt idx="3">
                  <c:v>2.5</c:v>
                </c:pt>
                <c:pt idx="4">
                  <c:v>2.7778</c:v>
                </c:pt>
                <c:pt idx="5">
                  <c:v>3.2</c:v>
                </c:pt>
                <c:pt idx="6">
                  <c:v>3.4285999999999999</c:v>
                </c:pt>
                <c:pt idx="7">
                  <c:v>4</c:v>
                </c:pt>
                <c:pt idx="8">
                  <c:v>4.4463999999999997</c:v>
                </c:pt>
                <c:pt idx="9">
                  <c:v>5</c:v>
                </c:pt>
                <c:pt idx="10">
                  <c:v>5.3333000000000004</c:v>
                </c:pt>
                <c:pt idx="11">
                  <c:v>6.1538000000000004</c:v>
                </c:pt>
                <c:pt idx="12">
                  <c:v>7.1429</c:v>
                </c:pt>
                <c:pt idx="13">
                  <c:v>8.3332999999999995</c:v>
                </c:pt>
                <c:pt idx="14">
                  <c:v>10</c:v>
                </c:pt>
                <c:pt idx="15">
                  <c:v>13.333299999999999</c:v>
                </c:pt>
                <c:pt idx="16">
                  <c:v>16.666699999999999</c:v>
                </c:pt>
                <c:pt idx="17">
                  <c:v>25</c:v>
                </c:pt>
                <c:pt idx="18">
                  <c:v>41.666699999999999</c:v>
                </c:pt>
                <c:pt idx="19">
                  <c:v>83.333299999999994</c:v>
                </c:pt>
                <c:pt idx="20">
                  <c:v>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331-4F57-BDDC-423E966E192B}"/>
            </c:ext>
          </c:extLst>
        </c:ser>
        <c:ser>
          <c:idx val="1"/>
          <c:order val="1"/>
          <c:tx>
            <c:strRef>
              <c:f>'I:\ISSP\Jennifer\Insa\Few_people\_RATIOS\[Figure3a_CEO,UW_jw.xlsx]Table3'!$A$4</c:f>
              <c:strCache>
                <c:ptCount val="1"/>
                <c:pt idx="0">
                  <c:v>Hungary</c:v>
                </c:pt>
              </c:strCache>
            </c:strRef>
          </c:tx>
          <c:spPr>
            <a:ln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[1]Table3!$B$4:$V$4</c:f>
              <c:numCache>
                <c:formatCode>General</c:formatCode>
                <c:ptCount val="21"/>
                <c:pt idx="0">
                  <c:v>1</c:v>
                </c:pt>
                <c:pt idx="1">
                  <c:v>1.2</c:v>
                </c:pt>
                <c:pt idx="2">
                  <c:v>1.4</c:v>
                </c:pt>
                <c:pt idx="3">
                  <c:v>1.6172</c:v>
                </c:pt>
                <c:pt idx="4">
                  <c:v>1.7503</c:v>
                </c:pt>
                <c:pt idx="5">
                  <c:v>2</c:v>
                </c:pt>
                <c:pt idx="6">
                  <c:v>2.1648000000000001</c:v>
                </c:pt>
                <c:pt idx="7">
                  <c:v>2.4</c:v>
                </c:pt>
                <c:pt idx="8">
                  <c:v>2.6667000000000001</c:v>
                </c:pt>
                <c:pt idx="9">
                  <c:v>3</c:v>
                </c:pt>
                <c:pt idx="10">
                  <c:v>3.3332999999999999</c:v>
                </c:pt>
                <c:pt idx="11">
                  <c:v>3.5154000000000001</c:v>
                </c:pt>
                <c:pt idx="12">
                  <c:v>4</c:v>
                </c:pt>
                <c:pt idx="13">
                  <c:v>4.2857000000000003</c:v>
                </c:pt>
                <c:pt idx="14">
                  <c:v>5</c:v>
                </c:pt>
                <c:pt idx="15">
                  <c:v>6.0209999999999999</c:v>
                </c:pt>
                <c:pt idx="16">
                  <c:v>7.6923000000000004</c:v>
                </c:pt>
                <c:pt idx="17">
                  <c:v>10</c:v>
                </c:pt>
                <c:pt idx="18">
                  <c:v>11.538500000000001</c:v>
                </c:pt>
                <c:pt idx="19">
                  <c:v>17.391300000000001</c:v>
                </c:pt>
                <c:pt idx="20">
                  <c:v>45.045299999999997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31-4F57-BDDC-423E966E192B}"/>
            </c:ext>
          </c:extLst>
        </c:ser>
        <c:ser>
          <c:idx val="2"/>
          <c:order val="2"/>
          <c:tx>
            <c:strRef>
              <c:f>'I:\ISSP\Jennifer\Insa\Few_people\_RATIOS\[Figure3a_CEO,UW_jw.xlsx]Table3'!$A$5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[1]Table3!$B$5:$V$5</c:f>
              <c:numCache>
                <c:formatCode>General</c:formatCode>
                <c:ptCount val="21"/>
                <c:pt idx="0">
                  <c:v>0.82299999999999995</c:v>
                </c:pt>
                <c:pt idx="1">
                  <c:v>1.3938999999999999</c:v>
                </c:pt>
                <c:pt idx="2">
                  <c:v>1.875</c:v>
                </c:pt>
                <c:pt idx="3">
                  <c:v>2</c:v>
                </c:pt>
                <c:pt idx="4">
                  <c:v>2.3281999999999998</c:v>
                </c:pt>
                <c:pt idx="5">
                  <c:v>2.5</c:v>
                </c:pt>
                <c:pt idx="6">
                  <c:v>2.9159999999999999</c:v>
                </c:pt>
                <c:pt idx="7">
                  <c:v>3.125</c:v>
                </c:pt>
                <c:pt idx="8">
                  <c:v>3.3332999999999999</c:v>
                </c:pt>
                <c:pt idx="9">
                  <c:v>3.5</c:v>
                </c:pt>
                <c:pt idx="10">
                  <c:v>4</c:v>
                </c:pt>
                <c:pt idx="11">
                  <c:v>4.3224</c:v>
                </c:pt>
                <c:pt idx="12">
                  <c:v>5</c:v>
                </c:pt>
                <c:pt idx="13">
                  <c:v>5.5556000000000001</c:v>
                </c:pt>
                <c:pt idx="14">
                  <c:v>6.6666999999999996</c:v>
                </c:pt>
                <c:pt idx="15">
                  <c:v>6.6666999999999996</c:v>
                </c:pt>
                <c:pt idx="16">
                  <c:v>8</c:v>
                </c:pt>
                <c:pt idx="17">
                  <c:v>10</c:v>
                </c:pt>
                <c:pt idx="18">
                  <c:v>12.5</c:v>
                </c:pt>
                <c:pt idx="19">
                  <c:v>20</c:v>
                </c:pt>
                <c:pt idx="20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331-4F57-BDDC-423E966E192B}"/>
            </c:ext>
          </c:extLst>
        </c:ser>
        <c:ser>
          <c:idx val="3"/>
          <c:order val="3"/>
          <c:tx>
            <c:strRef>
              <c:f>'I:\ISSP\Jennifer\Insa\Few_people\_RATIOS\[Figure3a_CEO,UW_jw.xlsx]Table3'!$A$6</c:f>
              <c:strCache>
                <c:ptCount val="1"/>
                <c:pt idx="0">
                  <c:v>Norway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[1]Table3!$B$6:$V$6</c:f>
              <c:numCache>
                <c:formatCode>General</c:formatCode>
                <c:ptCount val="21"/>
                <c:pt idx="0">
                  <c:v>0.2</c:v>
                </c:pt>
                <c:pt idx="1">
                  <c:v>0.61160000000000003</c:v>
                </c:pt>
                <c:pt idx="2">
                  <c:v>1</c:v>
                </c:pt>
                <c:pt idx="3">
                  <c:v>1.25</c:v>
                </c:pt>
                <c:pt idx="4">
                  <c:v>1.375</c:v>
                </c:pt>
                <c:pt idx="5">
                  <c:v>1.5</c:v>
                </c:pt>
                <c:pt idx="6">
                  <c:v>1.6345000000000001</c:v>
                </c:pt>
                <c:pt idx="7">
                  <c:v>1.75</c:v>
                </c:pt>
                <c:pt idx="8">
                  <c:v>1.8182</c:v>
                </c:pt>
                <c:pt idx="9">
                  <c:v>2</c:v>
                </c:pt>
                <c:pt idx="10">
                  <c:v>2</c:v>
                </c:pt>
                <c:pt idx="11">
                  <c:v>2.2222</c:v>
                </c:pt>
                <c:pt idx="12">
                  <c:v>2.3332999999999999</c:v>
                </c:pt>
                <c:pt idx="13">
                  <c:v>2.5</c:v>
                </c:pt>
                <c:pt idx="14">
                  <c:v>2.6667000000000001</c:v>
                </c:pt>
                <c:pt idx="15">
                  <c:v>3</c:v>
                </c:pt>
                <c:pt idx="16">
                  <c:v>3.3332999999999999</c:v>
                </c:pt>
                <c:pt idx="17">
                  <c:v>4</c:v>
                </c:pt>
                <c:pt idx="18">
                  <c:v>5</c:v>
                </c:pt>
                <c:pt idx="19">
                  <c:v>6.3541999999999996</c:v>
                </c:pt>
                <c:pt idx="20">
                  <c:v>13.625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331-4F57-BDDC-423E966E192B}"/>
            </c:ext>
          </c:extLst>
        </c:ser>
        <c:ser>
          <c:idx val="4"/>
          <c:order val="4"/>
          <c:tx>
            <c:strRef>
              <c:f>'I:\ISSP\Jennifer\Insa\Few_people\_RATIOS\[Figure3a_CEO,UW_jw.xlsx]Table3'!$A$7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[1]Table3!$B$7:$V$7</c:f>
              <c:numCache>
                <c:formatCode>General</c:formatCode>
                <c:ptCount val="21"/>
                <c:pt idx="0">
                  <c:v>0.2</c:v>
                </c:pt>
                <c:pt idx="1">
                  <c:v>0.66669999999999996</c:v>
                </c:pt>
                <c:pt idx="2">
                  <c:v>1</c:v>
                </c:pt>
                <c:pt idx="3">
                  <c:v>1.5</c:v>
                </c:pt>
                <c:pt idx="4">
                  <c:v>1.9231</c:v>
                </c:pt>
                <c:pt idx="5">
                  <c:v>2</c:v>
                </c:pt>
                <c:pt idx="6">
                  <c:v>2.5</c:v>
                </c:pt>
                <c:pt idx="7">
                  <c:v>2.7471999999999999</c:v>
                </c:pt>
                <c:pt idx="8">
                  <c:v>3.3332999999999999</c:v>
                </c:pt>
                <c:pt idx="9">
                  <c:v>3.8599000000000001</c:v>
                </c:pt>
                <c:pt idx="10">
                  <c:v>4</c:v>
                </c:pt>
                <c:pt idx="11">
                  <c:v>5</c:v>
                </c:pt>
                <c:pt idx="12">
                  <c:v>6</c:v>
                </c:pt>
                <c:pt idx="13">
                  <c:v>6.6666999999999996</c:v>
                </c:pt>
                <c:pt idx="14">
                  <c:v>7.6923000000000004</c:v>
                </c:pt>
                <c:pt idx="15">
                  <c:v>10</c:v>
                </c:pt>
                <c:pt idx="16">
                  <c:v>12.5</c:v>
                </c:pt>
                <c:pt idx="17">
                  <c:v>16</c:v>
                </c:pt>
                <c:pt idx="18">
                  <c:v>20</c:v>
                </c:pt>
                <c:pt idx="19">
                  <c:v>33.333300000000001</c:v>
                </c:pt>
                <c:pt idx="2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331-4F57-BDDC-423E966E192B}"/>
            </c:ext>
          </c:extLst>
        </c:ser>
        <c:ser>
          <c:idx val="5"/>
          <c:order val="5"/>
          <c:tx>
            <c:strRef>
              <c:f>'I:\ISSP\Jennifer\Insa\Few_people\_RATIOS\[Figure3a_CEO,UW_jw.xlsx]Table3'!$A$8</c:f>
              <c:strCache>
                <c:ptCount val="1"/>
                <c:pt idx="0">
                  <c:v>Great Britain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[1]Table3!$B$8:$V$8</c:f>
              <c:numCache>
                <c:formatCode>General</c:formatCode>
                <c:ptCount val="21"/>
                <c:pt idx="0">
                  <c:v>0.77990000000000004</c:v>
                </c:pt>
                <c:pt idx="1">
                  <c:v>1.4836</c:v>
                </c:pt>
                <c:pt idx="2">
                  <c:v>2</c:v>
                </c:pt>
                <c:pt idx="3">
                  <c:v>2.2486999999999999</c:v>
                </c:pt>
                <c:pt idx="4">
                  <c:v>2.5</c:v>
                </c:pt>
                <c:pt idx="5">
                  <c:v>3</c:v>
                </c:pt>
                <c:pt idx="6">
                  <c:v>3.3332999999999999</c:v>
                </c:pt>
                <c:pt idx="7">
                  <c:v>3.5</c:v>
                </c:pt>
                <c:pt idx="8">
                  <c:v>4</c:v>
                </c:pt>
                <c:pt idx="9">
                  <c:v>4.2683</c:v>
                </c:pt>
                <c:pt idx="10">
                  <c:v>5</c:v>
                </c:pt>
                <c:pt idx="11">
                  <c:v>5</c:v>
                </c:pt>
                <c:pt idx="12">
                  <c:v>5.7142999999999997</c:v>
                </c:pt>
                <c:pt idx="13">
                  <c:v>6.6666999999999996</c:v>
                </c:pt>
                <c:pt idx="14">
                  <c:v>7.5</c:v>
                </c:pt>
                <c:pt idx="15">
                  <c:v>9.375</c:v>
                </c:pt>
                <c:pt idx="16">
                  <c:v>11.1111</c:v>
                </c:pt>
                <c:pt idx="17">
                  <c:v>13.8889</c:v>
                </c:pt>
                <c:pt idx="18">
                  <c:v>20.833300000000001</c:v>
                </c:pt>
                <c:pt idx="19">
                  <c:v>38.8889</c:v>
                </c:pt>
                <c:pt idx="20">
                  <c:v>122.8443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331-4F57-BDDC-423E966E192B}"/>
            </c:ext>
          </c:extLst>
        </c:ser>
        <c:ser>
          <c:idx val="6"/>
          <c:order val="6"/>
          <c:tx>
            <c:strRef>
              <c:f>'I:\ISSP\Jennifer\Insa\Few_people\_RATIOS\[Figure3a_CEO,UW_jw.xlsx]Table3'!$A$9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[1]Table3!$B$9:$V$9</c:f>
              <c:numCache>
                <c:formatCode>General</c:formatCode>
                <c:ptCount val="21"/>
                <c:pt idx="0">
                  <c:v>0.1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2.3411</c:v>
                </c:pt>
                <c:pt idx="5">
                  <c:v>2.8571</c:v>
                </c:pt>
                <c:pt idx="6">
                  <c:v>3.3332999999999999</c:v>
                </c:pt>
                <c:pt idx="7">
                  <c:v>4</c:v>
                </c:pt>
                <c:pt idx="8">
                  <c:v>5</c:v>
                </c:pt>
                <c:pt idx="9">
                  <c:v>5.5556000000000001</c:v>
                </c:pt>
                <c:pt idx="10">
                  <c:v>6.25</c:v>
                </c:pt>
                <c:pt idx="11">
                  <c:v>7.4241999999999999</c:v>
                </c:pt>
                <c:pt idx="12">
                  <c:v>9.0908999999999995</c:v>
                </c:pt>
                <c:pt idx="13">
                  <c:v>10</c:v>
                </c:pt>
                <c:pt idx="14">
                  <c:v>12.5</c:v>
                </c:pt>
                <c:pt idx="15">
                  <c:v>16.666699999999999</c:v>
                </c:pt>
                <c:pt idx="16">
                  <c:v>20</c:v>
                </c:pt>
                <c:pt idx="17">
                  <c:v>28.571400000000001</c:v>
                </c:pt>
                <c:pt idx="18">
                  <c:v>50</c:v>
                </c:pt>
                <c:pt idx="19">
                  <c:v>117.54130000000001</c:v>
                </c:pt>
                <c:pt idx="20">
                  <c:v>333.33330000000001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331-4F57-BDDC-423E966E19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486272"/>
        <c:axId val="112497024"/>
      </c:lineChart>
      <c:catAx>
        <c:axId val="11248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Percentiles</a:t>
                </a:r>
              </a:p>
            </c:rich>
          </c:tx>
          <c:layout>
            <c:manualLayout>
              <c:xMode val="edge"/>
              <c:yMode val="edge"/>
              <c:x val="0.49404217520638327"/>
              <c:y val="0.86749758856784509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6350" cap="sq" cmpd="sng">
            <a:solidFill>
              <a:schemeClr val="tx1">
                <a:tint val="75000"/>
              </a:schemeClr>
            </a:solidFill>
            <a:round/>
            <a:headEnd type="none"/>
          </a:ln>
        </c:spPr>
        <c:crossAx val="112497024"/>
        <c:crosses val="autoZero"/>
        <c:auto val="1"/>
        <c:lblAlgn val="ctr"/>
        <c:lblOffset val="100"/>
        <c:noMultiLvlLbl val="0"/>
      </c:catAx>
      <c:valAx>
        <c:axId val="112497024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Should-Earn</a:t>
                </a:r>
                <a:r>
                  <a:rPr lang="de-DE" baseline="0"/>
                  <a:t> Ratio CEO/Unskelled Factory Worker</a:t>
                </a:r>
                <a:endParaRPr lang="de-DE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124862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'I:\ISSP\Jennifer\Insa\Few_people\_RATIOS\[Figure3a_CEO,SA_jw.xlsx]Table3'!$A$3</c:f>
              <c:strCache>
                <c:ptCount val="1"/>
                <c:pt idx="0">
                  <c:v>Germany  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00-13F0-4722-BD92-DC7136AE4291}"/>
              </c:ext>
            </c:extLst>
          </c:dPt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[1]Table3!$B$3:$V$3</c:f>
              <c:numCache>
                <c:formatCode>General</c:formatCode>
                <c:ptCount val="21"/>
                <c:pt idx="0">
                  <c:v>1</c:v>
                </c:pt>
                <c:pt idx="1">
                  <c:v>1.3332999999999999</c:v>
                </c:pt>
                <c:pt idx="2">
                  <c:v>1.6667000000000001</c:v>
                </c:pt>
                <c:pt idx="3">
                  <c:v>2</c:v>
                </c:pt>
                <c:pt idx="4">
                  <c:v>2.3525999999999998</c:v>
                </c:pt>
                <c:pt idx="5">
                  <c:v>2.5</c:v>
                </c:pt>
                <c:pt idx="6">
                  <c:v>2.8571</c:v>
                </c:pt>
                <c:pt idx="7">
                  <c:v>3.2650000000000001</c:v>
                </c:pt>
                <c:pt idx="8">
                  <c:v>3.3332999999999999</c:v>
                </c:pt>
                <c:pt idx="9">
                  <c:v>4</c:v>
                </c:pt>
                <c:pt idx="10">
                  <c:v>4.2857000000000003</c:v>
                </c:pt>
                <c:pt idx="11">
                  <c:v>5</c:v>
                </c:pt>
                <c:pt idx="12">
                  <c:v>5.7142999999999997</c:v>
                </c:pt>
                <c:pt idx="13">
                  <c:v>6.6666999999999996</c:v>
                </c:pt>
                <c:pt idx="14">
                  <c:v>8.3332999999999995</c:v>
                </c:pt>
                <c:pt idx="15">
                  <c:v>11.160500000000001</c:v>
                </c:pt>
                <c:pt idx="16">
                  <c:v>14.2857</c:v>
                </c:pt>
                <c:pt idx="17">
                  <c:v>20</c:v>
                </c:pt>
                <c:pt idx="18">
                  <c:v>33.333300000000001</c:v>
                </c:pt>
                <c:pt idx="19">
                  <c:v>66.666700000000006</c:v>
                </c:pt>
                <c:pt idx="20">
                  <c:v>371.35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3F0-4722-BD92-DC7136AE4291}"/>
            </c:ext>
          </c:extLst>
        </c:ser>
        <c:ser>
          <c:idx val="1"/>
          <c:order val="1"/>
          <c:tx>
            <c:strRef>
              <c:f>'I:\ISSP\Jennifer\Insa\Few_people\_RATIOS\[Figure3a_CEO,SA_jw.xlsx]Table3'!$A$4</c:f>
              <c:strCache>
                <c:ptCount val="1"/>
                <c:pt idx="0">
                  <c:v>Hungary</c:v>
                </c:pt>
              </c:strCache>
            </c:strRef>
          </c:tx>
          <c:spPr>
            <a:ln>
              <a:solidFill>
                <a:srgbClr val="7030A0"/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[1]Table3!$B$4:$V$4</c:f>
              <c:numCache>
                <c:formatCode>General</c:formatCode>
                <c:ptCount val="21"/>
                <c:pt idx="0">
                  <c:v>0.8014</c:v>
                </c:pt>
                <c:pt idx="1">
                  <c:v>1.0526</c:v>
                </c:pt>
                <c:pt idx="2">
                  <c:v>1.2985</c:v>
                </c:pt>
                <c:pt idx="3">
                  <c:v>1.4705999999999999</c:v>
                </c:pt>
                <c:pt idx="4">
                  <c:v>1.6667000000000001</c:v>
                </c:pt>
                <c:pt idx="5">
                  <c:v>1.8102</c:v>
                </c:pt>
                <c:pt idx="6">
                  <c:v>2</c:v>
                </c:pt>
                <c:pt idx="7">
                  <c:v>2.2766000000000002</c:v>
                </c:pt>
                <c:pt idx="8">
                  <c:v>2.5</c:v>
                </c:pt>
                <c:pt idx="9">
                  <c:v>2.8332000000000002</c:v>
                </c:pt>
                <c:pt idx="10">
                  <c:v>3.2</c:v>
                </c:pt>
                <c:pt idx="11">
                  <c:v>3.3332999999999999</c:v>
                </c:pt>
                <c:pt idx="12">
                  <c:v>3.75</c:v>
                </c:pt>
                <c:pt idx="13">
                  <c:v>4</c:v>
                </c:pt>
                <c:pt idx="14">
                  <c:v>5</c:v>
                </c:pt>
                <c:pt idx="15">
                  <c:v>5.7142999999999997</c:v>
                </c:pt>
                <c:pt idx="16">
                  <c:v>6.8776000000000002</c:v>
                </c:pt>
                <c:pt idx="17">
                  <c:v>8.3332999999999995</c:v>
                </c:pt>
                <c:pt idx="18">
                  <c:v>10</c:v>
                </c:pt>
                <c:pt idx="19">
                  <c:v>16</c:v>
                </c:pt>
                <c:pt idx="20">
                  <c:v>45.233199999999997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3F0-4722-BD92-DC7136AE4291}"/>
            </c:ext>
          </c:extLst>
        </c:ser>
        <c:ser>
          <c:idx val="2"/>
          <c:order val="2"/>
          <c:tx>
            <c:strRef>
              <c:f>'I:\ISSP\Jennifer\Insa\Few_people\_RATIOS\[Figure3a_CEO,SA_jw.xlsx]Table3'!$A$5</c:f>
              <c:strCache>
                <c:ptCount val="1"/>
                <c:pt idx="0">
                  <c:v>Italy</c:v>
                </c:pt>
              </c:strCache>
            </c:strRef>
          </c:tx>
          <c:spPr>
            <a:ln>
              <a:solidFill>
                <a:schemeClr val="accent6"/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[1]Table3!$B$5:$V$5</c:f>
              <c:numCache>
                <c:formatCode>General</c:formatCode>
                <c:ptCount val="21"/>
                <c:pt idx="0">
                  <c:v>1</c:v>
                </c:pt>
                <c:pt idx="1">
                  <c:v>1.6667000000000001</c:v>
                </c:pt>
                <c:pt idx="2">
                  <c:v>2</c:v>
                </c:pt>
                <c:pt idx="3">
                  <c:v>2.4043999999999999</c:v>
                </c:pt>
                <c:pt idx="4">
                  <c:v>2.5</c:v>
                </c:pt>
                <c:pt idx="5">
                  <c:v>2.8571</c:v>
                </c:pt>
                <c:pt idx="6">
                  <c:v>3.2427000000000001</c:v>
                </c:pt>
                <c:pt idx="7">
                  <c:v>3.3332999999999999</c:v>
                </c:pt>
                <c:pt idx="8">
                  <c:v>3.4845999999999999</c:v>
                </c:pt>
                <c:pt idx="9">
                  <c:v>3.8538000000000001</c:v>
                </c:pt>
                <c:pt idx="10">
                  <c:v>4.1666999999999996</c:v>
                </c:pt>
                <c:pt idx="11">
                  <c:v>5</c:v>
                </c:pt>
                <c:pt idx="12">
                  <c:v>5.3333000000000004</c:v>
                </c:pt>
                <c:pt idx="13">
                  <c:v>6.25</c:v>
                </c:pt>
                <c:pt idx="14">
                  <c:v>6.6666999999999996</c:v>
                </c:pt>
                <c:pt idx="15">
                  <c:v>7.4583000000000004</c:v>
                </c:pt>
                <c:pt idx="16">
                  <c:v>8.3332999999999995</c:v>
                </c:pt>
                <c:pt idx="17">
                  <c:v>10</c:v>
                </c:pt>
                <c:pt idx="18">
                  <c:v>13.333299999999999</c:v>
                </c:pt>
                <c:pt idx="19">
                  <c:v>20</c:v>
                </c:pt>
                <c:pt idx="20">
                  <c:v>66.666700000000006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3F0-4722-BD92-DC7136AE4291}"/>
            </c:ext>
          </c:extLst>
        </c:ser>
        <c:ser>
          <c:idx val="3"/>
          <c:order val="3"/>
          <c:tx>
            <c:strRef>
              <c:f>'I:\ISSP\Jennifer\Insa\Few_people\_RATIOS\[Figure3a_CEO,SA_jw.xlsx]Table3'!$A$6</c:f>
              <c:strCache>
                <c:ptCount val="1"/>
                <c:pt idx="0">
                  <c:v>Norway</c:v>
                </c:pt>
              </c:strCache>
            </c:strRef>
          </c:tx>
          <c:spPr>
            <a:ln>
              <a:solidFill>
                <a:schemeClr val="accent4">
                  <a:lumMod val="60000"/>
                  <a:lumOff val="40000"/>
                </a:schemeClr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[1]Table3!$B$6:$V$6</c:f>
              <c:numCache>
                <c:formatCode>General</c:formatCode>
                <c:ptCount val="21"/>
                <c:pt idx="0">
                  <c:v>0.2</c:v>
                </c:pt>
                <c:pt idx="1">
                  <c:v>0.5</c:v>
                </c:pt>
                <c:pt idx="2">
                  <c:v>1</c:v>
                </c:pt>
                <c:pt idx="3">
                  <c:v>1.2</c:v>
                </c:pt>
                <c:pt idx="4">
                  <c:v>1.2830999999999999</c:v>
                </c:pt>
                <c:pt idx="5">
                  <c:v>1.4286000000000001</c:v>
                </c:pt>
                <c:pt idx="6">
                  <c:v>1.6</c:v>
                </c:pt>
                <c:pt idx="7">
                  <c:v>1.6667000000000001</c:v>
                </c:pt>
                <c:pt idx="8">
                  <c:v>1.7778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2.2222</c:v>
                </c:pt>
                <c:pt idx="13">
                  <c:v>2.41</c:v>
                </c:pt>
                <c:pt idx="14">
                  <c:v>2.5</c:v>
                </c:pt>
                <c:pt idx="15">
                  <c:v>3</c:v>
                </c:pt>
                <c:pt idx="16">
                  <c:v>3.3332999999999999</c:v>
                </c:pt>
                <c:pt idx="17">
                  <c:v>3.75</c:v>
                </c:pt>
                <c:pt idx="18">
                  <c:v>4.5692000000000004</c:v>
                </c:pt>
                <c:pt idx="19">
                  <c:v>6.25</c:v>
                </c:pt>
                <c:pt idx="20">
                  <c:v>12.283799999999999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3F0-4722-BD92-DC7136AE4291}"/>
            </c:ext>
          </c:extLst>
        </c:ser>
        <c:ser>
          <c:idx val="4"/>
          <c:order val="4"/>
          <c:tx>
            <c:strRef>
              <c:f>'I:\ISSP\Jennifer\Insa\Few_people\_RATIOS\[Figure3a_CEO,SA_jw.xlsx]Table3'!$A$7</c:f>
              <c:strCache>
                <c:ptCount val="1"/>
                <c:pt idx="0">
                  <c:v>Russia</c:v>
                </c:pt>
              </c:strCache>
            </c:strRef>
          </c:tx>
          <c:spPr>
            <a:ln>
              <a:solidFill>
                <a:schemeClr val="accent2"/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[1]Table3!$B$7:$V$7</c:f>
              <c:numCache>
                <c:formatCode>General</c:formatCode>
                <c:ptCount val="21"/>
                <c:pt idx="0">
                  <c:v>0.3049</c:v>
                </c:pt>
                <c:pt idx="1">
                  <c:v>0.92649999999999999</c:v>
                </c:pt>
                <c:pt idx="2">
                  <c:v>1.2</c:v>
                </c:pt>
                <c:pt idx="3">
                  <c:v>1.536</c:v>
                </c:pt>
                <c:pt idx="4">
                  <c:v>1.875</c:v>
                </c:pt>
                <c:pt idx="5">
                  <c:v>2</c:v>
                </c:pt>
                <c:pt idx="6">
                  <c:v>2.5</c:v>
                </c:pt>
                <c:pt idx="7">
                  <c:v>2.8</c:v>
                </c:pt>
                <c:pt idx="8">
                  <c:v>3.3332999999999999</c:v>
                </c:pt>
                <c:pt idx="9">
                  <c:v>3.4508000000000001</c:v>
                </c:pt>
                <c:pt idx="10">
                  <c:v>4</c:v>
                </c:pt>
                <c:pt idx="11">
                  <c:v>5</c:v>
                </c:pt>
                <c:pt idx="12">
                  <c:v>5.7142999999999997</c:v>
                </c:pt>
                <c:pt idx="13">
                  <c:v>6.6666999999999996</c:v>
                </c:pt>
                <c:pt idx="14">
                  <c:v>7.5</c:v>
                </c:pt>
                <c:pt idx="15">
                  <c:v>10</c:v>
                </c:pt>
                <c:pt idx="16">
                  <c:v>11.955299999999999</c:v>
                </c:pt>
                <c:pt idx="17">
                  <c:v>15</c:v>
                </c:pt>
                <c:pt idx="18">
                  <c:v>20</c:v>
                </c:pt>
                <c:pt idx="19">
                  <c:v>33.333300000000001</c:v>
                </c:pt>
                <c:pt idx="20">
                  <c:v>100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13F0-4722-BD92-DC7136AE4291}"/>
            </c:ext>
          </c:extLst>
        </c:ser>
        <c:ser>
          <c:idx val="5"/>
          <c:order val="5"/>
          <c:tx>
            <c:strRef>
              <c:f>'I:\ISSP\Jennifer\Insa\Few_people\_RATIOS\[Figure3a_CEO,SA_jw.xlsx]Table3'!$A$8</c:f>
              <c:strCache>
                <c:ptCount val="1"/>
                <c:pt idx="0">
                  <c:v>Great Britain</c:v>
                </c:pt>
              </c:strCache>
            </c:strRef>
          </c:tx>
          <c:spPr>
            <a:ln>
              <a:solidFill>
                <a:schemeClr val="bg1">
                  <a:lumMod val="65000"/>
                </a:schemeClr>
              </a:solidFill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[1]Table3!$B$8:$V$8</c:f>
              <c:numCache>
                <c:formatCode>General</c:formatCode>
                <c:ptCount val="21"/>
                <c:pt idx="0">
                  <c:v>0.9234</c:v>
                </c:pt>
                <c:pt idx="1">
                  <c:v>1.4286000000000001</c:v>
                </c:pt>
                <c:pt idx="2">
                  <c:v>2</c:v>
                </c:pt>
                <c:pt idx="3">
                  <c:v>2</c:v>
                </c:pt>
                <c:pt idx="4">
                  <c:v>2.5</c:v>
                </c:pt>
                <c:pt idx="5">
                  <c:v>2.8571</c:v>
                </c:pt>
                <c:pt idx="6">
                  <c:v>3.2</c:v>
                </c:pt>
                <c:pt idx="7">
                  <c:v>3.5</c:v>
                </c:pt>
                <c:pt idx="8">
                  <c:v>4</c:v>
                </c:pt>
                <c:pt idx="9">
                  <c:v>4</c:v>
                </c:pt>
                <c:pt idx="10">
                  <c:v>5</c:v>
                </c:pt>
                <c:pt idx="11">
                  <c:v>5</c:v>
                </c:pt>
                <c:pt idx="12">
                  <c:v>5.8823999999999996</c:v>
                </c:pt>
                <c:pt idx="13">
                  <c:v>6.6666999999999996</c:v>
                </c:pt>
                <c:pt idx="14">
                  <c:v>7.5</c:v>
                </c:pt>
                <c:pt idx="15">
                  <c:v>8.8915000000000006</c:v>
                </c:pt>
                <c:pt idx="16">
                  <c:v>10.9534</c:v>
                </c:pt>
                <c:pt idx="17">
                  <c:v>13.8889</c:v>
                </c:pt>
                <c:pt idx="18">
                  <c:v>22.242799999999999</c:v>
                </c:pt>
                <c:pt idx="19">
                  <c:v>40</c:v>
                </c:pt>
                <c:pt idx="20">
                  <c:v>111.9774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13F0-4722-BD92-DC7136AE4291}"/>
            </c:ext>
          </c:extLst>
        </c:ser>
        <c:ser>
          <c:idx val="6"/>
          <c:order val="6"/>
          <c:tx>
            <c:strRef>
              <c:f>'I:\ISSP\Jennifer\Insa\Few_people\_RATIOS\[Figure3a_CEO,SA_jw.xlsx]Table3'!$A$9</c:f>
              <c:strCache>
                <c:ptCount val="1"/>
                <c:pt idx="0">
                  <c:v>USA</c:v>
                </c:pt>
              </c:strCache>
            </c:strRef>
          </c:tx>
          <c:spPr>
            <a:ln>
              <a:solidFill>
                <a:schemeClr val="accent1"/>
              </a:solidFill>
              <a:prstDash val="solid"/>
            </a:ln>
          </c:spPr>
          <c:marker>
            <c:symbol val="none"/>
          </c:marker>
          <c:cat>
            <c:multiLvlStrRef>
              <c:f>[1]Table3!$B$1:$V$2</c:f>
              <c:multiLvlStrCache>
                <c:ptCount val="21"/>
                <c:lvl/>
                <c:lvl>
                  <c:pt idx="0">
                    <c:v>1st</c:v>
                  </c:pt>
                  <c:pt idx="1">
                    <c:v>5th</c:v>
                  </c:pt>
                  <c:pt idx="2">
                    <c:v>10th</c:v>
                  </c:pt>
                  <c:pt idx="3">
                    <c:v>15th</c:v>
                  </c:pt>
                  <c:pt idx="4">
                    <c:v>20th</c:v>
                  </c:pt>
                  <c:pt idx="5">
                    <c:v>25th</c:v>
                  </c:pt>
                  <c:pt idx="6">
                    <c:v>30th</c:v>
                  </c:pt>
                  <c:pt idx="7">
                    <c:v>35th</c:v>
                  </c:pt>
                  <c:pt idx="8">
                    <c:v>40th</c:v>
                  </c:pt>
                  <c:pt idx="9">
                    <c:v>45th</c:v>
                  </c:pt>
                  <c:pt idx="10">
                    <c:v>Median 50th</c:v>
                  </c:pt>
                  <c:pt idx="11">
                    <c:v>55th</c:v>
                  </c:pt>
                  <c:pt idx="12">
                    <c:v>60th</c:v>
                  </c:pt>
                  <c:pt idx="13">
                    <c:v>65th</c:v>
                  </c:pt>
                  <c:pt idx="14">
                    <c:v>70th</c:v>
                  </c:pt>
                  <c:pt idx="15">
                    <c:v>75th</c:v>
                  </c:pt>
                  <c:pt idx="16">
                    <c:v>80th</c:v>
                  </c:pt>
                  <c:pt idx="17">
                    <c:v>85th</c:v>
                  </c:pt>
                  <c:pt idx="18">
                    <c:v>90th</c:v>
                  </c:pt>
                  <c:pt idx="19">
                    <c:v>95th</c:v>
                  </c:pt>
                  <c:pt idx="20">
                    <c:v>99th</c:v>
                  </c:pt>
                </c:lvl>
              </c:multiLvlStrCache>
            </c:multiLvlStrRef>
          </c:cat>
          <c:val>
            <c:numRef>
              <c:f>[1]Table3!$B$9:$V$9</c:f>
              <c:numCache>
                <c:formatCode>General</c:formatCode>
                <c:ptCount val="21"/>
                <c:pt idx="0">
                  <c:v>0.1225</c:v>
                </c:pt>
                <c:pt idx="1">
                  <c:v>1</c:v>
                </c:pt>
                <c:pt idx="2">
                  <c:v>1.3332999999999999</c:v>
                </c:pt>
                <c:pt idx="3">
                  <c:v>1.8103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3.75</c:v>
                </c:pt>
                <c:pt idx="8">
                  <c:v>4.1666999999999996</c:v>
                </c:pt>
                <c:pt idx="9">
                  <c:v>5</c:v>
                </c:pt>
                <c:pt idx="10">
                  <c:v>5.8333000000000004</c:v>
                </c:pt>
                <c:pt idx="11">
                  <c:v>6.9871999999999996</c:v>
                </c:pt>
                <c:pt idx="12">
                  <c:v>8.3332999999999995</c:v>
                </c:pt>
                <c:pt idx="13">
                  <c:v>10</c:v>
                </c:pt>
                <c:pt idx="14">
                  <c:v>12.5</c:v>
                </c:pt>
                <c:pt idx="15">
                  <c:v>15.9596</c:v>
                </c:pt>
                <c:pt idx="16">
                  <c:v>20</c:v>
                </c:pt>
                <c:pt idx="17">
                  <c:v>28.571400000000001</c:v>
                </c:pt>
                <c:pt idx="18">
                  <c:v>50</c:v>
                </c:pt>
                <c:pt idx="19">
                  <c:v>125</c:v>
                </c:pt>
                <c:pt idx="20">
                  <c:v>333.33330000000001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13F0-4722-BD92-DC7136AE42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486272"/>
        <c:axId val="112497024"/>
      </c:lineChart>
      <c:catAx>
        <c:axId val="112486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de-DE"/>
                  <a:t>Percentiles</a:t>
                </a:r>
              </a:p>
            </c:rich>
          </c:tx>
          <c:overlay val="0"/>
        </c:title>
        <c:numFmt formatCode="General" sourceLinked="0"/>
        <c:majorTickMark val="out"/>
        <c:minorTickMark val="none"/>
        <c:tickLblPos val="nextTo"/>
        <c:crossAx val="112497024"/>
        <c:crosses val="autoZero"/>
        <c:auto val="1"/>
        <c:lblAlgn val="ctr"/>
        <c:lblOffset val="100"/>
        <c:noMultiLvlLbl val="0"/>
      </c:catAx>
      <c:valAx>
        <c:axId val="112497024"/>
        <c:scaling>
          <c:orientation val="minMax"/>
          <c:max val="2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de-DE"/>
                  <a:t>Should-Earn</a:t>
                </a:r>
                <a:r>
                  <a:rPr lang="de-DE" baseline="0"/>
                  <a:t> Ratio CEO/Unskelled Factory Worker</a:t>
                </a:r>
                <a:endParaRPr lang="de-DE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crossAx val="112486272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0.03738</cdr:x>
      <cdr:y>0</cdr:y>
    </cdr:from>
    <cdr:to>
      <cdr:x>1</cdr:x>
      <cdr:y>0.10149</cdr:y>
    </cdr:to>
    <cdr:sp macro="" textlink="">
      <cdr:nvSpPr>
        <cdr:cNvPr id="2" name="Textfeld 1">
          <a:extLst xmlns:a="http://schemas.openxmlformats.org/drawingml/2006/main">
            <a:ext uri="{FF2B5EF4-FFF2-40B4-BE49-F238E27FC236}">
              <a16:creationId xmlns:a16="http://schemas.microsoft.com/office/drawing/2014/main" id="{29A270F9-210F-476D-B1A3-ACF036A63573}"/>
            </a:ext>
          </a:extLst>
        </cdr:cNvPr>
        <cdr:cNvSpPr txBox="1"/>
      </cdr:nvSpPr>
      <cdr:spPr>
        <a:xfrm xmlns:a="http://schemas.openxmlformats.org/drawingml/2006/main">
          <a:off x="617138" y="-123598"/>
          <a:ext cx="8418286" cy="4864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de-DE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AA8EA4D3-3EBF-41A8-9960-E8C24949B8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85DEEFC-3D93-40D8-8E42-FEBF73BE93B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AD49-B9FE-4B83-96C9-D10978BA9EE1}" type="datetimeFigureOut">
              <a:rPr lang="de-DE" smtClean="0"/>
              <a:t>11.12.2022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AE672D-EF07-447B-AF63-AD5C3B4E5AB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B3AEB48-5A09-4FD3-A717-F88BD46103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8F2D2-577F-445A-A6B9-05D5695BF39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08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F2AB8C-E5CE-4357-A013-20E0AB20BA52}" type="datetimeFigureOut">
              <a:rPr lang="de-DE" smtClean="0"/>
              <a:t>11.12.2022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E4BE5-B224-4791-A18E-AFD2A810DD9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669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95243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>
              <a:effectLst/>
              <a:latin typeface="Calibri" panose="020F050202020403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3794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12472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65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640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27371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200000"/>
              </a:lnSpc>
              <a:tabLst>
                <a:tab pos="2743200" algn="ctr"/>
                <a:tab pos="5486400" algn="r"/>
                <a:tab pos="449580" algn="l"/>
              </a:tabLst>
            </a:pP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623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3768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i="0" kern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de-DE" b="0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13240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7680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2E4BE5-B224-4791-A18E-AFD2A810DD9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37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C13A51-0D9D-4772-AEC2-48E534C6AA1D}" type="datetimeFigureOut">
              <a:rPr lang="de-DE" smtClean="0"/>
              <a:t>11.12.2022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F420FC7B-035C-4EB5-ABF8-C0CA51AEA2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88462"/>
            <a:ext cx="2625437" cy="48086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C75B0895-A168-4EA2-99EB-4CAF80733AE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6" y="5384434"/>
            <a:ext cx="783379" cy="620677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92303A2A-BC64-4496-BF25-8F2023FBABB1}"/>
              </a:ext>
            </a:extLst>
          </p:cNvPr>
          <p:cNvSpPr/>
          <p:nvPr userDrawn="1"/>
        </p:nvSpPr>
        <p:spPr>
          <a:xfrm>
            <a:off x="-1" y="1696444"/>
            <a:ext cx="9144001" cy="1361342"/>
          </a:xfrm>
          <a:prstGeom prst="rect">
            <a:avLst/>
          </a:prstGeom>
          <a:solidFill>
            <a:srgbClr val="C6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5F72B9EF-7632-4437-BA25-BD45D6A0571F}"/>
              </a:ext>
            </a:extLst>
          </p:cNvPr>
          <p:cNvSpPr/>
          <p:nvPr userDrawn="1"/>
        </p:nvSpPr>
        <p:spPr>
          <a:xfrm>
            <a:off x="-1" y="3057784"/>
            <a:ext cx="9144001" cy="1361342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pic>
        <p:nvPicPr>
          <p:cNvPr id="25" name="Grafik 24" descr="Ein Bild, das Gebäude, draußen, Apartmentgebäude, Stadt enthält.&#10;&#10;Automatisch generierte Beschreibung">
            <a:extLst>
              <a:ext uri="{FF2B5EF4-FFF2-40B4-BE49-F238E27FC236}">
                <a16:creationId xmlns:a16="http://schemas.microsoft.com/office/drawing/2014/main" id="{882D4D91-6328-488D-AAF8-9C4EEB58D16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5" y="1696444"/>
            <a:ext cx="3483646" cy="2722895"/>
          </a:xfrm>
          <a:prstGeom prst="rect">
            <a:avLst/>
          </a:prstGeom>
        </p:spPr>
      </p:pic>
      <p:sp>
        <p:nvSpPr>
          <p:cNvPr id="26" name="Titel 1">
            <a:extLst>
              <a:ext uri="{FF2B5EF4-FFF2-40B4-BE49-F238E27FC236}">
                <a16:creationId xmlns:a16="http://schemas.microsoft.com/office/drawing/2014/main" id="{A904CF77-91EB-4C56-B918-598E3FA4428F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4309863" y="1855176"/>
            <a:ext cx="4205487" cy="1046285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27" name="Untertitel 2">
            <a:extLst>
              <a:ext uri="{FF2B5EF4-FFF2-40B4-BE49-F238E27FC236}">
                <a16:creationId xmlns:a16="http://schemas.microsoft.com/office/drawing/2014/main" id="{1F016017-E754-4433-91DE-A8900D2CE6D2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309863" y="3182710"/>
            <a:ext cx="4205487" cy="108009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>
                <a:latin typeface="Source Sans Pro" pitchFamily="34" charset="0"/>
              </a:rPr>
              <a:t>Formatvorlage des Untertitelmasters durch Klicken bearbeiten</a:t>
            </a:r>
          </a:p>
        </p:txBody>
      </p:sp>
      <p:pic>
        <p:nvPicPr>
          <p:cNvPr id="3" name="Grafik 2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87A10E7E-4BC0-454B-8C52-B5C243AEFF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362" y="341992"/>
            <a:ext cx="2222553" cy="62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22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C13A51-0D9D-4772-AEC2-48E534C6AA1D}" type="datetimeFigureOut">
              <a:rPr lang="de-DE" smtClean="0"/>
              <a:t>11.12.2022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5E33C12-4224-4B65-9DEA-24BCF214F2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2266"/>
            <a:ext cx="1603561" cy="293701"/>
          </a:xfrm>
          <a:prstGeom prst="rect">
            <a:avLst/>
          </a:prstGeom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43A3DF3B-D320-46DE-A22E-C2DE60D1F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73" y="931653"/>
            <a:ext cx="7867477" cy="75903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2205BE0D-D7BE-49E0-AD68-A566F7BB2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73" y="1825625"/>
            <a:ext cx="7867477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2" name="Grafik 11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CD7BC8CC-2F0F-4B9C-928A-99B29778A98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17" y="265491"/>
            <a:ext cx="1431333" cy="4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C13A51-0D9D-4772-AEC2-48E534C6AA1D}" type="datetimeFigureOut">
              <a:rPr lang="de-DE" smtClean="0"/>
              <a:t>11.12.2022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B9B3BB2D-8225-48D0-8A11-FE83EE368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1653"/>
            <a:ext cx="7886700" cy="75903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08EAD246-F234-4D17-9F7C-38184F3F3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59601" cy="435133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Inhaltsplatzhalter 3">
            <a:extLst>
              <a:ext uri="{FF2B5EF4-FFF2-40B4-BE49-F238E27FC236}">
                <a16:creationId xmlns:a16="http://schemas.microsoft.com/office/drawing/2014/main" id="{BEB7D46D-37AB-46ED-82C6-11AEBA997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5751" y="1825625"/>
            <a:ext cx="3859601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9F707E5-BB1F-42FB-88CF-0609E7E6E0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7" y="352266"/>
            <a:ext cx="1603561" cy="293701"/>
          </a:xfrm>
          <a:prstGeom prst="rect">
            <a:avLst/>
          </a:prstGeom>
        </p:spPr>
      </p:pic>
      <p:pic>
        <p:nvPicPr>
          <p:cNvPr id="14" name="Grafik 13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BBDA28F0-5EC6-4301-9741-9419F83A6DF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17" y="265491"/>
            <a:ext cx="1431333" cy="4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719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C13A51-0D9D-4772-AEC2-48E534C6AA1D}" type="datetimeFigureOut">
              <a:rPr lang="de-DE" smtClean="0"/>
              <a:t>11.12.2022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A365CA4B-2307-42D1-8C90-38528E9F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1653"/>
            <a:ext cx="7886700" cy="75903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9F05191D-200C-46DE-A300-54C2D805BF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489263"/>
            <a:ext cx="3859601" cy="368769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Inhaltsplatzhalter 3">
            <a:extLst>
              <a:ext uri="{FF2B5EF4-FFF2-40B4-BE49-F238E27FC236}">
                <a16:creationId xmlns:a16="http://schemas.microsoft.com/office/drawing/2014/main" id="{EE9167E7-16EF-47ED-BA7A-DEFDFDFA75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5751" y="2489263"/>
            <a:ext cx="3859601" cy="368769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FC01A772-A426-440F-BD78-FFBB92E43A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27" y="352266"/>
            <a:ext cx="1603561" cy="293701"/>
          </a:xfrm>
          <a:prstGeom prst="rect">
            <a:avLst/>
          </a:prstGeom>
        </p:spPr>
      </p:pic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E5ED37C7-15AD-4C4C-B5AD-862E3B874EEA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628648" y="1860129"/>
            <a:ext cx="3859601" cy="528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06B812D1-4FC4-4BC0-B1E6-AA3B8C4F55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55751" y="1860129"/>
            <a:ext cx="3859599" cy="52870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8" name="Grafik 1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ED9AE009-505D-488A-ADC2-08B8C71F42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17" y="265491"/>
            <a:ext cx="1431333" cy="4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43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C13A51-0D9D-4772-AEC2-48E534C6AA1D}" type="datetimeFigureOut">
              <a:rPr lang="de-DE" smtClean="0"/>
              <a:t>11.12.2022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1C6C89C9-F13D-4737-BE69-9CEF2C8EB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73" y="931653"/>
            <a:ext cx="7867477" cy="75903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098EC07-221C-4E48-A62E-49849BD666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2266"/>
            <a:ext cx="1603561" cy="293701"/>
          </a:xfrm>
          <a:prstGeom prst="rect">
            <a:avLst/>
          </a:prstGeom>
        </p:spPr>
      </p:pic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CAEE9F6-50C0-44BC-9E8D-E1934BFE2E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17" y="265491"/>
            <a:ext cx="1431333" cy="4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31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C13A51-0D9D-4772-AEC2-48E534C6AA1D}" type="datetimeFigureOut">
              <a:rPr lang="de-DE" smtClean="0"/>
              <a:t>11.12.2022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A40150C-DC43-4F19-90B7-9C73A89128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52266"/>
            <a:ext cx="1603561" cy="293701"/>
          </a:xfrm>
          <a:prstGeom prst="rect">
            <a:avLst/>
          </a:prstGeom>
        </p:spPr>
      </p:pic>
      <p:pic>
        <p:nvPicPr>
          <p:cNvPr id="8" name="Grafik 7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20F1AD2C-462C-4559-9529-6DB2DF7015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17" y="265491"/>
            <a:ext cx="1431333" cy="4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02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D9CC24C-96E9-4469-93F3-A8CB688BD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3A51-0D9D-4772-AEC2-48E534C6AA1D}" type="datetimeFigureOut">
              <a:rPr lang="de-DE" smtClean="0"/>
              <a:pPr/>
              <a:t>11.12.2022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53E3B4A-7DC0-45E8-AB47-A2DE4A5D7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6F8A4C-7F64-4801-8065-203667D6B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EACE7-85A1-4CEC-91E8-678AA3DC437B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89E435A9-7224-4710-A684-BC0A4A10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250" y="931653"/>
            <a:ext cx="7847100" cy="75903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Schriftproben Source Sans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DFCE181-A38F-45AA-9F04-5895F4756078}"/>
              </a:ext>
            </a:extLst>
          </p:cNvPr>
          <p:cNvSpPr txBox="1"/>
          <p:nvPr userDrawn="1"/>
        </p:nvSpPr>
        <p:spPr>
          <a:xfrm>
            <a:off x="628650" y="1859339"/>
            <a:ext cx="3240000" cy="3477875"/>
          </a:xfrm>
          <a:prstGeom prst="rect">
            <a:avLst/>
          </a:prstGeom>
          <a:noFill/>
        </p:spPr>
        <p:txBody>
          <a:bodyPr wrap="square" numCol="1" spcCol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" panose="020B0503030403020204" pitchFamily="34" charset="0"/>
              </a:rPr>
              <a:t>Source</a:t>
            </a:r>
            <a:r>
              <a:rPr lang="de-DE" sz="2000" baseline="0" dirty="0">
                <a:latin typeface="Source Sans Pro" panose="020B0503030403020204" pitchFamily="34" charset="0"/>
              </a:rPr>
              <a:t> Sans light</a:t>
            </a:r>
            <a:endParaRPr lang="de-DE" sz="2000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" panose="020B0503030403020204" pitchFamily="34" charset="0"/>
              </a:rPr>
              <a:t>Source</a:t>
            </a:r>
            <a:r>
              <a:rPr lang="de-DE" sz="2000" baseline="0" dirty="0">
                <a:latin typeface="Source Sans Pro" panose="020B0503030403020204" pitchFamily="34" charset="0"/>
              </a:rPr>
              <a:t> Sans </a:t>
            </a:r>
            <a:r>
              <a:rPr lang="de-DE" sz="2000" baseline="0" dirty="0" err="1">
                <a:latin typeface="Source Sans Pro" panose="020B0503030403020204" pitchFamily="34" charset="0"/>
              </a:rPr>
              <a:t>regular</a:t>
            </a:r>
            <a:endParaRPr lang="de-DE" sz="2000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 Semibold" panose="020B0603030403020204" pitchFamily="34" charset="0"/>
              </a:rPr>
              <a:t>Source</a:t>
            </a:r>
            <a:r>
              <a:rPr lang="de-DE" sz="2000" baseline="0" dirty="0">
                <a:latin typeface="Source Sans Pro Semibold" panose="020B0603030403020204" pitchFamily="34" charset="0"/>
              </a:rPr>
              <a:t> Sans </a:t>
            </a:r>
            <a:r>
              <a:rPr lang="de-DE" sz="2000" baseline="0" dirty="0" err="1">
                <a:latin typeface="Source Sans Pro Semibold" panose="020B0603030403020204" pitchFamily="34" charset="0"/>
              </a:rPr>
              <a:t>semibold</a:t>
            </a:r>
            <a:endParaRPr lang="de-DE" sz="2000" dirty="0">
              <a:latin typeface="Source Sans Pro Semibold" panose="020B06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Sans Pro" panose="020B0503030403020204" pitchFamily="34" charset="0"/>
              </a:rPr>
              <a:t>Source</a:t>
            </a:r>
            <a:r>
              <a:rPr lang="de-DE" sz="2000" b="1" baseline="0" dirty="0">
                <a:latin typeface="Source Sans Pro" panose="020B0503030403020204" pitchFamily="34" charset="0"/>
              </a:rPr>
              <a:t> Sans </a:t>
            </a:r>
            <a:r>
              <a:rPr lang="de-DE" sz="2000" b="1" baseline="0" dirty="0" err="1">
                <a:latin typeface="Source Sans Pro" panose="020B0503030403020204" pitchFamily="34" charset="0"/>
              </a:rPr>
              <a:t>bold</a:t>
            </a:r>
            <a:endParaRPr lang="de-DE" sz="2000" b="1" dirty="0">
              <a:latin typeface="Source Sans Pro" panose="020B05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ans Pro Black" panose="020B0803030403020204" pitchFamily="34" charset="0"/>
              </a:rPr>
              <a:t>Source</a:t>
            </a:r>
            <a:r>
              <a:rPr lang="de-DE" sz="2000" baseline="0" dirty="0">
                <a:latin typeface="Source Sans Pro Black" panose="020B0803030403020204" pitchFamily="34" charset="0"/>
              </a:rPr>
              <a:t> Sans </a:t>
            </a:r>
            <a:r>
              <a:rPr lang="de-DE" sz="2000" baseline="0" dirty="0" err="1">
                <a:latin typeface="Source Sans Pro Black" panose="020B0803030403020204" pitchFamily="34" charset="0"/>
              </a:rPr>
              <a:t>black</a:t>
            </a:r>
            <a:endParaRPr lang="de-DE" sz="2000" baseline="0" dirty="0">
              <a:latin typeface="Source Sans Pro Black" panose="020B08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2000" dirty="0">
              <a:latin typeface="Source Sans Pro Black" panose="020B0803030403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Source</a:t>
            </a:r>
            <a:r>
              <a:rPr lang="de-DE" sz="2000" baseline="0" dirty="0">
                <a:latin typeface="Source Serif Pro Light" panose="02040303050405020204" pitchFamily="18" charset="0"/>
                <a:ea typeface="Source Serif Pro Light" panose="02040303050405020204" pitchFamily="18" charset="0"/>
              </a:rPr>
              <a:t> Serif light</a:t>
            </a:r>
            <a:endParaRPr lang="de-DE" sz="2000" dirty="0">
              <a:latin typeface="Source Serif Pro Light" panose="02040303050405020204" pitchFamily="18" charset="0"/>
              <a:ea typeface="Source Serif Pro Light" panose="020403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" panose="02040603050405020204" pitchFamily="18" charset="0"/>
              </a:rPr>
              <a:t>Source</a:t>
            </a:r>
            <a:r>
              <a:rPr lang="de-DE" sz="2000" baseline="0" dirty="0">
                <a:latin typeface="Source Serif Pro" panose="02040603050405020204" pitchFamily="18" charset="0"/>
              </a:rPr>
              <a:t> Serif </a:t>
            </a:r>
            <a:r>
              <a:rPr lang="de-DE" sz="2000" baseline="0" dirty="0" err="1">
                <a:latin typeface="Source Serif Pro" panose="02040603050405020204" pitchFamily="18" charset="0"/>
              </a:rPr>
              <a:t>regular</a:t>
            </a:r>
            <a:endParaRPr lang="de-DE" sz="2000" dirty="0">
              <a:latin typeface="Source Serif Pro" panose="020406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Semibold" panose="02040703050405020204" pitchFamily="18" charset="0"/>
              </a:rPr>
              <a:t>Source</a:t>
            </a:r>
            <a:r>
              <a:rPr lang="de-DE" sz="2000" baseline="0" dirty="0">
                <a:latin typeface="Source Serif Pro Semibold" panose="02040703050405020204" pitchFamily="18" charset="0"/>
              </a:rPr>
              <a:t> Serif </a:t>
            </a:r>
            <a:r>
              <a:rPr lang="de-DE" sz="2000" baseline="0" dirty="0" err="1">
                <a:latin typeface="Source Serif Pro Semibold" panose="02040703050405020204" pitchFamily="18" charset="0"/>
              </a:rPr>
              <a:t>semibold</a:t>
            </a:r>
            <a:endParaRPr lang="de-DE" sz="2000" dirty="0">
              <a:latin typeface="Source Serif Pro Semibold" panose="020407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Serif Pro" panose="02040603050405020204" pitchFamily="18" charset="0"/>
              </a:rPr>
              <a:t>Source</a:t>
            </a:r>
            <a:r>
              <a:rPr lang="de-DE" sz="2000" b="1" baseline="0" dirty="0">
                <a:latin typeface="Source Serif Pro" panose="02040603050405020204" pitchFamily="18" charset="0"/>
              </a:rPr>
              <a:t> Serif </a:t>
            </a:r>
            <a:r>
              <a:rPr lang="de-DE" sz="2000" b="1" baseline="0" dirty="0" err="1">
                <a:latin typeface="Source Serif Pro" panose="02040603050405020204" pitchFamily="18" charset="0"/>
              </a:rPr>
              <a:t>bold</a:t>
            </a:r>
            <a:endParaRPr lang="de-DE" sz="2000" b="1" dirty="0">
              <a:latin typeface="Source Serif Pro" panose="020406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Serif Pro Black" panose="02040903050405020204" pitchFamily="18" charset="0"/>
              </a:rPr>
              <a:t>Source</a:t>
            </a:r>
            <a:r>
              <a:rPr lang="de-DE" sz="2000" baseline="0" dirty="0">
                <a:latin typeface="Source Serif Pro Black" panose="02040903050405020204" pitchFamily="18" charset="0"/>
              </a:rPr>
              <a:t> Serif </a:t>
            </a:r>
            <a:r>
              <a:rPr lang="de-DE" sz="2000" baseline="0" dirty="0" err="1">
                <a:latin typeface="Source Serif Pro Black" panose="02040903050405020204" pitchFamily="18" charset="0"/>
              </a:rPr>
              <a:t>black</a:t>
            </a:r>
            <a:endParaRPr lang="de-DE" sz="2000" baseline="0" dirty="0">
              <a:latin typeface="Source Serif Pro Black" panose="02040903050405020204" pitchFamily="18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AD74C259-CCE7-4A20-9F88-1C1546D8C72B}"/>
              </a:ext>
            </a:extLst>
          </p:cNvPr>
          <p:cNvSpPr/>
          <p:nvPr userDrawn="1"/>
        </p:nvSpPr>
        <p:spPr>
          <a:xfrm>
            <a:off x="4591800" y="1859339"/>
            <a:ext cx="3240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Light" panose="020B0409030403020204" pitchFamily="49" charset="0"/>
                <a:ea typeface="Source Serif Pro Light" panose="02040303050405020204" pitchFamily="18" charset="0"/>
              </a:rPr>
              <a:t>Source</a:t>
            </a:r>
            <a:r>
              <a:rPr lang="de-DE" sz="2000" baseline="0" dirty="0">
                <a:latin typeface="Source Code Pro Light" panose="020B0409030403020204" pitchFamily="49" charset="0"/>
                <a:ea typeface="Source Serif Pro Light" panose="02040303050405020204" pitchFamily="18" charset="0"/>
              </a:rPr>
              <a:t> Code light</a:t>
            </a:r>
            <a:endParaRPr lang="de-DE" sz="2000" dirty="0">
              <a:latin typeface="Source Code Pro Light" panose="020B0409030403020204" pitchFamily="49" charset="0"/>
              <a:ea typeface="Source Serif Pro Light" panose="02040303050405020204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" panose="020B0509030403020204" pitchFamily="49" charset="0"/>
              </a:rPr>
              <a:t>Source</a:t>
            </a:r>
            <a:r>
              <a:rPr lang="de-DE" sz="2000" baseline="0" dirty="0">
                <a:latin typeface="Source Code Pro" panose="020B0509030403020204" pitchFamily="49" charset="0"/>
              </a:rPr>
              <a:t> Code </a:t>
            </a:r>
            <a:r>
              <a:rPr lang="de-DE" sz="2000" baseline="0" dirty="0" err="1">
                <a:latin typeface="Source Code Pro" panose="020B0509030403020204" pitchFamily="49" charset="0"/>
              </a:rPr>
              <a:t>regular</a:t>
            </a:r>
            <a:endParaRPr lang="de-DE" sz="2000" dirty="0">
              <a:latin typeface="Source Code Pro" panose="020B05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Semibold" panose="020B0609030403020204" pitchFamily="49" charset="0"/>
              </a:rPr>
              <a:t>Source</a:t>
            </a:r>
            <a:r>
              <a:rPr lang="de-DE" sz="2000" baseline="0" dirty="0">
                <a:latin typeface="Source Code Pro Semibold" panose="020B0609030403020204" pitchFamily="49" charset="0"/>
              </a:rPr>
              <a:t> Code </a:t>
            </a:r>
            <a:r>
              <a:rPr lang="de-DE" sz="2000" baseline="0" dirty="0" err="1">
                <a:latin typeface="Source Code Pro Semibold" panose="020B0609030403020204" pitchFamily="49" charset="0"/>
              </a:rPr>
              <a:t>semibold</a:t>
            </a:r>
            <a:endParaRPr lang="de-DE" sz="2000" dirty="0">
              <a:latin typeface="Source Code Pro Semibold" panose="020B06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b="1" dirty="0">
                <a:latin typeface="Source Code Pro" panose="020B0509030403020204" pitchFamily="49" charset="0"/>
              </a:rPr>
              <a:t>Source</a:t>
            </a:r>
            <a:r>
              <a:rPr lang="de-DE" sz="2000" b="1" baseline="0" dirty="0">
                <a:latin typeface="Source Code Pro" panose="020B0509030403020204" pitchFamily="49" charset="0"/>
              </a:rPr>
              <a:t> Code </a:t>
            </a:r>
            <a:r>
              <a:rPr lang="de-DE" sz="2000" b="1" baseline="0" dirty="0" err="1">
                <a:latin typeface="Source Code Pro" panose="020B0509030403020204" pitchFamily="49" charset="0"/>
              </a:rPr>
              <a:t>bold</a:t>
            </a:r>
            <a:endParaRPr lang="de-DE" sz="2000" b="1" dirty="0">
              <a:latin typeface="Source Code Pro" panose="020B0509030403020204" pitchFamily="49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latin typeface="Source Code Pro Black" panose="020B0809030403020204" pitchFamily="49" charset="0"/>
              </a:rPr>
              <a:t>Source</a:t>
            </a:r>
            <a:r>
              <a:rPr lang="de-DE" sz="2000" baseline="0" dirty="0">
                <a:latin typeface="Source Code Pro Black" panose="020B0809030403020204" pitchFamily="49" charset="0"/>
              </a:rPr>
              <a:t> Code </a:t>
            </a:r>
            <a:r>
              <a:rPr lang="de-DE" sz="2000" baseline="0" dirty="0" err="1">
                <a:latin typeface="Source Code Pro Black" panose="020B0809030403020204" pitchFamily="49" charset="0"/>
              </a:rPr>
              <a:t>black</a:t>
            </a:r>
            <a:endParaRPr lang="de-DE" sz="2000" dirty="0">
              <a:latin typeface="Source Code Pro Black" panose="020B0809030403020204" pitchFamily="49" charset="0"/>
            </a:endParaRP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55A7AD80-C64B-421F-8EB7-CAF3C193A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27" y="352266"/>
            <a:ext cx="1603561" cy="293701"/>
          </a:xfrm>
          <a:prstGeom prst="rect">
            <a:avLst/>
          </a:prstGeom>
        </p:spPr>
      </p:pic>
      <p:pic>
        <p:nvPicPr>
          <p:cNvPr id="11" name="Grafik 10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3319B524-DB4A-4EA2-A871-A2FBCF82AF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4017" y="265491"/>
            <a:ext cx="1431333" cy="4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464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70D290AD-DE15-44A5-8CE9-B6C6CAE965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776939"/>
            <a:ext cx="1983765" cy="36333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F9462B82-326B-4339-AE48-39A227A4C9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133" y="4724118"/>
            <a:ext cx="591917" cy="468980"/>
          </a:xfrm>
          <a:prstGeom prst="rect">
            <a:avLst/>
          </a:prstGeom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AF9D96D-C2E5-4945-B756-5C740ED21B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1C13A51-0D9D-4772-AEC2-48E534C6AA1D}" type="datetimeFigureOut">
              <a:rPr lang="de-DE" smtClean="0"/>
              <a:t>11.12.2022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12CD133-11B7-4651-97C5-AAD5E2B26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597593-41F5-4D19-9F63-7A01EA981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54EACE7-85A1-4CEC-91E8-678AA3DC437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E6F6327-135E-4A6B-BEDC-8E0CA34A2748}"/>
              </a:ext>
            </a:extLst>
          </p:cNvPr>
          <p:cNvSpPr/>
          <p:nvPr userDrawn="1"/>
        </p:nvSpPr>
        <p:spPr>
          <a:xfrm>
            <a:off x="0" y="2742738"/>
            <a:ext cx="9144000" cy="1152128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sp>
        <p:nvSpPr>
          <p:cNvPr id="8" name="Textplatzhalter 3">
            <a:extLst>
              <a:ext uri="{FF2B5EF4-FFF2-40B4-BE49-F238E27FC236}">
                <a16:creationId xmlns:a16="http://schemas.microsoft.com/office/drawing/2014/main" id="{DC1808C5-3C6D-451A-914C-6D5FA3EB0E8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3030774"/>
            <a:ext cx="7886700" cy="5760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Source Sans Pro Light" panose="020B0403030403020204" pitchFamily="34" charset="0"/>
              </a:defRPr>
            </a:lvl1pPr>
          </a:lstStyle>
          <a:p>
            <a:pPr lvl="0"/>
            <a:r>
              <a:rPr lang="en-US" dirty="0"/>
              <a:t>Thank you for your attention</a:t>
            </a:r>
            <a:r>
              <a:rPr lang="de-DE" dirty="0"/>
              <a:t>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B07B21-ADB3-49B3-81D3-8D81C2A8302A}"/>
              </a:ext>
            </a:extLst>
          </p:cNvPr>
          <p:cNvSpPr/>
          <p:nvPr userDrawn="1"/>
        </p:nvSpPr>
        <p:spPr>
          <a:xfrm>
            <a:off x="0" y="2391082"/>
            <a:ext cx="9144000" cy="351656"/>
          </a:xfrm>
          <a:prstGeom prst="rect">
            <a:avLst/>
          </a:prstGeom>
          <a:solidFill>
            <a:srgbClr val="58748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Source Sans Pro" panose="020B0503030403020204" pitchFamily="34" charset="0"/>
            </a:endParaRPr>
          </a:p>
        </p:txBody>
      </p:sp>
      <p:pic>
        <p:nvPicPr>
          <p:cNvPr id="10" name="Grafik 9" descr="Ein Bild, das Text, Schild enthält.&#10;&#10;Automatisch generierte Beschreibung">
            <a:extLst>
              <a:ext uri="{FF2B5EF4-FFF2-40B4-BE49-F238E27FC236}">
                <a16:creationId xmlns:a16="http://schemas.microsoft.com/office/drawing/2014/main" id="{571799D0-0986-4AC5-9149-863A4FA903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2511" y="4721602"/>
            <a:ext cx="1431333" cy="404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565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>
            <a:extLst>
              <a:ext uri="{FF2B5EF4-FFF2-40B4-BE49-F238E27FC236}">
                <a16:creationId xmlns:a16="http://schemas.microsoft.com/office/drawing/2014/main" id="{3BCD69C0-0CCF-4E82-BB27-24237CA6F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31653"/>
            <a:ext cx="7886700" cy="7590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5D87D835-4696-4871-8522-182A29F0C7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DF61C27C-D1F4-4DC9-9DCD-9F2436A57E2F}"/>
              </a:ext>
            </a:extLst>
          </p:cNvPr>
          <p:cNvSpPr/>
          <p:nvPr userDrawn="1"/>
        </p:nvSpPr>
        <p:spPr>
          <a:xfrm>
            <a:off x="0" y="1"/>
            <a:ext cx="9144000" cy="136524"/>
          </a:xfrm>
          <a:prstGeom prst="rect">
            <a:avLst/>
          </a:prstGeom>
          <a:solidFill>
            <a:srgbClr val="587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Source Sans Pro" panose="020B0503030403020204" pitchFamily="34" charset="0"/>
            </a:endParaRP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7F3D4F47-1364-41D3-BA85-9F11A727D6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1C13A51-0D9D-4772-AEC2-48E534C6AA1D}" type="datetimeFigureOut">
              <a:rPr lang="de-DE" smtClean="0"/>
              <a:pPr/>
              <a:t>11.12.2022</a:t>
            </a:fld>
            <a:endParaRPr lang="de-DE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C6791CA3-11C8-4B9B-94AC-38EFAC3030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314406F-0BF2-48DF-BCD0-B6892B765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F54EACE7-85A1-4CEC-91E8-678AA3DC43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0833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5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D69DF38-029F-4F33-82F9-2E8E7F956C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09863" y="1877296"/>
            <a:ext cx="4753021" cy="1046285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200" b="1" kern="1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 Few People Make all the Difference</a:t>
            </a:r>
            <a:br>
              <a:rPr lang="de-DE" sz="2200" kern="1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en-US" sz="2200" i="1" kern="1600" dirty="0"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A</a:t>
            </a:r>
            <a:r>
              <a:rPr lang="en-US" sz="2200" i="1" kern="1600" dirty="0">
                <a:effectLst/>
                <a:latin typeface="+mn-lt"/>
                <a:ea typeface="Times New Roman" panose="02020603050405020304" pitchFamily="18" charset="0"/>
                <a:cs typeface="Arial" panose="020B0604020202020204" pitchFamily="34" charset="0"/>
              </a:rPr>
              <a:t>n International Comparison of ”Fair” Pay Differentials</a:t>
            </a:r>
            <a:br>
              <a:rPr lang="de-DE" sz="2400" kern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DE" sz="2400" dirty="0"/>
          </a:p>
        </p:txBody>
      </p:sp>
      <p:sp>
        <p:nvSpPr>
          <p:cNvPr id="6" name="Untertitel 5">
            <a:extLst>
              <a:ext uri="{FF2B5EF4-FFF2-40B4-BE49-F238E27FC236}">
                <a16:creationId xmlns:a16="http://schemas.microsoft.com/office/drawing/2014/main" id="{05837EA9-F2D8-4B8B-B0AC-35F02E201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Insa Bechert &amp; Lars Osberg</a:t>
            </a:r>
          </a:p>
          <a:p>
            <a:r>
              <a:rPr lang="en-US" dirty="0"/>
              <a:t>1. ISSP user conference </a:t>
            </a:r>
          </a:p>
          <a:p>
            <a:r>
              <a:rPr lang="en-US" dirty="0"/>
              <a:t>December 12</a:t>
            </a:r>
            <a:r>
              <a:rPr lang="en-US" baseline="30000" dirty="0"/>
              <a:t>th</a:t>
            </a:r>
            <a:r>
              <a:rPr lang="en-US" dirty="0"/>
              <a:t>, 2022 (online)</a:t>
            </a:r>
          </a:p>
        </p:txBody>
      </p:sp>
    </p:spTree>
    <p:extLst>
      <p:ext uri="{BB962C8B-B14F-4D97-AF65-F5344CB8AC3E}">
        <p14:creationId xmlns:p14="http://schemas.microsoft.com/office/powerpoint/2010/main" val="3753925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B4F1B7-C7DE-4962-B2F6-85ED53DFF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The </a:t>
            </a:r>
            <a:r>
              <a:rPr lang="de-DE" dirty="0" err="1"/>
              <a:t>Few</a:t>
            </a:r>
            <a:r>
              <a:rPr lang="de-DE" dirty="0"/>
              <a:t>?</a:t>
            </a:r>
            <a:endParaRPr lang="en-US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520F42D9-54A1-4B9B-A26A-5C5E21A139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4260878"/>
              </p:ext>
            </p:extLst>
          </p:nvPr>
        </p:nvGraphicFramePr>
        <p:xfrm>
          <a:off x="754258" y="1690688"/>
          <a:ext cx="6229346" cy="44689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12748">
                  <a:extLst>
                    <a:ext uri="{9D8B030D-6E8A-4147-A177-3AD203B41FA5}">
                      <a16:colId xmlns:a16="http://schemas.microsoft.com/office/drawing/2014/main" val="357785194"/>
                    </a:ext>
                  </a:extLst>
                </a:gridCol>
                <a:gridCol w="2193809">
                  <a:extLst>
                    <a:ext uri="{9D8B030D-6E8A-4147-A177-3AD203B41FA5}">
                      <a16:colId xmlns:a16="http://schemas.microsoft.com/office/drawing/2014/main" val="2467071831"/>
                    </a:ext>
                  </a:extLst>
                </a:gridCol>
                <a:gridCol w="1054798">
                  <a:extLst>
                    <a:ext uri="{9D8B030D-6E8A-4147-A177-3AD203B41FA5}">
                      <a16:colId xmlns:a16="http://schemas.microsoft.com/office/drawing/2014/main" val="18118609"/>
                    </a:ext>
                  </a:extLst>
                </a:gridCol>
                <a:gridCol w="967991">
                  <a:extLst>
                    <a:ext uri="{9D8B030D-6E8A-4147-A177-3AD203B41FA5}">
                      <a16:colId xmlns:a16="http://schemas.microsoft.com/office/drawing/2014/main" val="4052507549"/>
                    </a:ext>
                  </a:extLst>
                </a:gridCol>
              </a:tblGrid>
              <a:tr h="306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Model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M2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SE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69047157"/>
                  </a:ext>
                </a:extLst>
              </a:tr>
              <a:tr h="326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Intercept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-2.602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0.001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8638738"/>
                  </a:ext>
                </a:extLst>
              </a:tr>
              <a:tr h="632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Random Effects Variances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Country/Year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.001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0.000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103126"/>
                  </a:ext>
                </a:extLst>
              </a:tr>
              <a:tr h="6320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Fixed Effects</a:t>
                      </a:r>
                      <a:endParaRPr lang="de-DE" sz="1600" dirty="0"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</a:rPr>
                        <a:t>Coeficients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 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5949606"/>
                  </a:ext>
                </a:extLst>
              </a:tr>
              <a:tr h="326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Gender (male)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.536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0.000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55874932"/>
                  </a:ext>
                </a:extLst>
              </a:tr>
              <a:tr h="31287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Age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 .018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0.000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10911192"/>
                  </a:ext>
                </a:extLst>
              </a:tr>
              <a:tr h="3063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Education </a:t>
                      </a:r>
                      <a:r>
                        <a:rPr lang="en-US" sz="1600" i="1" dirty="0">
                          <a:effectLst/>
                        </a:rPr>
                        <a:t>ref. low education 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 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738597"/>
                  </a:ext>
                </a:extLst>
              </a:tr>
              <a:tr h="326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  High education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.442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0.000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5808262"/>
                  </a:ext>
                </a:extLst>
              </a:tr>
              <a:tr h="3187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Income </a:t>
                      </a:r>
                      <a:r>
                        <a:rPr lang="en-US" sz="1600" i="1" dirty="0">
                          <a:effectLst/>
                        </a:rPr>
                        <a:t>ref. low income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0167198"/>
                  </a:ext>
                </a:extLst>
              </a:tr>
              <a:tr h="326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  High income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 .348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i="1" dirty="0">
                          <a:effectLst/>
                        </a:rPr>
                        <a:t>0.000 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3648206"/>
                  </a:ext>
                </a:extLst>
              </a:tr>
              <a:tr h="31825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</a:t>
                      </a:r>
                      <a:r>
                        <a:rPr lang="de-DE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ref</a:t>
                      </a:r>
                      <a:r>
                        <a:rPr lang="de-DE" sz="1600" i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Lower </a:t>
                      </a:r>
                      <a:r>
                        <a:rPr lang="de-DE" sz="1600" i="1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2055060"/>
                  </a:ext>
                </a:extLst>
              </a:tr>
              <a:tr h="33735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   Upper class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.755 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0.000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35264535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84B6EA60-D47D-4940-8D2D-46DA668C7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8575" y="19367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876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E6005-6045-4C1D-842F-88A1AA087F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The Few differ across countries?</a:t>
            </a:r>
          </a:p>
        </p:txBody>
      </p:sp>
      <p:graphicFrame>
        <p:nvGraphicFramePr>
          <p:cNvPr id="4" name="Tabelle 4">
            <a:extLst>
              <a:ext uri="{FF2B5EF4-FFF2-40B4-BE49-F238E27FC236}">
                <a16:creationId xmlns:a16="http://schemas.microsoft.com/office/drawing/2014/main" id="{6095B90C-6232-4391-945E-BC8BF66EA6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30326"/>
              </p:ext>
            </p:extLst>
          </p:nvPr>
        </p:nvGraphicFramePr>
        <p:xfrm>
          <a:off x="647700" y="1825625"/>
          <a:ext cx="7867648" cy="3928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1438">
                  <a:extLst>
                    <a:ext uri="{9D8B030D-6E8A-4147-A177-3AD203B41FA5}">
                      <a16:colId xmlns:a16="http://schemas.microsoft.com/office/drawing/2014/main" val="3721338862"/>
                    </a:ext>
                  </a:extLst>
                </a:gridCol>
                <a:gridCol w="715474">
                  <a:extLst>
                    <a:ext uri="{9D8B030D-6E8A-4147-A177-3AD203B41FA5}">
                      <a16:colId xmlns:a16="http://schemas.microsoft.com/office/drawing/2014/main" val="3144017447"/>
                    </a:ext>
                  </a:extLst>
                </a:gridCol>
                <a:gridCol w="138636">
                  <a:extLst>
                    <a:ext uri="{9D8B030D-6E8A-4147-A177-3AD203B41FA5}">
                      <a16:colId xmlns:a16="http://schemas.microsoft.com/office/drawing/2014/main" val="1579164575"/>
                    </a:ext>
                  </a:extLst>
                </a:gridCol>
                <a:gridCol w="954594">
                  <a:extLst>
                    <a:ext uri="{9D8B030D-6E8A-4147-A177-3AD203B41FA5}">
                      <a16:colId xmlns:a16="http://schemas.microsoft.com/office/drawing/2014/main" val="1326098531"/>
                    </a:ext>
                  </a:extLst>
                </a:gridCol>
                <a:gridCol w="954593">
                  <a:extLst>
                    <a:ext uri="{9D8B030D-6E8A-4147-A177-3AD203B41FA5}">
                      <a16:colId xmlns:a16="http://schemas.microsoft.com/office/drawing/2014/main" val="166533273"/>
                    </a:ext>
                  </a:extLst>
                </a:gridCol>
                <a:gridCol w="902545">
                  <a:extLst>
                    <a:ext uri="{9D8B030D-6E8A-4147-A177-3AD203B41FA5}">
                      <a16:colId xmlns:a16="http://schemas.microsoft.com/office/drawing/2014/main" val="2091921761"/>
                    </a:ext>
                  </a:extLst>
                </a:gridCol>
                <a:gridCol w="983456">
                  <a:extLst>
                    <a:ext uri="{9D8B030D-6E8A-4147-A177-3AD203B41FA5}">
                      <a16:colId xmlns:a16="http://schemas.microsoft.com/office/drawing/2014/main" val="783534871"/>
                    </a:ext>
                  </a:extLst>
                </a:gridCol>
                <a:gridCol w="983456">
                  <a:extLst>
                    <a:ext uri="{9D8B030D-6E8A-4147-A177-3AD203B41FA5}">
                      <a16:colId xmlns:a16="http://schemas.microsoft.com/office/drawing/2014/main" val="1151533721"/>
                    </a:ext>
                  </a:extLst>
                </a:gridCol>
                <a:gridCol w="983456">
                  <a:extLst>
                    <a:ext uri="{9D8B030D-6E8A-4147-A177-3AD203B41FA5}">
                      <a16:colId xmlns:a16="http://schemas.microsoft.com/office/drawing/2014/main" val="8415958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DE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de-DE" dirty="0"/>
                        <a:t>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GB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RU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30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Intercept</a:t>
                      </a:r>
                      <a:endParaRPr lang="de-DE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46800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-2.389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-2896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-1.751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-.842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-1.160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00634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Gender (male)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6800" marB="0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.627</a:t>
                      </a:r>
                    </a:p>
                  </a:txBody>
                  <a:tcPr marL="68580" marR="68580" marT="46800" marB="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.717</a:t>
                      </a:r>
                    </a:p>
                  </a:txBody>
                  <a:tcPr marL="68580" marR="68580" marT="46800" marB="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.345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.521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.415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.322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.696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1109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Age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6800" marB="0"/>
                </a:tc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.027</a:t>
                      </a:r>
                    </a:p>
                  </a:txBody>
                  <a:tcPr marL="68580" marR="68580" marT="4680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.034</a:t>
                      </a:r>
                    </a:p>
                  </a:txBody>
                  <a:tcPr marL="68580" marR="68580" marT="46800" marB="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.012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.031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-.008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n.sig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0414532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Education </a:t>
                      </a:r>
                      <a:r>
                        <a:rPr lang="en-US" sz="1600" i="1" dirty="0">
                          <a:effectLst/>
                        </a:rPr>
                        <a:t>ref. low education 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680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i="1" dirty="0">
                          <a:effectLst/>
                        </a:rPr>
                        <a:t> 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i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91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 High </a:t>
                      </a:r>
                      <a:r>
                        <a:rPr lang="en-US" sz="1600" dirty="0" err="1">
                          <a:effectLst/>
                        </a:rPr>
                        <a:t>edu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6800" marB="0"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n.sig</a:t>
                      </a:r>
                      <a:endParaRPr lang="de-D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46800" marB="0"/>
                </a:tc>
                <a:tc gridSpan="2"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 </a:t>
                      </a:r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</a:t>
                      </a:r>
                      <a:endParaRPr lang="de-DE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68580" marR="68580" marT="4680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.464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n.sig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.535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.534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247845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Income </a:t>
                      </a:r>
                      <a:r>
                        <a:rPr lang="en-US" sz="1600" i="1" dirty="0">
                          <a:effectLst/>
                        </a:rPr>
                        <a:t>ref. low income</a:t>
                      </a: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680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537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High income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6800" marB="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 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.245</a:t>
                      </a:r>
                    </a:p>
                  </a:txBody>
                  <a:tcPr marL="68580" marR="68580" marT="46800" marB="0"/>
                </a:tc>
                <a:tc gridSpan="2">
                  <a:txBody>
                    <a:bodyPr/>
                    <a:lstStyle/>
                    <a:p>
                      <a:r>
                        <a:rPr lang="de-DE" dirty="0"/>
                        <a:t>.292</a:t>
                      </a:r>
                    </a:p>
                  </a:txBody>
                  <a:tcPr marL="68580" marR="68580" marT="4680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.267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.444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.259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.371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.435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612446"/>
                  </a:ext>
                </a:extLst>
              </a:tr>
              <a:tr h="370840"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Class </a:t>
                      </a:r>
                      <a:r>
                        <a:rPr lang="de-DE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ref</a:t>
                      </a:r>
                      <a:r>
                        <a:rPr lang="de-DE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Lower </a:t>
                      </a:r>
                      <a:r>
                        <a:rPr lang="de-DE" sz="1600" i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class</a:t>
                      </a:r>
                      <a:endParaRPr lang="de-DE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680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i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de-DE" sz="1600" i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866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  Mid./Upper 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46800" marB="0"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1.305</a:t>
                      </a:r>
                    </a:p>
                  </a:txBody>
                  <a:tcPr marL="68580" marR="68580" marT="46800" marB="0"/>
                </a:tc>
                <a:tc gridSpan="2"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n.sig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 marL="68580" marR="68580" marT="46800" marB="0"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 </a:t>
                      </a:r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sig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n.sig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-.747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n.sig</a:t>
                      </a:r>
                      <a:r>
                        <a:rPr lang="de-D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.924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1688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039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BECF6D-817D-49BE-BBF7-26180A4E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D863CD4-93F8-4631-8C7F-4B31AB8C9C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Attitudes of 80% of respondents across countries are not that different </a:t>
            </a:r>
          </a:p>
          <a:p>
            <a:r>
              <a:rPr lang="en-US" dirty="0"/>
              <a:t>The great majority everywhere favor quite small pay differentials</a:t>
            </a:r>
          </a:p>
          <a:p>
            <a:r>
              <a:rPr lang="en-US" dirty="0"/>
              <a:t>Cross-country differences are concentrated in the most inegalitarian 10-20%</a:t>
            </a:r>
          </a:p>
          <a:p>
            <a:r>
              <a:rPr lang="en-US" dirty="0"/>
              <a:t>Gender, age, education, income and social class predict group belonging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981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9DB2B9-C93D-4D2B-AA82-7BCE0C84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861104-6C13-4B23-8DE1-B5D3A1FE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do attitudes towards income inequality differ between affluent countries?</a:t>
            </a:r>
          </a:p>
          <a:p>
            <a:r>
              <a:rPr lang="en-US" dirty="0"/>
              <a:t>Are cross-country differences in attitudes concentrated in the inegalitarian few? </a:t>
            </a:r>
          </a:p>
          <a:p>
            <a:r>
              <a:rPr lang="en-US" dirty="0"/>
              <a:t>If so, who are these few? </a:t>
            </a:r>
          </a:p>
          <a:p>
            <a:r>
              <a:rPr lang="en-US" dirty="0"/>
              <a:t>And how do they differ between countries?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5372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39DB2B9-C93D-4D2B-AA82-7BCE0C848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Research questions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90861104-6C13-4B23-8DE1-B5D3A1FEC7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much do attitudes towards income inequality differ between affluent countries?</a:t>
            </a:r>
          </a:p>
          <a:p>
            <a:r>
              <a:rPr lang="en-US" dirty="0"/>
              <a:t>Are cross-country differences in attitudes concentrated in the inegalitarian few? </a:t>
            </a:r>
          </a:p>
          <a:p>
            <a:r>
              <a:rPr lang="en-US" dirty="0"/>
              <a:t>If so, who are these few?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And how do they differ between countries?</a:t>
            </a:r>
            <a:endParaRPr lang="de-D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299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7344A-5EA7-46C1-A9F4-6413E7477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Countries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A7C8AE-6321-4E63-B86B-645E4E31B6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0" u="none" strike="noStrike" kern="1200" dirty="0">
                <a:effectLst/>
                <a:latin typeface="Source Sans Pro" panose="020B0503030403020204" pitchFamily="34" charset="0"/>
              </a:rPr>
              <a:t>Germany</a:t>
            </a:r>
            <a:endParaRPr lang="en-US" sz="320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0" u="none" strike="noStrike" kern="1200" dirty="0">
                <a:effectLst/>
                <a:latin typeface="Source Sans Pro" panose="020B0503030403020204" pitchFamily="34" charset="0"/>
              </a:rPr>
              <a:t>Great Britain</a:t>
            </a:r>
            <a:endParaRPr lang="en-US" sz="320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0" u="none" strike="noStrike" kern="1200" dirty="0">
                <a:effectLst/>
                <a:latin typeface="Source Sans Pro" panose="020B0503030403020204" pitchFamily="34" charset="0"/>
              </a:rPr>
              <a:t>Hungary</a:t>
            </a:r>
            <a:endParaRPr lang="en-US" sz="320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0" u="none" strike="noStrike" kern="1200" dirty="0">
                <a:effectLst/>
                <a:latin typeface="Source Sans Pro" panose="020B0503030403020204" pitchFamily="34" charset="0"/>
              </a:rPr>
              <a:t>Italy</a:t>
            </a:r>
            <a:endParaRPr lang="en-US" sz="320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0" u="none" strike="noStrike" kern="1200" dirty="0">
                <a:effectLst/>
                <a:latin typeface="Source Sans Pro" panose="020B0503030403020204" pitchFamily="34" charset="0"/>
              </a:rPr>
              <a:t>Norway</a:t>
            </a:r>
            <a:endParaRPr lang="en-US" sz="3200" i="0" u="none" strike="noStrike" dirty="0">
              <a:effectLst/>
              <a:latin typeface="Arial" panose="020B0604020202020204" pitchFamily="34" charset="0"/>
            </a:endParaRPr>
          </a:p>
          <a:p>
            <a:pPr marL="0" indent="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800" i="0" u="none" strike="noStrike" kern="1200" dirty="0">
                <a:effectLst/>
                <a:latin typeface="Source Sans Pro" panose="020B0503030403020204" pitchFamily="34" charset="0"/>
              </a:rPr>
              <a:t>Russia</a:t>
            </a:r>
          </a:p>
          <a:p>
            <a:pPr marL="0" indent="0" fontAlgn="ctr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dirty="0">
                <a:latin typeface="Source Sans Pro" panose="020B0503030403020204" pitchFamily="34" charset="0"/>
              </a:rPr>
              <a:t>USA</a:t>
            </a:r>
          </a:p>
          <a:p>
            <a:pPr marL="0" indent="182880" algn="l" rtl="0" eaLnBrk="1" fontAlgn="ctr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de-DE" sz="2800" b="1" i="0" u="none" strike="noStrike" kern="120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USA</a:t>
            </a:r>
            <a:endParaRPr lang="de-DE" sz="3200" b="0" i="0" u="none" strike="noStrike" dirty="0">
              <a:effectLst/>
              <a:latin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6706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1CC61BC-F752-4D02-B38B-40DE2EFA25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Differences in income are too large</a:t>
            </a:r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0FA44D45-E661-41BD-9086-51B2E42AB8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631860"/>
              </p:ext>
            </p:extLst>
          </p:nvPr>
        </p:nvGraphicFramePr>
        <p:xfrm>
          <a:off x="-117987" y="1592826"/>
          <a:ext cx="9134167" cy="5265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2326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B3FC31-B7D5-478F-BD94-989A80C6D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Variables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3B66C3-2458-4C9F-9FFF-3F94C7677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“We would like to know what you think people in these jobs should earn […]”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E94C30E-FF25-420C-B462-E9083A0882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753"/>
          <a:stretch/>
        </p:blipFill>
        <p:spPr>
          <a:xfrm>
            <a:off x="626442" y="3013657"/>
            <a:ext cx="7888908" cy="151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192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3685A59-3A10-4634-A895-42138924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261" y="931653"/>
            <a:ext cx="7867477" cy="759035"/>
          </a:xfrm>
        </p:spPr>
        <p:txBody>
          <a:bodyPr/>
          <a:lstStyle/>
          <a:p>
            <a:r>
              <a:rPr lang="en-US" dirty="0"/>
              <a:t>80% egalitarianism everywhere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FE577B11-E8B9-491F-A7CA-C912315A3F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331851"/>
              </p:ext>
            </p:extLst>
          </p:nvPr>
        </p:nvGraphicFramePr>
        <p:xfrm>
          <a:off x="22990" y="2060020"/>
          <a:ext cx="9241589" cy="46020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5A06BD29-744B-41A1-BDDA-738E636D1534}"/>
              </a:ext>
            </a:extLst>
          </p:cNvPr>
          <p:cNvSpPr txBox="1"/>
          <p:nvPr/>
        </p:nvSpPr>
        <p:spPr>
          <a:xfrm>
            <a:off x="580565" y="1690688"/>
            <a:ext cx="8239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The “Should-Earn” Ratio:</a:t>
            </a:r>
            <a:r>
              <a:rPr lang="de-DE" b="1" dirty="0"/>
              <a:t> </a:t>
            </a:r>
            <a:r>
              <a:rPr lang="en-US" sz="1800" b="1" i="0" baseline="0" dirty="0">
                <a:effectLst/>
              </a:rPr>
              <a:t>CEO/Unskilled Worker</a:t>
            </a:r>
            <a:r>
              <a:rPr lang="de-DE" b="1" dirty="0"/>
              <a:t>, </a:t>
            </a:r>
            <a:r>
              <a:rPr lang="en-US" sz="1800" b="1" i="0" baseline="0" dirty="0">
                <a:effectLst/>
              </a:rPr>
              <a:t>Percentiles of Distribution</a:t>
            </a:r>
            <a:endParaRPr lang="de-DE" sz="18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888910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3685A59-3A10-4634-A895-421389247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873" y="931653"/>
            <a:ext cx="7867477" cy="759035"/>
          </a:xfrm>
        </p:spPr>
        <p:txBody>
          <a:bodyPr/>
          <a:lstStyle/>
          <a:p>
            <a:r>
              <a:rPr lang="en-US" dirty="0"/>
              <a:t>80% egalitarianism everywhere</a:t>
            </a:r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id="{6352BDAB-E9C8-4E3D-B240-B99186C9AB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604147"/>
              </p:ext>
            </p:extLst>
          </p:nvPr>
        </p:nvGraphicFramePr>
        <p:xfrm>
          <a:off x="0" y="2148114"/>
          <a:ext cx="9023420" cy="4550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D8C05A4-2A9C-43B4-B2EC-E3EDB41E7830}"/>
              </a:ext>
            </a:extLst>
          </p:cNvPr>
          <p:cNvSpPr txBox="1"/>
          <p:nvPr/>
        </p:nvSpPr>
        <p:spPr>
          <a:xfrm>
            <a:off x="493486" y="1785260"/>
            <a:ext cx="8200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1800" b="1" i="0" baseline="0" dirty="0">
                <a:effectLst/>
              </a:rPr>
              <a:t>The “Should-Earn” Ratio:</a:t>
            </a:r>
            <a:r>
              <a:rPr lang="de-DE" b="1" dirty="0"/>
              <a:t> </a:t>
            </a:r>
            <a:r>
              <a:rPr lang="en-US" sz="1800" b="1" i="0" baseline="0" dirty="0">
                <a:effectLst/>
              </a:rPr>
              <a:t>CEO/</a:t>
            </a:r>
            <a:r>
              <a:rPr lang="de-DE" sz="1800" b="1" i="0" baseline="0" dirty="0">
                <a:effectLst/>
              </a:rPr>
              <a:t>Shop Assistent</a:t>
            </a:r>
            <a:r>
              <a:rPr lang="de-DE" b="1" dirty="0"/>
              <a:t> </a:t>
            </a:r>
            <a:r>
              <a:rPr lang="en-US" sz="1800" b="1" i="0" baseline="0" dirty="0">
                <a:effectLst/>
              </a:rPr>
              <a:t>Percentiles of Distribution </a:t>
            </a:r>
            <a:endParaRPr lang="de-DE" sz="1800" dirty="0">
              <a:effectLst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0039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5A0C56-7691-4EFA-BF12-7D78F19F2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Who </a:t>
            </a:r>
            <a:r>
              <a:rPr lang="de-DE" dirty="0" err="1"/>
              <a:t>are</a:t>
            </a:r>
            <a:r>
              <a:rPr lang="de-DE" dirty="0"/>
              <a:t> The </a:t>
            </a:r>
            <a:r>
              <a:rPr lang="de-DE" dirty="0" err="1"/>
              <a:t>Few</a:t>
            </a:r>
            <a:r>
              <a:rPr lang="de-DE" dirty="0"/>
              <a:t>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2C8B67D-EC2A-4EB0-8806-6D552AF55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4254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GESIS CD">
      <a:dk1>
        <a:sysClr val="windowText" lastClr="000000"/>
      </a:dk1>
      <a:lt1>
        <a:sysClr val="window" lastClr="FFFFFF"/>
      </a:lt1>
      <a:dk2>
        <a:srgbClr val="A5B6C7"/>
      </a:dk2>
      <a:lt2>
        <a:srgbClr val="E7E6E6"/>
      </a:lt2>
      <a:accent1>
        <a:srgbClr val="58748F"/>
      </a:accent1>
      <a:accent2>
        <a:srgbClr val="FF6100"/>
      </a:accent2>
      <a:accent3>
        <a:srgbClr val="EDEDED"/>
      </a:accent3>
      <a:accent4>
        <a:srgbClr val="8D191D"/>
      </a:accent4>
      <a:accent5>
        <a:srgbClr val="FBBB21"/>
      </a:accent5>
      <a:accent6>
        <a:srgbClr val="00ABA0"/>
      </a:accent6>
      <a:hlink>
        <a:srgbClr val="58748F"/>
      </a:hlink>
      <a:folHlink>
        <a:srgbClr val="451843"/>
      </a:folHlink>
    </a:clrScheme>
    <a:fontScheme name="Benutzerdefiniert 1">
      <a:majorFont>
        <a:latin typeface="Source Sans Pro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outingTargetPath xmlns="http://schemas.microsoft.com/sharepoint/v3" xsi:nil="true"/>
    <Sprache_x002f_Language xmlns="97d28e5f-86ae-4aa5-b3a4-04adc43ff35d">en</Sprache_x002f_Language>
    <Publishing_x0020_Year xmlns="97d28e5f-86ae-4aa5-b3a4-04adc43ff35d">2022</Publishing_x0020_Year>
    <Bereich xmlns="97d28e5f-86ae-4aa5-b3a4-04adc43ff35d">Powerpoint</Bereich>
    <DataSource xmlns="http://schemas.microsoft.com/sharepoint/v3">
      <Url xsi:nil="true"/>
      <Description xsi:nil="true"/>
    </DataSource>
    <Dokumenttyp xmlns="97d28e5f-86ae-4aa5-b3a4-04adc43ff35d">pptx</Dokumenttyp>
    <_dlc_DocId xmlns="8ec5f598-09a5-4f4d-8ba3-f8504e05b148">GESISDOC-544667437-193</_dlc_DocId>
    <_dlc_DocIdUrl xmlns="8ec5f598-09a5-4f4d-8ba3-f8504e05b148">
      <Url>http://intranet.gesis.intra/Communication/_layouts/15/DocIdRedir.aspx?ID=GESISDOC-544667437-193</Url>
      <Description>GESISDOC-544667437-193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986CD3EAB9FD4E8583834B02114A36" ma:contentTypeVersion="8" ma:contentTypeDescription="Ein neues Dokument erstellen." ma:contentTypeScope="" ma:versionID="b057d421de2fbef9e03ead46c70d49f1">
  <xsd:schema xmlns:xsd="http://www.w3.org/2001/XMLSchema" xmlns:xs="http://www.w3.org/2001/XMLSchema" xmlns:p="http://schemas.microsoft.com/office/2006/metadata/properties" xmlns:ns1="http://schemas.microsoft.com/sharepoint/v3" xmlns:ns2="8ec5f598-09a5-4f4d-8ba3-f8504e05b148" xmlns:ns3="97d28e5f-86ae-4aa5-b3a4-04adc43ff35d" targetNamespace="http://schemas.microsoft.com/office/2006/metadata/properties" ma:root="true" ma:fieldsID="f58d75fffd2f272f8ee2be4726270f90" ns1:_="" ns2:_="" ns3:_="">
    <xsd:import namespace="http://schemas.microsoft.com/sharepoint/v3"/>
    <xsd:import namespace="8ec5f598-09a5-4f4d-8ba3-f8504e05b148"/>
    <xsd:import namespace="97d28e5f-86ae-4aa5-b3a4-04adc43ff35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Bereich" minOccurs="0"/>
                <xsd:element ref="ns3:Dokumenttyp" minOccurs="0"/>
                <xsd:element ref="ns3:Sprache_x002f_Language" minOccurs="0"/>
                <xsd:element ref="ns3:Publishing_x0020_Year" minOccurs="0"/>
                <xsd:element ref="ns1:DataSource" minOccurs="0"/>
                <xsd:element ref="ns1:RoutingTarget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DataSource" ma:index="15" nillable="true" ma:displayName="Datenquelle" ma:description="Die URL zur Datenquelle." ma:internalName="Data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RoutingTargetPath" ma:index="16" nillable="true" ma:displayName="Zielpfad" ma:hidden="true" ma:internalName="RoutingTargetPath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c5f598-09a5-4f4d-8ba3-f8504e05b14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Wert der Dokument-ID" ma:description="Der Wert der diesem Element zugewiesenen Dokument-ID." ma:internalName="_dlc_DocId" ma:readOnly="true">
      <xsd:simpleType>
        <xsd:restriction base="dms:Text"/>
      </xsd:simpleType>
    </xsd:element>
    <xsd:element name="_dlc_DocIdUrl" ma:index="9" nillable="true" ma:displayName="Dokument-ID" ma:description="Permanenter Hyperlink zu diesem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d28e5f-86ae-4aa5-b3a4-04adc43ff35d" elementFormDefault="qualified">
    <xsd:import namespace="http://schemas.microsoft.com/office/2006/documentManagement/types"/>
    <xsd:import namespace="http://schemas.microsoft.com/office/infopath/2007/PartnerControls"/>
    <xsd:element name="Bereich" ma:index="11" nillable="true" ma:displayName="Bereich" ma:internalName="Bereich">
      <xsd:simpleType>
        <xsd:restriction base="dms:Text">
          <xsd:maxLength value="255"/>
        </xsd:restriction>
      </xsd:simpleType>
    </xsd:element>
    <xsd:element name="Dokumenttyp" ma:index="12" nillable="true" ma:displayName="Type" ma:internalName="Dokumenttyp">
      <xsd:simpleType>
        <xsd:restriction base="dms:Text">
          <xsd:maxLength value="255"/>
        </xsd:restriction>
      </xsd:simpleType>
    </xsd:element>
    <xsd:element name="Sprache_x002f_Language" ma:index="13" nillable="true" ma:displayName="Language" ma:internalName="Sprache_x002f_Language">
      <xsd:simpleType>
        <xsd:restriction base="dms:Text">
          <xsd:maxLength value="255"/>
        </xsd:restriction>
      </xsd:simpleType>
    </xsd:element>
    <xsd:element name="Publishing_x0020_Year" ma:index="14" nillable="true" ma:displayName="Publishing Year" ma:internalName="Publishing_x0020_Year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7053F12-FDB9-426F-8C9E-256D2727406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5F2876-4F34-4E14-983A-15AFEBD0D03E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97d28e5f-86ae-4aa5-b3a4-04adc43ff35d"/>
    <ds:schemaRef ds:uri="8ec5f598-09a5-4f4d-8ba3-f8504e05b148"/>
  </ds:schemaRefs>
</ds:datastoreItem>
</file>

<file path=customXml/itemProps3.xml><?xml version="1.0" encoding="utf-8"?>
<ds:datastoreItem xmlns:ds="http://schemas.openxmlformats.org/officeDocument/2006/customXml" ds:itemID="{120780B0-4306-41B7-AB37-915F9B475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ec5f598-09a5-4f4d-8ba3-f8504e05b148"/>
    <ds:schemaRef ds:uri="97d28e5f-86ae-4aa5-b3a4-04adc43ff3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4DF470-6187-4B74-BEA6-E43DC43C1621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498</Words>
  <Application>Microsoft Office PowerPoint</Application>
  <PresentationFormat>Bildschirmpräsentation (4:3)</PresentationFormat>
  <Paragraphs>169</Paragraphs>
  <Slides>12</Slides>
  <Notes>11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28" baseType="lpstr">
      <vt:lpstr>Source Serif Pro Light</vt:lpstr>
      <vt:lpstr>Source Code Pro Black</vt:lpstr>
      <vt:lpstr>Source Serif Pro Black</vt:lpstr>
      <vt:lpstr>Source Sans Pro Light</vt:lpstr>
      <vt:lpstr>Source Sans Pro</vt:lpstr>
      <vt:lpstr>Times New Roman</vt:lpstr>
      <vt:lpstr>Source Code Pro Semibold</vt:lpstr>
      <vt:lpstr>Calibri</vt:lpstr>
      <vt:lpstr>Source Sans Pro Black</vt:lpstr>
      <vt:lpstr>Arial</vt:lpstr>
      <vt:lpstr>Source Code Pro Light</vt:lpstr>
      <vt:lpstr>Source Serif Pro Semibold</vt:lpstr>
      <vt:lpstr>Source Serif Pro</vt:lpstr>
      <vt:lpstr>Source Code Pro</vt:lpstr>
      <vt:lpstr>Source Sans Pro Semibold</vt:lpstr>
      <vt:lpstr>Office</vt:lpstr>
      <vt:lpstr>A Few People Make all the Difference An International Comparison of ”Fair” Pay Differentials </vt:lpstr>
      <vt:lpstr>Research questions</vt:lpstr>
      <vt:lpstr>Research questions</vt:lpstr>
      <vt:lpstr>Countries</vt:lpstr>
      <vt:lpstr>Differences in income are too large</vt:lpstr>
      <vt:lpstr>Variables</vt:lpstr>
      <vt:lpstr>80% egalitarianism everywhere</vt:lpstr>
      <vt:lpstr>80% egalitarianism everywhere</vt:lpstr>
      <vt:lpstr>Who are The Few?</vt:lpstr>
      <vt:lpstr>Who are The Few?</vt:lpstr>
      <vt:lpstr>How do The Few differ across countries?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GESIS Standardvorlage 16:9 en</dc:title>
  <dc:creator>Heuser, Holger</dc:creator>
  <cp:lastModifiedBy>Bechert, Insa</cp:lastModifiedBy>
  <cp:revision>45</cp:revision>
  <dcterms:created xsi:type="dcterms:W3CDTF">2022-07-15T06:22:49Z</dcterms:created>
  <dcterms:modified xsi:type="dcterms:W3CDTF">2022-12-11T09:32:12Z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0x010100A7986CD3EAB9FD4E8583834B02114A36</vt:lpwstr>
  </property>
  <property fmtid="{D5CDD505-2E9C-101B-9397-08002B2CF9AE}" pid="3" name="_dlc_DocIdItemGuid">
    <vt:lpwstr>daab9d35-7a15-4e41-8f9c-276de5382694</vt:lpwstr>
  </property>
</Properties>
</file>