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906A785-4531-4172-A762-1B6A2B5773FC}">
  <a:tblStyle styleId="{4906A785-4531-4172-A762-1B6A2B5773F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1b11868ce5a_0_3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1b11868ce5a_0_3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a4c1ffac2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a4c1ffac2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a4c1ffac2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a4c1ffac2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1b11868ce5a_0_2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1b11868ce5a_0_2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a4c1ffac20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a4c1ffac20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b11868ce5a_0_3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b11868ce5a_0_3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b11868ce5a_0_3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b11868ce5a_0_3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b11868ce5a_0_2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1b11868ce5a_0_2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a4c1ffac20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a4c1ffac20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dark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GB" sz="3320"/>
              <a:t>Low-effort responding in surveys in Europe</a:t>
            </a:r>
            <a:endParaRPr sz="610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 dirty="0"/>
              <a:t>ISSP User Conference 2022</a:t>
            </a:r>
            <a:endParaRPr sz="72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indent="0"/>
            <a:r>
              <a:rPr lang="en-GB" sz="4400" dirty="0"/>
              <a:t>Ondrej </a:t>
            </a:r>
            <a:r>
              <a:rPr lang="en-GB" sz="4400" dirty="0" smtClean="0"/>
              <a:t>Buchel and </a:t>
            </a:r>
            <a:r>
              <a:rPr lang="en-GB" sz="4400" dirty="0" err="1" smtClean="0"/>
              <a:t>Miloslav</a:t>
            </a:r>
            <a:r>
              <a:rPr lang="en-GB" sz="4400" dirty="0" smtClean="0"/>
              <a:t> </a:t>
            </a:r>
            <a:r>
              <a:rPr lang="en-GB" sz="4400" dirty="0" err="1" smtClean="0"/>
              <a:t>Bahna</a:t>
            </a:r>
            <a:endParaRPr sz="4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4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400" dirty="0"/>
              <a:t>Institute for Sociology of Slovak Academy of Sciences</a:t>
            </a:r>
            <a:endParaRPr sz="4400" dirty="0"/>
          </a:p>
        </p:txBody>
      </p:sp>
      <p:sp>
        <p:nvSpPr>
          <p:cNvPr id="4" name="Google Shape;55;p13"/>
          <p:cNvSpPr txBox="1">
            <a:spLocks/>
          </p:cNvSpPr>
          <p:nvPr/>
        </p:nvSpPr>
        <p:spPr>
          <a:xfrm>
            <a:off x="311700" y="4001606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r"/>
            <a:endParaRPr lang="sk-SK" sz="800" dirty="0" smtClean="0"/>
          </a:p>
          <a:p>
            <a:pPr marL="0" indent="0" algn="r"/>
            <a:endParaRPr lang="sk-SK" sz="800" dirty="0" smtClean="0"/>
          </a:p>
          <a:p>
            <a:pPr marL="0" indent="0" algn="r"/>
            <a:endParaRPr lang="sk-SK" sz="800" dirty="0"/>
          </a:p>
          <a:p>
            <a:pPr marL="0" indent="0" algn="r"/>
            <a:r>
              <a:rPr lang="en-US" sz="800" dirty="0" smtClean="0"/>
              <a:t>Research </a:t>
            </a:r>
            <a:r>
              <a:rPr lang="en-US" sz="800" dirty="0"/>
              <a:t>was supported by: </a:t>
            </a:r>
            <a:r>
              <a:rPr lang="en-US" sz="800" dirty="0" err="1"/>
              <a:t>Agentúra</a:t>
            </a:r>
            <a:r>
              <a:rPr lang="en-US" sz="800" dirty="0"/>
              <a:t> </a:t>
            </a:r>
            <a:r>
              <a:rPr lang="en-US" sz="800" dirty="0" err="1"/>
              <a:t>na</a:t>
            </a:r>
            <a:r>
              <a:rPr lang="en-US" sz="800" dirty="0"/>
              <a:t> </a:t>
            </a:r>
            <a:r>
              <a:rPr lang="en-US" sz="800" dirty="0" err="1"/>
              <a:t>Podporu</a:t>
            </a:r>
            <a:r>
              <a:rPr lang="en-US" sz="800" dirty="0"/>
              <a:t/>
            </a:r>
            <a:br>
              <a:rPr lang="en-US" sz="800" dirty="0"/>
            </a:br>
            <a:r>
              <a:rPr lang="en-US" sz="800" dirty="0" err="1"/>
              <a:t>Výskumu</a:t>
            </a:r>
            <a:r>
              <a:rPr lang="en-US" sz="800" dirty="0"/>
              <a:t> a </a:t>
            </a:r>
            <a:r>
              <a:rPr lang="en-US" sz="800" dirty="0" err="1"/>
              <a:t>Vývoja</a:t>
            </a:r>
            <a:r>
              <a:rPr lang="en-US" sz="800" dirty="0"/>
              <a:t>, Grant/Award Number: APVV-18-0218</a:t>
            </a:r>
            <a:endParaRPr lang="en-GB" sz="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 dirty="0"/>
              <a:t>Questions and answers.</a:t>
            </a:r>
            <a:endParaRPr sz="3200" dirty="0"/>
          </a:p>
        </p:txBody>
      </p:sp>
      <p:sp>
        <p:nvSpPr>
          <p:cNvPr id="123" name="Google Shape;123;p22"/>
          <p:cNvSpPr txBox="1">
            <a:spLocks noGrp="1"/>
          </p:cNvSpPr>
          <p:nvPr>
            <p:ph type="subTitle" idx="1"/>
          </p:nvPr>
        </p:nvSpPr>
        <p:spPr>
          <a:xfrm>
            <a:off x="5384400" y="4350900"/>
            <a:ext cx="34479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r"/>
            <a:r>
              <a:rPr lang="en-GB" sz="1800" dirty="0"/>
              <a:t>ondrej.buchel@savba.sk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dirty="0" smtClean="0"/>
              <a:t>miloslav.bahna@savba.sk</a:t>
            </a:r>
            <a:endParaRPr lang="en-GB" sz="1800" dirty="0"/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SzPts val="990"/>
              <a:buNone/>
            </a:pPr>
            <a:r>
              <a:rPr lang="en-GB" sz="2420"/>
              <a:t>Low-effort responding in surveys in Europe</a:t>
            </a:r>
            <a:endParaRPr sz="1920"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734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Quality of responses and answers is of general interest for social scientists </a:t>
            </a:r>
            <a:r>
              <a:rPr lang="en-GB" sz="1154"/>
              <a:t>(e.g., alphas etc.)</a:t>
            </a:r>
            <a:endParaRPr sz="1154"/>
          </a:p>
          <a:p>
            <a:pPr marL="457200" lvl="0" indent="-320507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en-GB" sz="1564"/>
              <a:t>What can we even talk about when we use measures based on low-quality answers?</a:t>
            </a:r>
            <a:endParaRPr sz="1564"/>
          </a:p>
          <a:p>
            <a:pPr marL="457200" lvl="0" indent="-33432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15037"/>
              <a:buChar char="-"/>
            </a:pPr>
            <a:r>
              <a:rPr lang="en-GB" sz="1564"/>
              <a:t>Low-effort responding makes scales but also individual answers difficult to interpret </a:t>
            </a:r>
            <a:r>
              <a:rPr lang="en-GB" sz="919"/>
              <a:t>(+ we don’t know which single answer are valid - in case we don’t check for sign of low-effort responding)</a:t>
            </a:r>
            <a:endParaRPr sz="1564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Learning about the state of the society and/or perceptions of surveys </a:t>
            </a:r>
            <a:r>
              <a:rPr lang="en-GB" sz="1154"/>
              <a:t>(there are many reasons to engage in this type of responding)</a:t>
            </a:r>
            <a:endParaRPr/>
          </a:p>
          <a:p>
            <a:pPr marL="457200" lvl="0" indent="-320507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100000"/>
              <a:buChar char="-"/>
            </a:pPr>
            <a:r>
              <a:rPr lang="en-GB" sz="1564"/>
              <a:t>Anecdotal evidence from Slovakia during the transition is that people were eager to participate in surveys and considered their answer carefully; and that this has declined since then</a:t>
            </a:r>
            <a:endParaRPr sz="1564"/>
          </a:p>
          <a:p>
            <a:pPr marL="457200" lvl="0" indent="-320507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-"/>
            </a:pPr>
            <a:r>
              <a:rPr lang="en-GB" sz="1564"/>
              <a:t>We may assume that people who don’t trust the institutions, or the people running the surveys (e.g., scientists), may be motivated to satisfice and not put in sufficient effort</a:t>
            </a:r>
            <a:endParaRPr sz="1564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b="1">
                <a:solidFill>
                  <a:srgbClr val="D9D9D9"/>
                </a:solidFill>
              </a:rPr>
              <a:t>RQ: Are there differences in trends in how people respond to surveys in Eastern and Western Europe with regard to low-effort responding?</a:t>
            </a:r>
            <a:endParaRPr b="1">
              <a:solidFill>
                <a:srgbClr val="D9D9D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40909"/>
              <a:buFont typeface="Arial"/>
              <a:buNone/>
            </a:pPr>
            <a:r>
              <a:rPr lang="en-GB" sz="2420"/>
              <a:t>Low-effort responding in surveys in Europe</a:t>
            </a:r>
            <a:endParaRPr sz="192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Types of satisficing </a:t>
            </a:r>
            <a:r>
              <a:rPr lang="en-GB" dirty="0" err="1"/>
              <a:t>behaviors</a:t>
            </a:r>
            <a:r>
              <a:rPr lang="en-GB" dirty="0"/>
              <a:t> (</a:t>
            </a:r>
            <a:r>
              <a:rPr lang="en-GB" dirty="0" err="1"/>
              <a:t>straightlining</a:t>
            </a:r>
            <a:r>
              <a:rPr lang="en-GB" dirty="0"/>
              <a:t>, speeding, skipping questions, always agreeing, answering at random, …); </a:t>
            </a:r>
            <a:r>
              <a:rPr lang="en-GB" sz="1200" dirty="0" err="1"/>
              <a:t>Krosnick</a:t>
            </a:r>
            <a:r>
              <a:rPr lang="en-GB" sz="1200" dirty="0"/>
              <a:t> (1991)</a:t>
            </a:r>
            <a:endParaRPr sz="12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1700" b="1" u="sng" dirty="0">
                <a:solidFill>
                  <a:srgbClr val="D9D9D9"/>
                </a:solidFill>
              </a:rPr>
              <a:t>In this study</a:t>
            </a:r>
            <a:r>
              <a:rPr lang="en-GB" sz="1700" b="1" dirty="0">
                <a:solidFill>
                  <a:srgbClr val="D9D9D9"/>
                </a:solidFill>
              </a:rPr>
              <a:t> - </a:t>
            </a:r>
            <a:r>
              <a:rPr lang="en-GB" sz="1700" b="1" dirty="0" err="1">
                <a:solidFill>
                  <a:srgbClr val="D9D9D9"/>
                </a:solidFill>
              </a:rPr>
              <a:t>straightlining</a:t>
            </a:r>
            <a:r>
              <a:rPr lang="en-GB" sz="1700" b="1" dirty="0">
                <a:solidFill>
                  <a:srgbClr val="D9D9D9"/>
                </a:solidFill>
              </a:rPr>
              <a:t>: identical answers to items in a battery of questions</a:t>
            </a:r>
            <a:r>
              <a:rPr lang="en-GB" sz="1700" dirty="0">
                <a:solidFill>
                  <a:srgbClr val="D9D9D9"/>
                </a:solidFill>
              </a:rPr>
              <a:t> </a:t>
            </a:r>
            <a:endParaRPr sz="1700" dirty="0">
              <a:solidFill>
                <a:srgbClr val="D9D9D9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Individual-level factors: </a:t>
            </a:r>
            <a:r>
              <a:rPr lang="en-GB" u="sng" dirty="0"/>
              <a:t>age </a:t>
            </a:r>
            <a:r>
              <a:rPr lang="en-GB" dirty="0"/>
              <a:t>  , </a:t>
            </a:r>
            <a:r>
              <a:rPr lang="en-GB" u="sng" dirty="0"/>
              <a:t>education </a:t>
            </a:r>
            <a:r>
              <a:rPr lang="en-GB" dirty="0"/>
              <a:t> , </a:t>
            </a:r>
            <a:r>
              <a:rPr lang="en-GB" u="sng" dirty="0"/>
              <a:t>gender </a:t>
            </a:r>
            <a:r>
              <a:rPr lang="en-GB" dirty="0"/>
              <a:t>(male  ), </a:t>
            </a:r>
            <a:r>
              <a:rPr lang="en-GB" u="sng" dirty="0"/>
              <a:t>worldview</a:t>
            </a:r>
            <a:r>
              <a:rPr lang="en-GB" dirty="0"/>
              <a:t>, personality, mood, …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dirty="0"/>
              <a:t>Survey-level factors: length  , topic, clarity of questions  , </a:t>
            </a:r>
            <a:r>
              <a:rPr lang="en-GB" u="sng" dirty="0"/>
              <a:t>mode of survey</a:t>
            </a:r>
            <a:r>
              <a:rPr lang="en-GB" dirty="0"/>
              <a:t>, …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dirty="0"/>
              <a:t>Macro-level factors?: political efficacy/elite responsiveness, corruption, …</a:t>
            </a:r>
            <a:endParaRPr dirty="0"/>
          </a:p>
        </p:txBody>
      </p:sp>
      <p:sp>
        <p:nvSpPr>
          <p:cNvPr id="68" name="Google Shape;68;p15"/>
          <p:cNvSpPr/>
          <p:nvPr/>
        </p:nvSpPr>
        <p:spPr>
          <a:xfrm>
            <a:off x="3195250" y="2905492"/>
            <a:ext cx="151500" cy="175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15"/>
          <p:cNvSpPr/>
          <p:nvPr/>
        </p:nvSpPr>
        <p:spPr>
          <a:xfrm>
            <a:off x="5938025" y="3606913"/>
            <a:ext cx="151500" cy="175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5"/>
          <p:cNvSpPr/>
          <p:nvPr/>
        </p:nvSpPr>
        <p:spPr>
          <a:xfrm rot="10800000">
            <a:off x="6099939" y="2877247"/>
            <a:ext cx="151500" cy="175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p15"/>
          <p:cNvSpPr/>
          <p:nvPr/>
        </p:nvSpPr>
        <p:spPr>
          <a:xfrm rot="10800000">
            <a:off x="3195250" y="3606912"/>
            <a:ext cx="151500" cy="175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15"/>
          <p:cNvSpPr/>
          <p:nvPr/>
        </p:nvSpPr>
        <p:spPr>
          <a:xfrm>
            <a:off x="4496250" y="2887193"/>
            <a:ext cx="151500" cy="175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20"/>
              <a:t>Low-effort responding in surveys in Europe</a:t>
            </a:r>
            <a:endParaRPr sz="192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pic>
        <p:nvPicPr>
          <p:cNvPr id="80" name="Google Shape;8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834250"/>
            <a:ext cx="3999900" cy="37346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32400" y="834250"/>
            <a:ext cx="3999901" cy="37600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20"/>
              <a:t>Low-effort responding in surveys in Europe</a:t>
            </a:r>
            <a:endParaRPr sz="192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525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/>
              <a:t>Data - ISSP Social Inequality modules from 1987 to 2019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 dirty="0"/>
              <a:t>(</a:t>
            </a:r>
            <a:r>
              <a:rPr lang="en-GB" sz="1500" i="1" dirty="0"/>
              <a:t>n</a:t>
            </a:r>
            <a:r>
              <a:rPr lang="en-GB" sz="1500" dirty="0"/>
              <a:t> = 164 238; largest sample from 2009 - 42 countries &amp; 56 thousand respondents)</a:t>
            </a:r>
            <a:endParaRPr sz="1500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500" dirty="0"/>
              <a:t>5 batteries in each round; 2019: </a:t>
            </a:r>
            <a:r>
              <a:rPr lang="en-GB" sz="1500" u="sng" dirty="0"/>
              <a:t>Getting ahead</a:t>
            </a:r>
            <a:r>
              <a:rPr lang="en-GB" sz="1500" dirty="0"/>
              <a:t> (10 items), </a:t>
            </a:r>
            <a:r>
              <a:rPr lang="en-GB" sz="1500" u="sng" dirty="0"/>
              <a:t>Income differences and responsibility</a:t>
            </a:r>
            <a:r>
              <a:rPr lang="en-GB" sz="1500" dirty="0"/>
              <a:t> (4 items), </a:t>
            </a:r>
            <a:r>
              <a:rPr lang="en-GB" sz="1500" u="sng" dirty="0"/>
              <a:t>Perceptions of global inequality</a:t>
            </a:r>
            <a:r>
              <a:rPr lang="en-GB" sz="1500" dirty="0"/>
              <a:t> (new topic, 3 items), </a:t>
            </a:r>
            <a:r>
              <a:rPr lang="en-GB" sz="1500" u="sng" dirty="0"/>
              <a:t>Social conflicts</a:t>
            </a:r>
            <a:r>
              <a:rPr lang="en-GB" sz="1500" dirty="0"/>
              <a:t> (5 items), </a:t>
            </a:r>
            <a:r>
              <a:rPr lang="en-GB" sz="1500" u="sng" dirty="0"/>
              <a:t>Pay criteria</a:t>
            </a:r>
            <a:r>
              <a:rPr lang="en-GB" sz="1500" dirty="0"/>
              <a:t> (4 items)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500" dirty="0"/>
              <a:t>Share surveys done as face to face interviews: </a:t>
            </a:r>
            <a:r>
              <a:rPr lang="en-GB" sz="1357" dirty="0"/>
              <a:t>1987 - 31%, 1992 - 41%, 1999 - 54%, 2009 - 71%, 2019 - 66%</a:t>
            </a:r>
            <a:endParaRPr sz="1357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357" dirty="0" smtClean="0"/>
              <a:t>Outcome variable </a:t>
            </a:r>
            <a:r>
              <a:rPr lang="en-GB" sz="1357" dirty="0"/>
              <a:t>- </a:t>
            </a:r>
            <a:r>
              <a:rPr lang="en-GB" sz="1357" dirty="0" err="1"/>
              <a:t>straightlining</a:t>
            </a:r>
            <a:r>
              <a:rPr lang="en-GB" sz="1357" dirty="0"/>
              <a:t> - % of batteries in a survey filled out with single answer (1 if the battery was answered with a single value, 0 otherwise)</a:t>
            </a:r>
            <a:endParaRPr sz="1357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357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500" dirty="0"/>
              <a:t>Countries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500" dirty="0"/>
              <a:t>Rest of the world: Argentina, Australia, Canada, Chile, China, Israel, Japan, New Zealand, Philippines, South Africa, South Korea, Suriname, Taiwan, Thailand, Turkey, United States, Venezuela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 sz="1500" dirty="0"/>
              <a:t>Western Europe: Austria, Belgium, Cyprus, Denmark, Finland, France, Germany West, Great Britain, Iceland, Italy, Netherlands, North Ireland, Norway, Portugal, Spain, Sweden, Switzerland</a:t>
            </a:r>
            <a:endParaRPr sz="150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 sz="1500" dirty="0"/>
              <a:t>Eastern Europe: Bulgaria, Croatia, Czech Republic, Estonia, Germany East, Hungary, Latvia, Lithuania, Poland, Russia, Slovakia, Slovenia, Ukraine</a:t>
            </a:r>
            <a:endParaRPr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20"/>
              <a:t>Low-effort responding in surveys in Europe</a:t>
            </a:r>
            <a:endParaRPr sz="192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Overall upward trend in low-effort responding in ISSP Social Inequality module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The overall share of low effort responses has remained stable in Western Europe and increased elsewhere</a:t>
            </a:r>
            <a:endParaRPr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Increase in low-effort responding since the beginning of the transition is largest in Eastern European countries</a:t>
            </a:r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2"/>
          </p:nvPr>
        </p:nvSpPr>
        <p:spPr>
          <a:xfrm>
            <a:off x="4832400" y="3528475"/>
            <a:ext cx="3999900" cy="104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How many batteries within a given survey are straightlined - about 15%, below 1 battery per respondent (one survey, 5 batteries)</a:t>
            </a:r>
            <a:endParaRPr/>
          </a:p>
        </p:txBody>
      </p:sp>
      <p:pic>
        <p:nvPicPr>
          <p:cNvPr id="95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550" y="1152463"/>
            <a:ext cx="3999600" cy="2376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20"/>
              <a:t>Low-effort responding in surveys in Europe</a:t>
            </a:r>
            <a:endParaRPr sz="192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body" idx="1"/>
          </p:nvPr>
        </p:nvSpPr>
        <p:spPr>
          <a:xfrm>
            <a:off x="311700" y="3529075"/>
            <a:ext cx="3999900" cy="103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-GB"/>
              <a:t>Self-completion appears to be a superior mode of data collection - at least when straightlining is considered</a:t>
            </a:r>
            <a:endParaRPr/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2"/>
          </p:nvPr>
        </p:nvSpPr>
        <p:spPr>
          <a:xfrm>
            <a:off x="4832400" y="3529075"/>
            <a:ext cx="3999900" cy="144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World in 2019: 5 Face to Face, 3 self-completion, </a:t>
            </a:r>
            <a:br>
              <a:rPr lang="en-GB" sz="1200"/>
            </a:br>
            <a:r>
              <a:rPr lang="en-GB" sz="1200"/>
              <a:t>(38% Face to Face overall)</a:t>
            </a:r>
            <a:endParaRPr sz="120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West Europe in 2019: 2 Face to Face, 5 self-completion (36% Face to Face overall)</a:t>
            </a:r>
            <a:endParaRPr sz="120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  <a:p>
            <a:pPr marL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/>
              <a:t>East Europe in 2019: 6 Face to Face, 1 self-completion  (84% Face to Face overall)</a:t>
            </a:r>
            <a:endParaRPr sz="1200"/>
          </a:p>
        </p:txBody>
      </p:sp>
      <p:pic>
        <p:nvPicPr>
          <p:cNvPr id="103" name="Google Shape;10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400" y="1152475"/>
            <a:ext cx="3999900" cy="2376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844" y="1152763"/>
            <a:ext cx="3999601" cy="2376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20"/>
              <a:t>Low-effort responding in surveys in Europe</a:t>
            </a:r>
            <a:endParaRPr sz="192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83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Individual level predictors</a:t>
            </a:r>
            <a:endParaRPr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-"/>
            </a:pPr>
            <a:r>
              <a:rPr lang="en-GB" b="1"/>
              <a:t>Age</a:t>
            </a:r>
            <a:r>
              <a:rPr lang="en-GB"/>
              <a:t> did not predict low-effort responding consistently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 b="1"/>
              <a:t>Gender</a:t>
            </a:r>
            <a:r>
              <a:rPr lang="en-GB"/>
              <a:t> did not predict low-effort responding at all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Effect of </a:t>
            </a:r>
            <a:r>
              <a:rPr lang="en-GB" b="1"/>
              <a:t>education</a:t>
            </a:r>
            <a:r>
              <a:rPr lang="en-GB"/>
              <a:t> was largely supported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Belief that </a:t>
            </a:r>
            <a:r>
              <a:rPr lang="en-GB" b="1"/>
              <a:t>bribes are necessary for getting ahead</a:t>
            </a:r>
            <a:r>
              <a:rPr lang="en-GB"/>
              <a:t> (not shown) was not supported</a:t>
            </a:r>
            <a:endParaRPr/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SzPts val="1400"/>
              <a:buChar char="-"/>
            </a:pPr>
            <a:r>
              <a:rPr lang="en-GB"/>
              <a:t>Overall, only </a:t>
            </a:r>
            <a:r>
              <a:rPr lang="en-GB" b="1"/>
              <a:t>education </a:t>
            </a:r>
            <a:r>
              <a:rPr lang="en-GB"/>
              <a:t>and </a:t>
            </a:r>
            <a:r>
              <a:rPr lang="en-GB" b="1"/>
              <a:t>mode of survey administration</a:t>
            </a:r>
            <a:r>
              <a:rPr lang="en-GB"/>
              <a:t> seem to matter consistently</a:t>
            </a:r>
            <a:endParaRPr b="1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-GB" b="1"/>
              <a:t>Post-transition efficacy boost? </a:t>
            </a:r>
            <a:r>
              <a:rPr lang="en-GB"/>
              <a:t>- maybe</a:t>
            </a:r>
            <a:endParaRPr/>
          </a:p>
        </p:txBody>
      </p:sp>
      <p:graphicFrame>
        <p:nvGraphicFramePr>
          <p:cNvPr id="111" name="Google Shape;111;p20"/>
          <p:cNvGraphicFramePr/>
          <p:nvPr/>
        </p:nvGraphicFramePr>
        <p:xfrm>
          <a:off x="4311600" y="1017725"/>
          <a:ext cx="4520700" cy="2004950"/>
        </p:xfrm>
        <a:graphic>
          <a:graphicData uri="http://schemas.openxmlformats.org/drawingml/2006/table">
            <a:tbl>
              <a:tblPr>
                <a:noFill/>
                <a:tableStyleId>{4906A785-4531-4172-A762-1B6A2B5773FC}</a:tableStyleId>
              </a:tblPr>
              <a:tblGrid>
                <a:gridCol w="127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25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2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08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50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2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598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000">
                        <a:solidFill>
                          <a:schemeClr val="lt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lt2"/>
                          </a:solidFill>
                        </a:rPr>
                        <a:t>1987</a:t>
                      </a:r>
                      <a:endParaRPr sz="1000">
                        <a:solidFill>
                          <a:schemeClr val="lt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lt2"/>
                          </a:solidFill>
                        </a:rPr>
                        <a:t>1992</a:t>
                      </a:r>
                      <a:endParaRPr sz="1000">
                        <a:solidFill>
                          <a:schemeClr val="lt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lt2"/>
                          </a:solidFill>
                        </a:rPr>
                        <a:t>1999</a:t>
                      </a:r>
                      <a:endParaRPr sz="1000">
                        <a:solidFill>
                          <a:schemeClr val="lt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lt2"/>
                          </a:solidFill>
                        </a:rPr>
                        <a:t>2009</a:t>
                      </a:r>
                      <a:endParaRPr sz="1000">
                        <a:solidFill>
                          <a:schemeClr val="lt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lt2"/>
                          </a:solidFill>
                        </a:rPr>
                        <a:t>2019</a:t>
                      </a:r>
                      <a:endParaRPr sz="1000">
                        <a:solidFill>
                          <a:schemeClr val="lt2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4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lt2"/>
                          </a:solidFill>
                        </a:rPr>
                        <a:t>Age (years)</a:t>
                      </a:r>
                      <a:endParaRPr sz="1000">
                        <a:solidFill>
                          <a:schemeClr val="lt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lt2"/>
                          </a:solidFill>
                        </a:rPr>
                        <a:t>1.086</a:t>
                      </a:r>
                      <a:endParaRPr sz="1000">
                        <a:solidFill>
                          <a:schemeClr val="lt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>
                          <a:solidFill>
                            <a:schemeClr val="accent2"/>
                          </a:solidFill>
                        </a:rPr>
                        <a:t>1.133*</a:t>
                      </a:r>
                      <a:endParaRPr sz="1000" b="1">
                        <a:solidFill>
                          <a:schemeClr val="accent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lt2"/>
                          </a:solidFill>
                        </a:rPr>
                        <a:t>1.009</a:t>
                      </a:r>
                      <a:endParaRPr sz="1000">
                        <a:solidFill>
                          <a:schemeClr val="lt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lt2"/>
                          </a:solidFill>
                        </a:rPr>
                        <a:t>1.009</a:t>
                      </a:r>
                      <a:endParaRPr sz="1000">
                        <a:solidFill>
                          <a:schemeClr val="lt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lt2"/>
                          </a:solidFill>
                        </a:rPr>
                        <a:t>0.985</a:t>
                      </a:r>
                      <a:endParaRPr sz="1000">
                        <a:solidFill>
                          <a:schemeClr val="lt2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74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lt2"/>
                          </a:solidFill>
                        </a:rPr>
                        <a:t>Gender (male)</a:t>
                      </a:r>
                      <a:endParaRPr sz="1000">
                        <a:solidFill>
                          <a:schemeClr val="lt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lt2"/>
                          </a:solidFill>
                        </a:rPr>
                        <a:t>1.000</a:t>
                      </a:r>
                      <a:endParaRPr sz="1000">
                        <a:solidFill>
                          <a:schemeClr val="lt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lt2"/>
                          </a:solidFill>
                        </a:rPr>
                        <a:t>1.002</a:t>
                      </a:r>
                      <a:endParaRPr sz="1000">
                        <a:solidFill>
                          <a:schemeClr val="lt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lt2"/>
                          </a:solidFill>
                        </a:rPr>
                        <a:t>1.000</a:t>
                      </a:r>
                      <a:endParaRPr sz="1000">
                        <a:solidFill>
                          <a:schemeClr val="lt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lt2"/>
                          </a:solidFill>
                        </a:rPr>
                        <a:t>0.999</a:t>
                      </a:r>
                      <a:endParaRPr sz="1000">
                        <a:solidFill>
                          <a:schemeClr val="lt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lt2"/>
                          </a:solidFill>
                        </a:rPr>
                        <a:t>1.000</a:t>
                      </a:r>
                      <a:endParaRPr sz="1000">
                        <a:solidFill>
                          <a:schemeClr val="lt2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4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lt2"/>
                          </a:solidFill>
                        </a:rPr>
                        <a:t>Education (years)</a:t>
                      </a:r>
                      <a:endParaRPr sz="1000">
                        <a:solidFill>
                          <a:schemeClr val="lt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lt2"/>
                          </a:solidFill>
                        </a:rPr>
                        <a:t>1.003</a:t>
                      </a:r>
                      <a:endParaRPr sz="1000" b="1">
                        <a:solidFill>
                          <a:schemeClr val="lt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>
                          <a:solidFill>
                            <a:schemeClr val="accent2"/>
                          </a:solidFill>
                        </a:rPr>
                        <a:t>1.016*</a:t>
                      </a:r>
                      <a:endParaRPr sz="1000" b="1">
                        <a:solidFill>
                          <a:schemeClr val="accent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>
                          <a:solidFill>
                            <a:schemeClr val="accent2"/>
                          </a:solidFill>
                        </a:rPr>
                        <a:t>0.956*</a:t>
                      </a:r>
                      <a:endParaRPr sz="1000" b="1">
                        <a:solidFill>
                          <a:schemeClr val="accent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>
                          <a:solidFill>
                            <a:schemeClr val="accent2"/>
                          </a:solidFill>
                        </a:rPr>
                        <a:t>0.993*</a:t>
                      </a:r>
                      <a:endParaRPr sz="1000" b="1">
                        <a:solidFill>
                          <a:schemeClr val="accent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>
                          <a:solidFill>
                            <a:schemeClr val="accent2"/>
                          </a:solidFill>
                        </a:rPr>
                        <a:t>0.995*</a:t>
                      </a:r>
                      <a:endParaRPr sz="1000" b="1">
                        <a:solidFill>
                          <a:schemeClr val="accent2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7425">
                <a:tc>
                  <a:txBody>
                    <a:bodyPr/>
                    <a:lstStyle/>
                    <a:p>
                      <a:pPr marL="0" lvl="0" indent="0" algn="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i="1">
                          <a:solidFill>
                            <a:schemeClr val="lt2"/>
                          </a:solidFill>
                        </a:rPr>
                        <a:t>n</a:t>
                      </a:r>
                      <a:endParaRPr sz="1000" i="1">
                        <a:solidFill>
                          <a:schemeClr val="lt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lt2"/>
                          </a:solidFill>
                        </a:rPr>
                        <a:t>11 676</a:t>
                      </a:r>
                      <a:endParaRPr sz="1000">
                        <a:solidFill>
                          <a:schemeClr val="lt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lt2"/>
                          </a:solidFill>
                        </a:rPr>
                        <a:t>20 462</a:t>
                      </a:r>
                      <a:endParaRPr sz="1000">
                        <a:solidFill>
                          <a:schemeClr val="lt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lt2"/>
                          </a:solidFill>
                        </a:rPr>
                        <a:t>29 166</a:t>
                      </a:r>
                      <a:endParaRPr sz="1000">
                        <a:solidFill>
                          <a:schemeClr val="lt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>
                          <a:solidFill>
                            <a:schemeClr val="lt2"/>
                          </a:solidFill>
                        </a:rPr>
                        <a:t>50 914</a:t>
                      </a:r>
                      <a:endParaRPr sz="1000">
                        <a:solidFill>
                          <a:schemeClr val="lt2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dirty="0">
                          <a:solidFill>
                            <a:schemeClr val="lt2"/>
                          </a:solidFill>
                        </a:rPr>
                        <a:t>33 706</a:t>
                      </a:r>
                      <a:endParaRPr sz="1000" dirty="0">
                        <a:solidFill>
                          <a:schemeClr val="lt2"/>
                        </a:solidFill>
                      </a:endParaRP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20"/>
              <a:t>Low-effort responding in surveys in Europe</a:t>
            </a:r>
            <a:endParaRPr sz="192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What’s next?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GB"/>
              <a:t>We are adding more ISSP modules into the dataset and consider other similar surveys (ESS, EVS) to see if the observed patterns hold - to examine the post-transition boost possibility</a:t>
            </a:r>
            <a:endParaRPr b="1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GB"/>
              <a:t>Examine if country level characteristics may explain the observed patterns better than mode of administration (i.e., corruption, levels of perceived political efficacy)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853</Words>
  <Application>Microsoft Office PowerPoint</Application>
  <PresentationFormat>Prezentácia na obrazovke (16:9)</PresentationFormat>
  <Paragraphs>95</Paragraphs>
  <Slides>10</Slides>
  <Notes>10</Notes>
  <HiddenSlides>0</HiddenSlides>
  <MMClips>0</MMClips>
  <ScaleCrop>false</ScaleCrop>
  <HeadingPairs>
    <vt:vector size="6" baseType="variant">
      <vt:variant>
        <vt:lpstr>Použité písma</vt:lpstr>
      </vt:variant>
      <vt:variant>
        <vt:i4>1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2" baseType="lpstr">
      <vt:lpstr>Arial</vt:lpstr>
      <vt:lpstr>Simple Dark</vt:lpstr>
      <vt:lpstr>Low-effort responding in surveys in Europe</vt:lpstr>
      <vt:lpstr>Low-effort responding in surveys in Europe</vt:lpstr>
      <vt:lpstr>Low-effort responding in surveys in Europe </vt:lpstr>
      <vt:lpstr>Low-effort responding in surveys in Europe  </vt:lpstr>
      <vt:lpstr>Low-effort responding in surveys in Europe </vt:lpstr>
      <vt:lpstr>Low-effort responding in surveys in Europe </vt:lpstr>
      <vt:lpstr>Low-effort responding in surveys in Europe  </vt:lpstr>
      <vt:lpstr>Low-effort responding in surveys in Europe </vt:lpstr>
      <vt:lpstr>Low-effort responding in surveys in Europe </vt:lpstr>
      <vt:lpstr>Questions and answers.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modified xsi:type="dcterms:W3CDTF">2022-12-14T11:52:12Z</dcterms:modified>
</cp:coreProperties>
</file>