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3" r:id="rId2"/>
    <p:sldId id="265" r:id="rId3"/>
    <p:sldId id="291" r:id="rId4"/>
    <p:sldId id="264" r:id="rId5"/>
    <p:sldId id="269" r:id="rId6"/>
    <p:sldId id="284" r:id="rId7"/>
    <p:sldId id="297" r:id="rId8"/>
    <p:sldId id="266" r:id="rId9"/>
    <p:sldId id="282" r:id="rId10"/>
    <p:sldId id="286" r:id="rId11"/>
    <p:sldId id="271" r:id="rId12"/>
    <p:sldId id="277" r:id="rId13"/>
    <p:sldId id="285" r:id="rId14"/>
    <p:sldId id="267" r:id="rId15"/>
    <p:sldId id="293" r:id="rId16"/>
    <p:sldId id="289" r:id="rId17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Jost Medium" panose="020B0604020202020204" charset="0"/>
      <p:regular r:id="rId24"/>
      <p:italic r:id="rId25"/>
    </p:embeddedFont>
    <p:embeddedFont>
      <p:font typeface="Jost SemiBold" panose="020B0604020202020204" charset="0"/>
      <p:regular r:id="rId26"/>
      <p:bold r:id="rId27"/>
      <p:italic r:id="rId28"/>
    </p:embeddedFont>
  </p:embeddedFontLst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99F"/>
    <a:srgbClr val="EEEEEE"/>
    <a:srgbClr val="FAC55B"/>
    <a:srgbClr val="00FFBA"/>
    <a:srgbClr val="FC8484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07"/>
    <p:restoredTop sz="79671" autoAdjust="0"/>
  </p:normalViewPr>
  <p:slideViewPr>
    <p:cSldViewPr snapToGrid="0" snapToObjects="1">
      <p:cViewPr varScale="1">
        <p:scale>
          <a:sx n="51" d="100"/>
          <a:sy n="51" d="100"/>
        </p:scale>
        <p:origin x="57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203" d="100"/>
          <a:sy n="203" d="100"/>
        </p:scale>
        <p:origin x="765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E09557-5F17-0643-9E6C-C434772555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DC4768-644B-CD4B-9954-83AD6C7040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A3163-D888-4040-A2D8-2B7E2DDBB574}" type="datetimeFigureOut">
              <a:t>21/12/2023</a:t>
            </a:fld>
            <a:endParaRPr lang="en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220FB6-8020-C24A-A415-DB5EF186AC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06A01-4E34-F345-9ED4-1823080D9A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76437-1D96-D943-A8F5-FBAE6119EDD8}" type="slidenum">
              <a:t>‹N°›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760386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BC9A9-4005-4AA1-97A2-6E306C9B321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11034-3756-4749-B1E5-7D79A06C10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11034-3756-4749-B1E5-7D79A06C10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80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11034-3756-4749-B1E5-7D79A06C10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11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11034-3756-4749-B1E5-7D79A06C10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70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11034-3756-4749-B1E5-7D79A06C10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34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11034-3756-4749-B1E5-7D79A06C10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01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11034-3756-4749-B1E5-7D79A06C10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77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11034-3756-4749-B1E5-7D79A06C10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96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11034-3756-4749-B1E5-7D79A06C10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15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11034-3756-4749-B1E5-7D79A06C10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18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11034-3756-4749-B1E5-7D79A06C10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3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11034-3756-4749-B1E5-7D79A06C10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23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Political trust (Parliament)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just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University research centers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just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news media 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just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Business and industry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11034-3756-4749-B1E5-7D79A06C10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02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C6C10-AEEE-2242-8CA6-22E89276E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79" y="2878815"/>
            <a:ext cx="6118007" cy="1731788"/>
          </a:xfrm>
          <a:solidFill>
            <a:schemeClr val="bg1"/>
          </a:solidFill>
        </p:spPr>
        <p:txBody>
          <a:bodyPr wrap="square" lIns="180000" tIns="180000" rIns="180000" bIns="72000" anchor="t" anchorCtr="0">
            <a:spAutoFit/>
          </a:bodyPr>
          <a:lstStyle>
            <a:lvl1pPr algn="l">
              <a:lnSpc>
                <a:spcPct val="100000"/>
              </a:lnSpc>
              <a:defRPr sz="4800" b="0" i="0">
                <a:solidFill>
                  <a:srgbClr val="10099F"/>
                </a:solidFill>
                <a:latin typeface="Jost Medium" pitchFamily="2" charset="77"/>
                <a:ea typeface="Jost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5F35A1D-E001-644A-9371-98B252712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079" y="4762404"/>
            <a:ext cx="9108917" cy="616680"/>
          </a:xfrm>
          <a:solidFill>
            <a:schemeClr val="bg1"/>
          </a:solidFill>
        </p:spPr>
        <p:txBody>
          <a:bodyPr lIns="180000" tIns="144000" bIns="72000">
            <a:spAutoFit/>
          </a:bodyPr>
          <a:lstStyle>
            <a:lvl1pPr marL="0" indent="0" algn="l">
              <a:buNone/>
              <a:defRPr sz="2800">
                <a:solidFill>
                  <a:srgbClr val="10099F"/>
                </a:solidFill>
              </a:defRPr>
            </a:lvl1pPr>
            <a:lvl2pPr marL="580781" indent="0" algn="ctr">
              <a:buNone/>
              <a:defRPr/>
            </a:lvl2pPr>
            <a:lvl3pPr marL="1161562" indent="0" algn="ctr">
              <a:buNone/>
              <a:defRPr/>
            </a:lvl3pPr>
            <a:lvl4pPr marL="1742343" indent="0" algn="ctr">
              <a:buNone/>
              <a:defRPr/>
            </a:lvl4pPr>
            <a:lvl5pPr marL="2323125" indent="0" algn="ctr">
              <a:buNone/>
              <a:defRPr/>
            </a:lvl5pPr>
            <a:lvl6pPr marL="2903906" indent="0" algn="ctr">
              <a:buNone/>
              <a:defRPr/>
            </a:lvl6pPr>
            <a:lvl7pPr marL="3484687" indent="0" algn="ctr">
              <a:buNone/>
              <a:defRPr/>
            </a:lvl7pPr>
            <a:lvl8pPr marL="4065468" indent="0" algn="ctr">
              <a:buNone/>
              <a:defRPr/>
            </a:lvl8pPr>
            <a:lvl9pPr marL="464624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9303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4D4DB1-75E3-5B4A-9E5C-7E351A3DB8DB}"/>
              </a:ext>
            </a:extLst>
          </p:cNvPr>
          <p:cNvSpPr/>
          <p:nvPr userDrawn="1"/>
        </p:nvSpPr>
        <p:spPr>
          <a:xfrm>
            <a:off x="0" y="4162927"/>
            <a:ext cx="12192000" cy="2700000"/>
          </a:xfrm>
          <a:prstGeom prst="rect">
            <a:avLst/>
          </a:prstGeom>
          <a:solidFill>
            <a:srgbClr val="FC8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FA17A-0476-4545-A0BD-809A62A8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010" y="3702276"/>
            <a:ext cx="7277434" cy="860199"/>
          </a:xfrm>
          <a:solidFill>
            <a:schemeClr val="bg1"/>
          </a:solidFill>
        </p:spPr>
        <p:txBody>
          <a:bodyPr lIns="180000" tIns="180000" rIns="180000" bIns="108000" anchor="b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6512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eginmál litaður grun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311C4D-79DB-B744-A3B1-4D217C91E63F}"/>
              </a:ext>
            </a:extLst>
          </p:cNvPr>
          <p:cNvSpPr/>
          <p:nvPr userDrawn="1"/>
        </p:nvSpPr>
        <p:spPr>
          <a:xfrm>
            <a:off x="0" y="4162928"/>
            <a:ext cx="12191999" cy="2700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809E27-95E7-CC4F-876E-972A9B2731BD}"/>
              </a:ext>
            </a:extLst>
          </p:cNvPr>
          <p:cNvSpPr/>
          <p:nvPr userDrawn="1"/>
        </p:nvSpPr>
        <p:spPr>
          <a:xfrm>
            <a:off x="2382253" y="1224336"/>
            <a:ext cx="8386011" cy="5044118"/>
          </a:xfrm>
          <a:prstGeom prst="rect">
            <a:avLst/>
          </a:prstGeom>
          <a:solidFill>
            <a:srgbClr val="00F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00D16-4F59-1D48-9C0C-48E4122C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873" y="1631532"/>
            <a:ext cx="7716253" cy="74019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4B3EC-9C38-6A47-B7F1-3E11D1992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873" y="2506662"/>
            <a:ext cx="6091989" cy="3533191"/>
          </a:xfrm>
        </p:spPr>
        <p:txBody>
          <a:bodyPr>
            <a:normAutofit/>
          </a:bodyPr>
          <a:lstStyle>
            <a:lvl1pPr>
              <a:defRPr sz="1800" b="0" i="0">
                <a:latin typeface="Jost Medium" pitchFamily="2" charset="77"/>
                <a:ea typeface="Jost Medium" pitchFamily="2" charset="77"/>
              </a:defRPr>
            </a:lvl1pPr>
            <a:lvl2pPr>
              <a:defRPr sz="1800" b="0" i="0">
                <a:latin typeface="Jost Medium" pitchFamily="2" charset="77"/>
                <a:ea typeface="Jost Medium" pitchFamily="2" charset="77"/>
              </a:defRPr>
            </a:lvl2pPr>
            <a:lvl3pPr>
              <a:defRPr sz="1800" b="0" i="0">
                <a:latin typeface="Jost Medium" pitchFamily="2" charset="77"/>
                <a:ea typeface="Jost Medium" pitchFamily="2" charset="77"/>
              </a:defRPr>
            </a:lvl3pPr>
            <a:lvl4pPr>
              <a:defRPr sz="1800" b="0" i="0">
                <a:latin typeface="Jost Medium" pitchFamily="2" charset="77"/>
                <a:ea typeface="Jost Medium" pitchFamily="2" charset="77"/>
              </a:defRPr>
            </a:lvl4pPr>
            <a:lvl5pPr>
              <a:defRPr sz="1800" b="0" i="0">
                <a:latin typeface="Jost Medium" pitchFamily="2" charset="77"/>
                <a:ea typeface="Jost Medium" pitchFamily="2" charset="77"/>
              </a:defRPr>
            </a:lvl5pPr>
            <a:lvl6pPr>
              <a:defRPr b="0" i="0">
                <a:latin typeface="Jost Medium" pitchFamily="2" charset="77"/>
                <a:ea typeface="Jost Medium" pitchFamily="2" charset="77"/>
              </a:defRPr>
            </a:lvl6pPr>
            <a:lvl7pPr>
              <a:defRPr b="0" i="0">
                <a:latin typeface="Jost Medium" pitchFamily="2" charset="77"/>
                <a:ea typeface="Jost Medium" pitchFamily="2" charset="77"/>
              </a:defRPr>
            </a:lvl7pPr>
            <a:lvl8pPr>
              <a:defRPr b="0" i="0">
                <a:latin typeface="Jost Medium" pitchFamily="2" charset="77"/>
                <a:ea typeface="Jost Medium" pitchFamily="2" charset="77"/>
              </a:defRPr>
            </a:lvl8pPr>
            <a:lvl9pPr>
              <a:defRPr b="0" i="0">
                <a:latin typeface="Jost Medium" pitchFamily="2" charset="77"/>
                <a:ea typeface="Jost Medium" pitchFamily="2" charset="77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6"/>
            <a:endParaRPr lang="en-US" dirty="0"/>
          </a:p>
          <a:p>
            <a:pPr lvl="7"/>
            <a:endParaRPr lang="en-US" dirty="0"/>
          </a:p>
          <a:p>
            <a:pPr lvl="8"/>
            <a:endParaRPr lang="en-US" dirty="0"/>
          </a:p>
          <a:p>
            <a:pPr lvl="8"/>
            <a:endParaRPr lang="en-US" dirty="0"/>
          </a:p>
          <a:p>
            <a:pPr lvl="8"/>
            <a:endParaRPr lang="en-US" dirty="0"/>
          </a:p>
          <a:p>
            <a:pPr lvl="8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4794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eginmál litaður grunn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311C4D-79DB-B744-A3B1-4D217C91E63F}"/>
              </a:ext>
            </a:extLst>
          </p:cNvPr>
          <p:cNvSpPr/>
          <p:nvPr userDrawn="1"/>
        </p:nvSpPr>
        <p:spPr>
          <a:xfrm>
            <a:off x="8386010" y="4162928"/>
            <a:ext cx="3805989" cy="2700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809E27-95E7-CC4F-876E-972A9B2731BD}"/>
              </a:ext>
            </a:extLst>
          </p:cNvPr>
          <p:cNvSpPr/>
          <p:nvPr userDrawn="1"/>
        </p:nvSpPr>
        <p:spPr>
          <a:xfrm>
            <a:off x="0" y="1231439"/>
            <a:ext cx="8386011" cy="5633665"/>
          </a:xfrm>
          <a:prstGeom prst="rect">
            <a:avLst/>
          </a:prstGeom>
          <a:solidFill>
            <a:srgbClr val="FC8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00D16-4F59-1D48-9C0C-48E4122C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21" y="1631532"/>
            <a:ext cx="7275096" cy="74019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4B3EC-9C38-6A47-B7F1-3E11D1992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20" y="2506662"/>
            <a:ext cx="7275096" cy="3882106"/>
          </a:xfrm>
        </p:spPr>
        <p:txBody>
          <a:bodyPr>
            <a:normAutofit/>
          </a:bodyPr>
          <a:lstStyle>
            <a:lvl1pPr>
              <a:defRPr sz="1800" b="0" i="0">
                <a:latin typeface="Jost Medium" pitchFamily="2" charset="77"/>
                <a:ea typeface="Jost Medium" pitchFamily="2" charset="77"/>
              </a:defRPr>
            </a:lvl1pPr>
            <a:lvl2pPr>
              <a:defRPr sz="1800" b="0" i="0">
                <a:latin typeface="Jost Medium" pitchFamily="2" charset="77"/>
                <a:ea typeface="Jost Medium" pitchFamily="2" charset="77"/>
              </a:defRPr>
            </a:lvl2pPr>
            <a:lvl3pPr>
              <a:defRPr sz="1800" b="0" i="0">
                <a:latin typeface="Jost Medium" pitchFamily="2" charset="77"/>
                <a:ea typeface="Jost Medium" pitchFamily="2" charset="77"/>
              </a:defRPr>
            </a:lvl3pPr>
            <a:lvl4pPr>
              <a:defRPr sz="1800" b="0" i="0">
                <a:latin typeface="Jost Medium" pitchFamily="2" charset="77"/>
                <a:ea typeface="Jost Medium" pitchFamily="2" charset="77"/>
              </a:defRPr>
            </a:lvl4pPr>
            <a:lvl5pPr>
              <a:defRPr sz="1800" b="0" i="0">
                <a:latin typeface="Jost Medium" pitchFamily="2" charset="77"/>
                <a:ea typeface="Jost Medium" pitchFamily="2" charset="77"/>
              </a:defRPr>
            </a:lvl5pPr>
            <a:lvl6pPr>
              <a:defRPr b="0" i="0">
                <a:latin typeface="Jost Medium" pitchFamily="2" charset="77"/>
                <a:ea typeface="Jost Medium" pitchFamily="2" charset="77"/>
              </a:defRPr>
            </a:lvl6pPr>
            <a:lvl7pPr>
              <a:defRPr b="0" i="0">
                <a:latin typeface="Jost Medium" pitchFamily="2" charset="77"/>
                <a:ea typeface="Jost Medium" pitchFamily="2" charset="77"/>
              </a:defRPr>
            </a:lvl7pPr>
            <a:lvl8pPr>
              <a:defRPr b="0" i="0">
                <a:latin typeface="Jost Medium" pitchFamily="2" charset="77"/>
                <a:ea typeface="Jost Medium" pitchFamily="2" charset="77"/>
              </a:defRPr>
            </a:lvl8pPr>
            <a:lvl9pPr>
              <a:defRPr b="0" i="0">
                <a:latin typeface="Jost Medium" pitchFamily="2" charset="77"/>
                <a:ea typeface="Jost Medium" pitchFamily="2" charset="77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6"/>
            <a:endParaRPr lang="en-US" dirty="0"/>
          </a:p>
          <a:p>
            <a:pPr lvl="7"/>
            <a:endParaRPr lang="en-US" dirty="0"/>
          </a:p>
          <a:p>
            <a:pPr lvl="8"/>
            <a:endParaRPr lang="en-US" dirty="0"/>
          </a:p>
          <a:p>
            <a:pPr lvl="8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3640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eginmá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00D16-4F59-1D48-9C0C-48E4122C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20" y="469232"/>
            <a:ext cx="9725915" cy="74019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4B3EC-9C38-6A47-B7F1-3E11D1992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19" y="1401097"/>
            <a:ext cx="9725915" cy="4987671"/>
          </a:xfrm>
        </p:spPr>
        <p:txBody>
          <a:bodyPr>
            <a:normAutofit/>
          </a:bodyPr>
          <a:lstStyle>
            <a:lvl1pPr>
              <a:defRPr sz="1800" b="0" i="0">
                <a:latin typeface="Jost Medium" pitchFamily="2" charset="77"/>
                <a:ea typeface="Jost Medium" pitchFamily="2" charset="77"/>
              </a:defRPr>
            </a:lvl1pPr>
            <a:lvl2pPr>
              <a:defRPr sz="1800" b="0" i="0">
                <a:latin typeface="Jost Medium" pitchFamily="2" charset="77"/>
                <a:ea typeface="Jost Medium" pitchFamily="2" charset="77"/>
              </a:defRPr>
            </a:lvl2pPr>
            <a:lvl3pPr>
              <a:defRPr sz="1800" b="0" i="0">
                <a:latin typeface="Jost Medium" pitchFamily="2" charset="77"/>
                <a:ea typeface="Jost Medium" pitchFamily="2" charset="77"/>
              </a:defRPr>
            </a:lvl3pPr>
            <a:lvl4pPr>
              <a:defRPr sz="1800" b="0" i="0">
                <a:latin typeface="Jost Medium" pitchFamily="2" charset="77"/>
                <a:ea typeface="Jost Medium" pitchFamily="2" charset="77"/>
              </a:defRPr>
            </a:lvl4pPr>
            <a:lvl5pPr>
              <a:defRPr sz="1800" b="0" i="0">
                <a:latin typeface="Jost Medium" pitchFamily="2" charset="77"/>
                <a:ea typeface="Jost Medium" pitchFamily="2" charset="77"/>
              </a:defRPr>
            </a:lvl5pPr>
            <a:lvl6pPr>
              <a:defRPr b="0" i="0">
                <a:latin typeface="Jost Medium" pitchFamily="2" charset="77"/>
                <a:ea typeface="Jost Medium" pitchFamily="2" charset="77"/>
              </a:defRPr>
            </a:lvl6pPr>
            <a:lvl7pPr>
              <a:defRPr b="0" i="0">
                <a:latin typeface="Jost Medium" pitchFamily="2" charset="77"/>
                <a:ea typeface="Jost Medium" pitchFamily="2" charset="77"/>
              </a:defRPr>
            </a:lvl7pPr>
            <a:lvl8pPr>
              <a:defRPr b="0" i="0">
                <a:latin typeface="Jost Medium" pitchFamily="2" charset="77"/>
                <a:ea typeface="Jost Medium" pitchFamily="2" charset="77"/>
              </a:defRPr>
            </a:lvl8pPr>
            <a:lvl9pPr>
              <a:defRPr b="0" i="0">
                <a:latin typeface="Jost Medium" pitchFamily="2" charset="77"/>
                <a:ea typeface="Jost Medium" pitchFamily="2" charset="77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6"/>
            <a:endParaRPr lang="en-US" dirty="0"/>
          </a:p>
          <a:p>
            <a:pPr lvl="7"/>
            <a:endParaRPr lang="en-US" dirty="0"/>
          </a:p>
          <a:p>
            <a:pPr lvl="8"/>
            <a:endParaRPr lang="en-US" dirty="0"/>
          </a:p>
          <a:p>
            <a:pPr lvl="8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0283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BCA5F-82F9-294D-AF74-1A9380F0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EB396E-341D-8C4F-80D7-EC92085B3FBC}"/>
              </a:ext>
            </a:extLst>
          </p:cNvPr>
          <p:cNvSpPr/>
          <p:nvPr userDrawn="1"/>
        </p:nvSpPr>
        <p:spPr>
          <a:xfrm>
            <a:off x="0" y="4162928"/>
            <a:ext cx="12191999" cy="2700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188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ð glæ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09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eggja dá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8F1C3-BFAB-584A-8C9A-6FB289A3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72ACC-5EAB-644E-B0E7-0BA88604D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056CC-4022-704B-8D8B-4D2695D14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30251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veggja dálka með milli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2DB5E-5649-EE47-8240-F7302A71B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63156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83012-DB16-BE40-8521-3A3AE75D2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Jost SemiBold" pitchFamily="2" charset="77"/>
                <a:ea typeface="Jost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B93A9B-CF3B-E147-8534-F6C22017A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8F7338-7E56-564F-AF1C-8EC44FAF4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Jost SemiBold" pitchFamily="2" charset="77"/>
                <a:ea typeface="Jost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880FA8-AE5E-C448-8361-E34D5E5BFD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5353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2D5FE3-6146-344A-916B-E87655E3F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9593179" cy="10096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734DD-C0D6-B348-9B29-68FF2B489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5931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6"/>
            <a:endParaRPr lang="en-US" dirty="0"/>
          </a:p>
          <a:p>
            <a:pPr lvl="7"/>
            <a:endParaRPr lang="en-US" dirty="0"/>
          </a:p>
          <a:p>
            <a:pPr lvl="8"/>
            <a:endParaRPr lang="en-US" dirty="0"/>
          </a:p>
          <a:p>
            <a:pPr lvl="8"/>
            <a:endParaRPr lang="is-I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A7B4A6-F949-2A4F-A876-952D41CE7AD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752000" y="365125"/>
            <a:ext cx="1440000" cy="83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50" r:id="rId3"/>
    <p:sldLayoutId id="2147483661" r:id="rId4"/>
    <p:sldLayoutId id="2147483665" r:id="rId5"/>
    <p:sldLayoutId id="2147483654" r:id="rId6"/>
    <p:sldLayoutId id="2147483655" r:id="rId7"/>
    <p:sldLayoutId id="2147483652" r:id="rId8"/>
    <p:sldLayoutId id="2147483653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rgbClr val="10099F"/>
          </a:solidFill>
          <a:latin typeface="Jost Medium" pitchFamily="2" charset="77"/>
          <a:ea typeface="Jost Medium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3390/su5010210" TargetMode="External"/><Relationship Id="rId3" Type="http://schemas.openxmlformats.org/officeDocument/2006/relationships/hyperlink" Target="https://doi.org/10.1016/j.jenvp.2020.101428" TargetMode="External"/><Relationship Id="rId7" Type="http://schemas.openxmlformats.org/officeDocument/2006/relationships/hyperlink" Target="https://doi.org/10.1016/j.envsci.2018.01.002" TargetMode="External"/><Relationship Id="rId2" Type="http://schemas.openxmlformats.org/officeDocument/2006/relationships/hyperlink" Target="http://hdl.handle.net/1946/36982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i.org/10.1080/14693062.2006.9685582" TargetMode="External"/><Relationship Id="rId5" Type="http://schemas.openxmlformats.org/officeDocument/2006/relationships/hyperlink" Target="https://doi.org/10.1017/s0143814x13000160" TargetMode="External"/><Relationship Id="rId10" Type="http://schemas.openxmlformats.org/officeDocument/2006/relationships/hyperlink" Target="https://doi.org/10.1016/j.jenvp.2005.08.003" TargetMode="External"/><Relationship Id="rId4" Type="http://schemas.openxmlformats.org/officeDocument/2006/relationships/hyperlink" Target="https://doi.org/10.1177/0001699306071681" TargetMode="External"/><Relationship Id="rId9" Type="http://schemas.openxmlformats.org/officeDocument/2006/relationships/hyperlink" Target="https://doi.org/10.1016/j.ecolecon.2017.02.027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ABA288-0A32-F94E-935E-662C6254F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158" y="2340738"/>
            <a:ext cx="10607842" cy="1485567"/>
          </a:xfrm>
        </p:spPr>
        <p:txBody>
          <a:bodyPr/>
          <a:lstStyle/>
          <a:p>
            <a:r>
              <a:rPr lang="en-US" sz="4000" dirty="0"/>
              <a:t>Institutional trust and climate policy preferences </a:t>
            </a:r>
            <a:endParaRPr lang="en-I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FE5143-D13F-2E47-9EE2-425F6565C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2000" y="365125"/>
            <a:ext cx="1440000" cy="8367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A2AE97-11AF-424B-9443-C4AF58C70A97}"/>
              </a:ext>
            </a:extLst>
          </p:cNvPr>
          <p:cNvSpPr txBox="1"/>
          <p:nvPr/>
        </p:nvSpPr>
        <p:spPr>
          <a:xfrm>
            <a:off x="1010739" y="4312920"/>
            <a:ext cx="8326521" cy="174379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br>
              <a:rPr lang="en-US" cap="all" dirty="0">
                <a:solidFill>
                  <a:srgbClr val="10099F"/>
                </a:solidFill>
                <a:latin typeface="Jost Medium" pitchFamily="2" charset="77"/>
                <a:ea typeface="Jost Medium" pitchFamily="2" charset="77"/>
              </a:rPr>
            </a:br>
            <a:r>
              <a:rPr lang="en-US" cap="all" dirty="0">
                <a:solidFill>
                  <a:srgbClr val="10099F"/>
                </a:solidFill>
                <a:latin typeface="Jost Medium" pitchFamily="2" charset="77"/>
                <a:ea typeface="Jost Medium" pitchFamily="2" charset="77"/>
              </a:rPr>
              <a:t>ISSP User conference, 4</a:t>
            </a:r>
            <a:r>
              <a:rPr lang="en-US" cap="all" baseline="30000" dirty="0">
                <a:solidFill>
                  <a:srgbClr val="10099F"/>
                </a:solidFill>
                <a:latin typeface="Jost Medium" pitchFamily="2" charset="77"/>
                <a:ea typeface="Jost Medium" pitchFamily="2" charset="77"/>
              </a:rPr>
              <a:t>th</a:t>
            </a:r>
            <a:r>
              <a:rPr lang="en-US" cap="all" dirty="0">
                <a:solidFill>
                  <a:srgbClr val="10099F"/>
                </a:solidFill>
                <a:latin typeface="Jost Medium" pitchFamily="2" charset="77"/>
                <a:ea typeface="Jost Medium" pitchFamily="2" charset="77"/>
              </a:rPr>
              <a:t> of December 2023</a:t>
            </a:r>
            <a:endParaRPr lang="en-IS" b="0" i="0" cap="all" baseline="0" dirty="0">
              <a:solidFill>
                <a:srgbClr val="10099F"/>
              </a:solidFill>
              <a:latin typeface="Jost Medium" pitchFamily="2" charset="77"/>
              <a:ea typeface="Jost Medium" pitchFamily="2" charset="77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BE115637-6DA4-B5F1-127B-3614B7A16253}"/>
              </a:ext>
            </a:extLst>
          </p:cNvPr>
          <p:cNvSpPr txBox="1">
            <a:spLocks/>
          </p:cNvSpPr>
          <p:nvPr/>
        </p:nvSpPr>
        <p:spPr>
          <a:xfrm>
            <a:off x="864158" y="3758711"/>
            <a:ext cx="10607842" cy="142401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180000" rIns="180000" bIns="7200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>
                <a:solidFill>
                  <a:srgbClr val="10099F"/>
                </a:solidFill>
                <a:latin typeface="Jost Medium" pitchFamily="2" charset="77"/>
                <a:ea typeface="Jost Medium" pitchFamily="2" charset="77"/>
                <a:cs typeface="+mj-cs"/>
              </a:defRPr>
            </a:lvl1pPr>
          </a:lstStyle>
          <a:p>
            <a:r>
              <a:rPr lang="en-US" sz="2800" dirty="0"/>
              <a:t>Evidence from Iceland</a:t>
            </a:r>
            <a:br>
              <a:rPr lang="en-US" sz="2800" dirty="0"/>
            </a:br>
            <a:endParaRPr lang="en-US" sz="2800" dirty="0"/>
          </a:p>
          <a:p>
            <a:r>
              <a:rPr lang="en-US" sz="2000" dirty="0"/>
              <a:t>Bjarnadóttir, S., Fairbrother, M., Ólafsdóttir, S., and Beckfield, J.</a:t>
            </a:r>
            <a:endParaRPr lang="en-IS" sz="2800" dirty="0"/>
          </a:p>
        </p:txBody>
      </p:sp>
    </p:spTree>
    <p:extLst>
      <p:ext uri="{BB962C8B-B14F-4D97-AF65-F5344CB8AC3E}">
        <p14:creationId xmlns:p14="http://schemas.microsoft.com/office/powerpoint/2010/main" val="1670031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34127-5E3F-487C-ADF9-9EC1F276E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F0CDD6-5077-4C9B-9859-6990B8941216}"/>
              </a:ext>
            </a:extLst>
          </p:cNvPr>
          <p:cNvSpPr txBox="1"/>
          <p:nvPr/>
        </p:nvSpPr>
        <p:spPr>
          <a:xfrm>
            <a:off x="711327" y="1626451"/>
            <a:ext cx="5144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1. Public support for the three climate policies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95E7EF-332B-D4B4-9604-EB4947900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327" y="2601885"/>
            <a:ext cx="5705379" cy="36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70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44308-17FD-4957-955C-6B9ED180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7A858B-E1CB-4DBC-81DE-32AF7B434DAF}"/>
              </a:ext>
            </a:extLst>
          </p:cNvPr>
          <p:cNvSpPr txBox="1"/>
          <p:nvPr/>
        </p:nvSpPr>
        <p:spPr>
          <a:xfrm>
            <a:off x="617620" y="1209425"/>
            <a:ext cx="3141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 2. </a:t>
            </a:r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 of the results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38336E2-BB17-4972-B337-6CDE974BC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1400" dirty="0"/>
              <a:t>Controlled for: female, age, college degree, income quintiles, right political ideology, concerns about the environment and climate belief.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2D507EA-5E8D-1EF6-D8E6-7562356141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574986"/>
              </p:ext>
            </p:extLst>
          </p:nvPr>
        </p:nvGraphicFramePr>
        <p:xfrm>
          <a:off x="795420" y="1855756"/>
          <a:ext cx="6930231" cy="2034502"/>
        </p:xfrm>
        <a:graphic>
          <a:graphicData uri="http://schemas.openxmlformats.org/drawingml/2006/table">
            <a:tbl>
              <a:tblPr firstRow="1" firstCol="1" bandRow="1"/>
              <a:tblGrid>
                <a:gridCol w="1702538">
                  <a:extLst>
                    <a:ext uri="{9D8B030D-6E8A-4147-A177-3AD203B41FA5}">
                      <a16:colId xmlns:a16="http://schemas.microsoft.com/office/drawing/2014/main" val="4143770051"/>
                    </a:ext>
                  </a:extLst>
                </a:gridCol>
                <a:gridCol w="1945268">
                  <a:extLst>
                    <a:ext uri="{9D8B030D-6E8A-4147-A177-3AD203B41FA5}">
                      <a16:colId xmlns:a16="http://schemas.microsoft.com/office/drawing/2014/main" val="3431210489"/>
                    </a:ext>
                  </a:extLst>
                </a:gridCol>
                <a:gridCol w="1701680">
                  <a:extLst>
                    <a:ext uri="{9D8B030D-6E8A-4147-A177-3AD203B41FA5}">
                      <a16:colId xmlns:a16="http://schemas.microsoft.com/office/drawing/2014/main" val="2836791152"/>
                    </a:ext>
                  </a:extLst>
                </a:gridCol>
                <a:gridCol w="1580745">
                  <a:extLst>
                    <a:ext uri="{9D8B030D-6E8A-4147-A177-3AD203B41FA5}">
                      <a16:colId xmlns:a16="http://schemas.microsoft.com/office/drawing/2014/main" val="3679528298"/>
                    </a:ext>
                  </a:extLst>
                </a:gridCol>
              </a:tblGrid>
              <a:tr h="8412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Taxes on fossil fuels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Subsidizing renewable energy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 transition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769138"/>
                  </a:ext>
                </a:extLst>
              </a:tr>
              <a:tr h="3977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Political trust 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0.091*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640225"/>
                  </a:ext>
                </a:extLst>
              </a:tr>
              <a:tr h="3977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Institutional trust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0.216**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0.195**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0.145**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273256"/>
                  </a:ext>
                </a:extLst>
              </a:tr>
              <a:tr h="3977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**p&lt;0.01, *p&lt;0.05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592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293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BA734-C72D-4295-9B0A-98563327C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2ED23-58FD-4F94-82BA-0D092E9F8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Research questions: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do political and institutional trust, together and separately, shape public preferences for climate policy in Iceland?</a:t>
            </a:r>
          </a:p>
          <a:p>
            <a:endParaRPr lang="en-US" dirty="0"/>
          </a:p>
          <a:p>
            <a:r>
              <a:rPr lang="en-US" b="1" dirty="0"/>
              <a:t>Political trust </a:t>
            </a:r>
            <a:r>
              <a:rPr lang="en-US" dirty="0"/>
              <a:t>correlated with public views about taxation on fossil fuels</a:t>
            </a: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Which can be connected to other environmental policy research </a:t>
            </a:r>
            <a:r>
              <a:rPr lang="en-US" sz="1200" dirty="0"/>
              <a:t>(Fairbrother et.al., 2019; Harring, 2018)</a:t>
            </a:r>
          </a:p>
          <a:p>
            <a:pPr lvl="2"/>
            <a:r>
              <a:rPr lang="is-I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conclusion: If people perceive a personal cost- political trust matters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Institutional trust </a:t>
            </a:r>
            <a:r>
              <a:rPr lang="en-US" dirty="0"/>
              <a:t>correlated with public views about</a:t>
            </a:r>
          </a:p>
          <a:p>
            <a:pPr lvl="1"/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Taxation</a:t>
            </a:r>
          </a:p>
          <a:p>
            <a:pPr lvl="1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Subsidizing renewable energy</a:t>
            </a:r>
          </a:p>
          <a:p>
            <a:pPr lvl="1"/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Just Transition</a:t>
            </a:r>
          </a:p>
          <a:p>
            <a:pPr marL="914400" lvl="2" indent="0">
              <a:buNone/>
            </a:pPr>
            <a:endParaRPr lang="is-I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is-I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is-I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is-I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of 6 hypothesis supported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092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9E482-DE9A-46E6-A2A2-35A41E18C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0E3B9-8F99-4D1E-97F7-8CB01CA03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Confidence in climate action generally reflect people’s overall beliefs about societal functioning, while attitudes towards taxes depends more narrowly on views of the state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Icelandic context</a:t>
            </a:r>
          </a:p>
          <a:p>
            <a:pPr lvl="1"/>
            <a:r>
              <a:rPr lang="en-US" dirty="0"/>
              <a:t>High trust</a:t>
            </a:r>
          </a:p>
          <a:p>
            <a:pPr lvl="1"/>
            <a:r>
              <a:rPr lang="en-US" dirty="0"/>
              <a:t>Democratic western society</a:t>
            </a:r>
          </a:p>
          <a:p>
            <a:pPr lvl="1"/>
            <a:r>
              <a:rPr lang="en-US" dirty="0"/>
              <a:t>Renewable energy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Future research</a:t>
            </a:r>
          </a:p>
          <a:p>
            <a:pPr lvl="1"/>
            <a:r>
              <a:rPr lang="en-US" dirty="0"/>
              <a:t>Just transition support </a:t>
            </a:r>
          </a:p>
          <a:p>
            <a:pPr lvl="1"/>
            <a:r>
              <a:rPr lang="en-US" dirty="0"/>
              <a:t>Other types of trust measures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585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9D212-1133-4E08-8C30-1FE013148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8D9AB-A54D-416E-994B-627DA180A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Bjarnadóttir, S. (2020). </a:t>
            </a:r>
            <a:r>
              <a:rPr lang="en-US" i="1" dirty="0"/>
              <a:t>Do people behave as their family and friends? The role of social networks for pro-environmental behavior 	in Iceland</a:t>
            </a:r>
            <a:r>
              <a:rPr lang="en-US" dirty="0"/>
              <a:t>. [Master’s thesis, University of Iceland]. </a:t>
            </a:r>
            <a:r>
              <a:rPr lang="en-US" dirty="0">
                <a:hlinkClick r:id="rId2"/>
              </a:rPr>
              <a:t>http://hdl.handle.net/1946/36982</a:t>
            </a:r>
            <a:endParaRPr lang="en-US" dirty="0"/>
          </a:p>
          <a:p>
            <a:r>
              <a:rPr lang="en-US" dirty="0"/>
              <a:t>Cologna, V., and Siegrist, M. (2020). The role of trust for climate change mitigation and adaption </a:t>
            </a:r>
            <a:r>
              <a:rPr lang="en-US" dirty="0" err="1"/>
              <a:t>behaviour</a:t>
            </a:r>
            <a:r>
              <a:rPr lang="en-US" dirty="0"/>
              <a:t>: A meta-analysis. 	</a:t>
            </a:r>
            <a:r>
              <a:rPr lang="en-US" i="1" dirty="0"/>
              <a:t>Journal of Environmental Psychology, 69, </a:t>
            </a:r>
            <a:r>
              <a:rPr lang="en-US" dirty="0"/>
              <a:t>101428. </a:t>
            </a:r>
            <a:r>
              <a:rPr lang="en-US" dirty="0">
                <a:hlinkClick r:id="rId3"/>
              </a:rPr>
              <a:t>https://doi.org/10.1016/j.jenvp.2020.101428</a:t>
            </a:r>
            <a:endParaRPr lang="en-US" dirty="0"/>
          </a:p>
          <a:p>
            <a:r>
              <a:rPr lang="en-US" dirty="0" err="1"/>
              <a:t>Edlund</a:t>
            </a:r>
            <a:r>
              <a:rPr lang="en-US" dirty="0"/>
              <a:t>, J. (2006). Trust in the Capability of the Welfare State and General Welfare State Support: Sweden 1997-2002. </a:t>
            </a:r>
            <a:r>
              <a:rPr lang="en-US" i="1" dirty="0"/>
              <a:t>Acta 	Sociologica, 49</a:t>
            </a:r>
            <a:r>
              <a:rPr lang="en-US" dirty="0"/>
              <a:t>(4), 395-417. </a:t>
            </a:r>
            <a:r>
              <a:rPr lang="en-US" dirty="0">
                <a:hlinkClick r:id="rId4"/>
              </a:rPr>
              <a:t>https://doi.org/10.1177/0001699306071681</a:t>
            </a:r>
            <a:endParaRPr lang="en-US" dirty="0"/>
          </a:p>
          <a:p>
            <a:r>
              <a:rPr lang="en-US" dirty="0"/>
              <a:t>Edlund, J., &amp; Lindh, A. (2013). Institutional trust and welfare state support: on the role of trust in market institutions. </a:t>
            </a:r>
            <a:r>
              <a:rPr lang="en-US" i="1" dirty="0"/>
              <a:t>Journal of 	Public Policy, 33</a:t>
            </a:r>
            <a:r>
              <a:rPr lang="en-US" dirty="0"/>
              <a:t>(3), 295-317. </a:t>
            </a:r>
            <a:r>
              <a:rPr lang="en-US" dirty="0">
                <a:hlinkClick r:id="rId5"/>
              </a:rPr>
              <a:t>https://doi.org/10.1017/s0143814x13000160</a:t>
            </a:r>
            <a:endParaRPr lang="en-US" dirty="0"/>
          </a:p>
          <a:p>
            <a:r>
              <a:rPr lang="en-US" dirty="0" err="1"/>
              <a:t>Hammar</a:t>
            </a:r>
            <a:r>
              <a:rPr lang="en-US" dirty="0"/>
              <a:t>, H., &amp; </a:t>
            </a:r>
            <a:r>
              <a:rPr lang="en-US" dirty="0" err="1"/>
              <a:t>Jagers</a:t>
            </a:r>
            <a:r>
              <a:rPr lang="en-US" dirty="0"/>
              <a:t>, S. C. (2006). Can trust in politicians explain individuals' support for climate policy? The case of CO2 	tax. </a:t>
            </a:r>
            <a:r>
              <a:rPr lang="en-US" i="1" dirty="0"/>
              <a:t>Climate Policy, 5</a:t>
            </a:r>
            <a:r>
              <a:rPr lang="en-US" dirty="0"/>
              <a:t>(6), 613-625. </a:t>
            </a:r>
            <a:r>
              <a:rPr lang="en-US" dirty="0">
                <a:hlinkClick r:id="rId6"/>
              </a:rPr>
              <a:t>https://doi.org/10.1080/14693062.2006.9685582</a:t>
            </a:r>
            <a:endParaRPr lang="en-US" dirty="0"/>
          </a:p>
          <a:p>
            <a:r>
              <a:rPr lang="en-US" dirty="0"/>
              <a:t>Harring, N. (2018). Trust and state intervention: Results from a Swedish survey on environmental policy support. </a:t>
            </a:r>
            <a:r>
              <a:rPr lang="en-US" i="1" dirty="0"/>
              <a:t>Environmental 	Science &amp; Policy, 82</a:t>
            </a:r>
            <a:r>
              <a:rPr lang="en-US" dirty="0"/>
              <a:t>, 1-8. </a:t>
            </a:r>
            <a:r>
              <a:rPr lang="en-US" dirty="0">
                <a:hlinkClick r:id="rId7"/>
              </a:rPr>
              <a:t>https://doi.org/10.1016/j.envsci.2018.01.002</a:t>
            </a:r>
            <a:endParaRPr lang="en-US" dirty="0"/>
          </a:p>
          <a:p>
            <a:r>
              <a:rPr lang="en-US" dirty="0"/>
              <a:t>Harring, Niklas, and Sverker </a:t>
            </a:r>
            <a:r>
              <a:rPr lang="en-US" dirty="0" err="1"/>
              <a:t>Jagers</a:t>
            </a:r>
            <a:r>
              <a:rPr lang="en-US" dirty="0"/>
              <a:t>. 2013. "Should We Trust in Values? Explaining Public Support for Pro-Environmental 	Taxes."  Sustainability 5:210-227. </a:t>
            </a:r>
            <a:r>
              <a:rPr lang="en-US" dirty="0">
                <a:hlinkClick r:id="rId8"/>
              </a:rPr>
              <a:t>https://doi.org/10.3390/su5010210</a:t>
            </a:r>
            <a:endParaRPr lang="en-US" dirty="0"/>
          </a:p>
          <a:p>
            <a:r>
              <a:rPr lang="en-US" dirty="0"/>
              <a:t>Ostrom, Elinor. 2010. "Beyond Markets and States: Polycentric Governance of Complex Economic Systems."  American 	Economic Review 100 (3):641-72. </a:t>
            </a:r>
            <a:r>
              <a:rPr lang="en-US" dirty="0" err="1"/>
              <a:t>doi</a:t>
            </a:r>
            <a:r>
              <a:rPr lang="en-US" dirty="0"/>
              <a:t>: 10.1257/aer.100.3.641.</a:t>
            </a:r>
          </a:p>
          <a:p>
            <a:r>
              <a:rPr lang="en-US" dirty="0"/>
              <a:t>Ostrom, Elinor 1990. Governing the commons: The evolution of institutions for collective action: Cambridge University Press.</a:t>
            </a:r>
          </a:p>
          <a:p>
            <a:r>
              <a:rPr lang="en-US" dirty="0"/>
              <a:t>Rhodes, E., </a:t>
            </a:r>
            <a:r>
              <a:rPr lang="en-US" dirty="0" err="1"/>
              <a:t>Axsen</a:t>
            </a:r>
            <a:r>
              <a:rPr lang="en-US" dirty="0"/>
              <a:t>, J., &amp; Jaccard, M. (2017). Exploring Citizen Support for Different Types of Climate Policy. </a:t>
            </a:r>
            <a:r>
              <a:rPr lang="en-US" i="1" dirty="0"/>
              <a:t>Ecological 	Economics, 137</a:t>
            </a:r>
            <a:r>
              <a:rPr lang="en-US" dirty="0"/>
              <a:t>, 56-69. </a:t>
            </a:r>
            <a:r>
              <a:rPr lang="en-US" dirty="0">
                <a:hlinkClick r:id="rId9"/>
              </a:rPr>
              <a:t>https://doi.org/10.1016/j.ecolecon.2017.02.027</a:t>
            </a:r>
            <a:endParaRPr lang="en-US" dirty="0"/>
          </a:p>
          <a:p>
            <a:r>
              <a:rPr lang="en-US" dirty="0"/>
              <a:t>Rothstein, Bo. 1998. "Just institutions matter." In Just Institutions Matter: The Moral and Political Logic of the Universal Welfare 	State, 116-43. Cambridge: Cambridge University Press.</a:t>
            </a:r>
          </a:p>
          <a:p>
            <a:r>
              <a:rPr lang="en-US" dirty="0"/>
              <a:t>Steg, L., </a:t>
            </a:r>
            <a:r>
              <a:rPr lang="en-US" dirty="0" err="1"/>
              <a:t>Dreijerink</a:t>
            </a:r>
            <a:r>
              <a:rPr lang="en-US" dirty="0"/>
              <a:t>, L., &amp; </a:t>
            </a:r>
            <a:r>
              <a:rPr lang="en-US" dirty="0" err="1"/>
              <a:t>Abrahamse</a:t>
            </a:r>
            <a:r>
              <a:rPr lang="en-US" dirty="0"/>
              <a:t>, W. (2005). Factors influencing the acceptability of energy policies: A test of VBN theory. 	</a:t>
            </a:r>
            <a:r>
              <a:rPr lang="en-US" i="1" dirty="0"/>
              <a:t>Journal of Environmental Psychology, 25</a:t>
            </a:r>
            <a:r>
              <a:rPr lang="en-US" dirty="0"/>
              <a:t>(4), 415-425. </a:t>
            </a:r>
            <a:r>
              <a:rPr lang="en-US" dirty="0">
                <a:hlinkClick r:id="rId10"/>
              </a:rPr>
              <a:t>https://doi.org/10.1016/j.jenvp.2005.08.003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180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F24DE-6B9D-1BF8-5158-7204384F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67460-B89B-B021-17B7-783C56519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		Thanks for listening!</a:t>
            </a:r>
          </a:p>
          <a:p>
            <a:pPr marL="0" indent="0">
              <a:buNone/>
            </a:pPr>
            <a:r>
              <a:rPr lang="en-US" sz="3600" dirty="0"/>
              <a:t>		Questions? Comments?</a:t>
            </a:r>
          </a:p>
        </p:txBody>
      </p:sp>
    </p:spTree>
    <p:extLst>
      <p:ext uri="{BB962C8B-B14F-4D97-AF65-F5344CB8AC3E}">
        <p14:creationId xmlns:p14="http://schemas.microsoft.com/office/powerpoint/2010/main" val="3132395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15CA-065C-7FFC-E42F-F29FD987E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B46B54-DD6E-12F8-D53E-DCDBEAE4EF8D}"/>
              </a:ext>
            </a:extLst>
          </p:cNvPr>
          <p:cNvSpPr txBox="1"/>
          <p:nvPr/>
        </p:nvSpPr>
        <p:spPr>
          <a:xfrm>
            <a:off x="865425" y="1587018"/>
            <a:ext cx="9940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A. Correlation matrix for the institutional trust variable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C09336-70C0-1FF0-2B28-F0D0BDA26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999" y="2763773"/>
            <a:ext cx="8695997" cy="213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6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F6237-57BD-4403-B3A4-F23BDCA8F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research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F533D-5870-45DF-8973-B8DD53B88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do political and institutional trust, together and separately, shape public preferences for climate policy in Iceland? </a:t>
            </a:r>
            <a:endParaRPr lang="en-US" sz="2800" dirty="0"/>
          </a:p>
          <a:p>
            <a:pPr lvl="1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70DE04-8AF0-B39F-9FF5-C06A9F1C8D01}"/>
              </a:ext>
            </a:extLst>
          </p:cNvPr>
          <p:cNvSpPr txBox="1">
            <a:spLocks/>
          </p:cNvSpPr>
          <p:nvPr/>
        </p:nvSpPr>
        <p:spPr>
          <a:xfrm>
            <a:off x="617620" y="3154739"/>
            <a:ext cx="9725915" cy="7401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10099F"/>
                </a:solidFill>
                <a:latin typeface="Jost Medium" pitchFamily="2" charset="77"/>
                <a:ea typeface="Jost Medium" pitchFamily="2" charset="77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0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43BA7-DFCC-C8DA-5CBA-6BC0EEF0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policies (the dependent variables)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F0B0C-3033-4EB6-356A-D5A1CED99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r>
              <a:rPr lang="en-US" sz="2000" dirty="0"/>
              <a:t>1. Increasing taxes on fossil fuels, such as oil, gas, and coal</a:t>
            </a:r>
          </a:p>
          <a:p>
            <a:pPr lvl="1"/>
            <a:r>
              <a:rPr lang="en-US" sz="2000" dirty="0"/>
              <a:t>Individual</a:t>
            </a:r>
          </a:p>
          <a:p>
            <a:pPr lvl="1"/>
            <a:endParaRPr lang="en-US" sz="2000" dirty="0"/>
          </a:p>
          <a:p>
            <a:r>
              <a:rPr lang="en-US" sz="2000" dirty="0"/>
              <a:t>2. Using public funding for subsidizing renewable energy such as wind and solar power</a:t>
            </a:r>
          </a:p>
          <a:p>
            <a:pPr lvl="1"/>
            <a:r>
              <a:rPr lang="en-US" sz="2000" dirty="0"/>
              <a:t>The state</a:t>
            </a:r>
          </a:p>
          <a:p>
            <a:pPr lvl="1"/>
            <a:endParaRPr lang="en-US" sz="2000" dirty="0"/>
          </a:p>
          <a:p>
            <a:r>
              <a:rPr lang="en-US" sz="2000" dirty="0"/>
              <a:t>3. Just transition	</a:t>
            </a:r>
          </a:p>
          <a:p>
            <a:pPr lvl="1"/>
            <a:r>
              <a:rPr lang="en-US" sz="2000" dirty="0"/>
              <a:t>Vulnerable groups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59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D4082F-AF14-7A4A-9351-3A1547D2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Political trust and taxation</a:t>
            </a:r>
            <a:endParaRPr lang="en-I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D24843-CAD5-2140-A4B4-A089870A9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Taxation usually does not get a lot of support </a:t>
            </a:r>
            <a:r>
              <a:rPr lang="en-US" sz="1200" dirty="0"/>
              <a:t>(Rhodes et al., 2017) </a:t>
            </a:r>
          </a:p>
          <a:p>
            <a:pPr lvl="1"/>
            <a:r>
              <a:rPr lang="en-US" dirty="0"/>
              <a:t>“Push” policies </a:t>
            </a:r>
            <a:r>
              <a:rPr lang="en-US" sz="1200" dirty="0"/>
              <a:t>(Steg et al., 2005)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Political trust however..</a:t>
            </a:r>
          </a:p>
          <a:p>
            <a:pPr lvl="1"/>
            <a:r>
              <a:rPr lang="en-US" dirty="0"/>
              <a:t>..increases people’s support to support taxation on fossil fuels </a:t>
            </a:r>
            <a:r>
              <a:rPr lang="en-US" sz="1200" dirty="0"/>
              <a:t>(Fairbrother et al., 2019; </a:t>
            </a:r>
            <a:r>
              <a:rPr lang="en-US" sz="1200" dirty="0" err="1"/>
              <a:t>Hammar</a:t>
            </a:r>
            <a:r>
              <a:rPr lang="en-US" sz="1200" dirty="0"/>
              <a:t> &amp; Jagers, 2006; Harring, 2018; Harring and </a:t>
            </a:r>
            <a:r>
              <a:rPr lang="en-US" sz="1200" dirty="0" err="1"/>
              <a:t>Jagers</a:t>
            </a:r>
            <a:r>
              <a:rPr lang="en-US" sz="1200" dirty="0"/>
              <a:t>, 2013)</a:t>
            </a:r>
          </a:p>
          <a:p>
            <a:pPr lvl="1"/>
            <a:r>
              <a:rPr lang="en-US" dirty="0"/>
              <a:t>..increases people’s support to sacrifice their own income </a:t>
            </a:r>
            <a:r>
              <a:rPr lang="en-US" sz="1200" dirty="0"/>
              <a:t>(Bjarnadóttir, 2020)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28E346-DC6C-A543-B6A0-2E7051875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2000" y="365125"/>
            <a:ext cx="1440000" cy="83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45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FC443-2FBF-4882-A7DD-58DF67B12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other trust measures and other policies?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63CB0-682F-401A-8234-21FB20290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“Pull” policies </a:t>
            </a:r>
            <a:r>
              <a:rPr lang="en-US" sz="1200" dirty="0"/>
              <a:t>(Steg et al., 2005) </a:t>
            </a:r>
            <a:r>
              <a:rPr lang="en-US" dirty="0"/>
              <a:t>and other polices?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Trust in scientists? Trust in the fossil fuel industry? Trust in environmental groups? </a:t>
            </a:r>
            <a:r>
              <a:rPr lang="en-US" sz="1200" dirty="0"/>
              <a:t>(Cologna and Siegrist, 2020; Rhodes et al., 2017; Harring, 2018)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Ostrom (1990, 2010) and Rothstein (2005) </a:t>
            </a:r>
          </a:p>
          <a:p>
            <a:pPr lvl="1"/>
            <a:r>
              <a:rPr lang="en-US" dirty="0"/>
              <a:t>Collective action and social dilemmas– key is trust </a:t>
            </a:r>
          </a:p>
          <a:p>
            <a:pPr lvl="1"/>
            <a:r>
              <a:rPr lang="en-US" dirty="0"/>
              <a:t>Trust in every actor within society</a:t>
            </a:r>
          </a:p>
          <a:p>
            <a:endParaRPr lang="en-US" dirty="0"/>
          </a:p>
          <a:p>
            <a:r>
              <a:rPr lang="en-US" dirty="0"/>
              <a:t>Institutional trust increases people’s support for the welfare state </a:t>
            </a:r>
            <a:r>
              <a:rPr lang="en-US" sz="1200" dirty="0"/>
              <a:t>(Edlund, 2006; Edlund &amp; Lindh, 2013)</a:t>
            </a:r>
          </a:p>
          <a:p>
            <a:pPr lvl="1"/>
            <a:r>
              <a:rPr lang="en-US" dirty="0"/>
              <a:t>Connected to Just Transition support?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433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B75E8-72A1-40F2-8B3D-2006DF64B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CF06F-6CB6-4E0F-ABFF-A94BB2BF1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19" y="1401097"/>
            <a:ext cx="11269581" cy="49876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A5344C-AA68-4503-A950-C76657C45B8B}"/>
              </a:ext>
            </a:extLst>
          </p:cNvPr>
          <p:cNvSpPr txBox="1"/>
          <p:nvPr/>
        </p:nvSpPr>
        <p:spPr>
          <a:xfrm>
            <a:off x="1728651" y="3781360"/>
            <a:ext cx="161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Political trust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4F9182-DF3E-4D20-804F-F5B8EF205BC8}"/>
              </a:ext>
            </a:extLst>
          </p:cNvPr>
          <p:cNvSpPr txBox="1"/>
          <p:nvPr/>
        </p:nvSpPr>
        <p:spPr>
          <a:xfrm>
            <a:off x="6714310" y="4778334"/>
            <a:ext cx="4415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elping and retraining workers who lose their jobs because of new environmental policies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09E760-403C-405E-8D01-DE0D1F0E664E}"/>
              </a:ext>
            </a:extLst>
          </p:cNvPr>
          <p:cNvSpPr txBox="1"/>
          <p:nvPr/>
        </p:nvSpPr>
        <p:spPr>
          <a:xfrm>
            <a:off x="6714310" y="3678029"/>
            <a:ext cx="4415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ubsidizing renewable energy such as wind and solar power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03F146-E50D-4A1D-8F52-5F37130E0A88}"/>
              </a:ext>
            </a:extLst>
          </p:cNvPr>
          <p:cNvSpPr txBox="1"/>
          <p:nvPr/>
        </p:nvSpPr>
        <p:spPr>
          <a:xfrm>
            <a:off x="6714308" y="2163414"/>
            <a:ext cx="3370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Increasing taxes on fossil fuels, such as oil, gas, and coal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5B709A-3730-4DD7-B7B1-2AE3121952E9}"/>
              </a:ext>
            </a:extLst>
          </p:cNvPr>
          <p:cNvSpPr txBox="1"/>
          <p:nvPr/>
        </p:nvSpPr>
        <p:spPr>
          <a:xfrm>
            <a:off x="8519159" y="5627017"/>
            <a:ext cx="3055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(Measurement of Just Transition)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0E38C5-A55C-4A1A-9F6E-DB21EE862540}"/>
              </a:ext>
            </a:extLst>
          </p:cNvPr>
          <p:cNvCxnSpPr>
            <a:cxnSpLocks/>
          </p:cNvCxnSpPr>
          <p:nvPr/>
        </p:nvCxnSpPr>
        <p:spPr>
          <a:xfrm flipV="1">
            <a:off x="3341914" y="2675207"/>
            <a:ext cx="3629296" cy="1209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11CD2E2-5AA2-4ED2-8492-AA36E970D893}"/>
              </a:ext>
            </a:extLst>
          </p:cNvPr>
          <p:cNvCxnSpPr/>
          <p:nvPr/>
        </p:nvCxnSpPr>
        <p:spPr>
          <a:xfrm>
            <a:off x="3341914" y="3958238"/>
            <a:ext cx="36576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06F0998-8F24-4A5B-BC8C-EFBD511EA8C7}"/>
              </a:ext>
            </a:extLst>
          </p:cNvPr>
          <p:cNvCxnSpPr>
            <a:cxnSpLocks/>
          </p:cNvCxnSpPr>
          <p:nvPr/>
        </p:nvCxnSpPr>
        <p:spPr>
          <a:xfrm>
            <a:off x="3341914" y="4031932"/>
            <a:ext cx="3657601" cy="1137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7F81082-46B2-4F90-A749-F6623AA37905}"/>
              </a:ext>
            </a:extLst>
          </p:cNvPr>
          <p:cNvSpPr txBox="1"/>
          <p:nvPr/>
        </p:nvSpPr>
        <p:spPr>
          <a:xfrm>
            <a:off x="5292629" y="2063497"/>
            <a:ext cx="32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1F0FC4-9FFB-4551-8BA2-13747F64A7C9}"/>
              </a:ext>
            </a:extLst>
          </p:cNvPr>
          <p:cNvSpPr txBox="1"/>
          <p:nvPr/>
        </p:nvSpPr>
        <p:spPr>
          <a:xfrm>
            <a:off x="5268684" y="2795000"/>
            <a:ext cx="32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EA05A5-C9BC-43D1-9387-18B345234CB5}"/>
              </a:ext>
            </a:extLst>
          </p:cNvPr>
          <p:cNvSpPr txBox="1"/>
          <p:nvPr/>
        </p:nvSpPr>
        <p:spPr>
          <a:xfrm>
            <a:off x="5266165" y="3552060"/>
            <a:ext cx="32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D9F6FB-D33A-471B-9530-C9C2D8499F33}"/>
              </a:ext>
            </a:extLst>
          </p:cNvPr>
          <p:cNvSpPr txBox="1"/>
          <p:nvPr/>
        </p:nvSpPr>
        <p:spPr>
          <a:xfrm>
            <a:off x="5261280" y="4278383"/>
            <a:ext cx="32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 </a:t>
            </a:r>
          </a:p>
        </p:txBody>
      </p:sp>
    </p:spTree>
    <p:extLst>
      <p:ext uri="{BB962C8B-B14F-4D97-AF65-F5344CB8AC3E}">
        <p14:creationId xmlns:p14="http://schemas.microsoft.com/office/powerpoint/2010/main" val="1666551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B75E8-72A1-40F2-8B3D-2006DF64B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CF06F-6CB6-4E0F-ABFF-A94BB2BF1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19" y="1401097"/>
            <a:ext cx="11269581" cy="49876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A1865-5E1B-43A8-9FD4-4673251C85EB}"/>
              </a:ext>
            </a:extLst>
          </p:cNvPr>
          <p:cNvSpPr txBox="1"/>
          <p:nvPr/>
        </p:nvSpPr>
        <p:spPr>
          <a:xfrm>
            <a:off x="1433650" y="3773572"/>
            <a:ext cx="190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Institutional trust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4F9182-DF3E-4D20-804F-F5B8EF205BC8}"/>
              </a:ext>
            </a:extLst>
          </p:cNvPr>
          <p:cNvSpPr txBox="1"/>
          <p:nvPr/>
        </p:nvSpPr>
        <p:spPr>
          <a:xfrm>
            <a:off x="6714310" y="4778334"/>
            <a:ext cx="4415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elping and retraining workers who lose their jobs because of new environmental policies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09E760-403C-405E-8D01-DE0D1F0E664E}"/>
              </a:ext>
            </a:extLst>
          </p:cNvPr>
          <p:cNvSpPr txBox="1"/>
          <p:nvPr/>
        </p:nvSpPr>
        <p:spPr>
          <a:xfrm>
            <a:off x="6714310" y="3678029"/>
            <a:ext cx="4415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ubsidizing renewable energy such as wind and solar power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03F146-E50D-4A1D-8F52-5F37130E0A88}"/>
              </a:ext>
            </a:extLst>
          </p:cNvPr>
          <p:cNvSpPr txBox="1"/>
          <p:nvPr/>
        </p:nvSpPr>
        <p:spPr>
          <a:xfrm>
            <a:off x="6714308" y="2163414"/>
            <a:ext cx="3370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Increasing taxes on fossil fuels, such as oil, gas, and coal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5B709A-3730-4DD7-B7B1-2AE3121952E9}"/>
              </a:ext>
            </a:extLst>
          </p:cNvPr>
          <p:cNvSpPr txBox="1"/>
          <p:nvPr/>
        </p:nvSpPr>
        <p:spPr>
          <a:xfrm>
            <a:off x="8519159" y="5627017"/>
            <a:ext cx="3055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(Measurement of Just Transition)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0E38C5-A55C-4A1A-9F6E-DB21EE862540}"/>
              </a:ext>
            </a:extLst>
          </p:cNvPr>
          <p:cNvCxnSpPr>
            <a:cxnSpLocks/>
          </p:cNvCxnSpPr>
          <p:nvPr/>
        </p:nvCxnSpPr>
        <p:spPr>
          <a:xfrm flipV="1">
            <a:off x="3341914" y="2675207"/>
            <a:ext cx="3629296" cy="1209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11CD2E2-5AA2-4ED2-8492-AA36E970D893}"/>
              </a:ext>
            </a:extLst>
          </p:cNvPr>
          <p:cNvCxnSpPr/>
          <p:nvPr/>
        </p:nvCxnSpPr>
        <p:spPr>
          <a:xfrm>
            <a:off x="3341914" y="3958238"/>
            <a:ext cx="36576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06F0998-8F24-4A5B-BC8C-EFBD511EA8C7}"/>
              </a:ext>
            </a:extLst>
          </p:cNvPr>
          <p:cNvCxnSpPr>
            <a:cxnSpLocks/>
          </p:cNvCxnSpPr>
          <p:nvPr/>
        </p:nvCxnSpPr>
        <p:spPr>
          <a:xfrm>
            <a:off x="3341914" y="4031932"/>
            <a:ext cx="3657601" cy="1137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7F81082-46B2-4F90-A749-F6623AA37905}"/>
              </a:ext>
            </a:extLst>
          </p:cNvPr>
          <p:cNvSpPr txBox="1"/>
          <p:nvPr/>
        </p:nvSpPr>
        <p:spPr>
          <a:xfrm>
            <a:off x="5292629" y="2063497"/>
            <a:ext cx="32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1F0FC4-9FFB-4551-8BA2-13747F64A7C9}"/>
              </a:ext>
            </a:extLst>
          </p:cNvPr>
          <p:cNvSpPr txBox="1"/>
          <p:nvPr/>
        </p:nvSpPr>
        <p:spPr>
          <a:xfrm>
            <a:off x="5268684" y="2795000"/>
            <a:ext cx="32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EA05A5-C9BC-43D1-9387-18B345234CB5}"/>
              </a:ext>
            </a:extLst>
          </p:cNvPr>
          <p:cNvSpPr txBox="1"/>
          <p:nvPr/>
        </p:nvSpPr>
        <p:spPr>
          <a:xfrm>
            <a:off x="5266165" y="3552060"/>
            <a:ext cx="32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D9F6FB-D33A-471B-9530-C9C2D8499F33}"/>
              </a:ext>
            </a:extLst>
          </p:cNvPr>
          <p:cNvSpPr txBox="1"/>
          <p:nvPr/>
        </p:nvSpPr>
        <p:spPr>
          <a:xfrm>
            <a:off x="5261280" y="4278383"/>
            <a:ext cx="32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 </a:t>
            </a:r>
          </a:p>
        </p:txBody>
      </p:sp>
    </p:spTree>
    <p:extLst>
      <p:ext uri="{BB962C8B-B14F-4D97-AF65-F5344CB8AC3E}">
        <p14:creationId xmlns:p14="http://schemas.microsoft.com/office/powerpoint/2010/main" val="2030011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35917-4404-43D9-89E3-D319C9214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methods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AA8C8-0DD7-4696-98D3-6EF28180F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Part of International Social Survey </a:t>
            </a:r>
            <a:r>
              <a:rPr lang="en-US" dirty="0" err="1"/>
              <a:t>Programme</a:t>
            </a:r>
            <a:r>
              <a:rPr lang="en-US" dirty="0"/>
              <a:t> (ISSP) from 2020  </a:t>
            </a:r>
          </a:p>
          <a:p>
            <a:pPr lvl="1"/>
            <a:r>
              <a:rPr lang="en-US" sz="1200" dirty="0"/>
              <a:t>Some questions are Icelandic specific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Data collected from 15</a:t>
            </a:r>
            <a:r>
              <a:rPr lang="en-US" baseline="30000" dirty="0"/>
              <a:t>th</a:t>
            </a:r>
            <a:r>
              <a:rPr lang="en-US" dirty="0"/>
              <a:t> of December 2020 – 12</a:t>
            </a:r>
            <a:r>
              <a:rPr lang="en-US" baseline="30000" dirty="0"/>
              <a:t>th</a:t>
            </a:r>
            <a:r>
              <a:rPr lang="en-US" dirty="0"/>
              <a:t> of May 2021 </a:t>
            </a:r>
          </a:p>
          <a:p>
            <a:pPr lvl="1"/>
            <a:r>
              <a:rPr lang="en-US" dirty="0"/>
              <a:t>Social Science Research Institute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Linear regression analysis for each climate policy</a:t>
            </a:r>
          </a:p>
        </p:txBody>
      </p:sp>
    </p:spTree>
    <p:extLst>
      <p:ext uri="{BB962C8B-B14F-4D97-AF65-F5344CB8AC3E}">
        <p14:creationId xmlns:p14="http://schemas.microsoft.com/office/powerpoint/2010/main" val="3052194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6FBD7-FE7A-4C6F-9436-23091798A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BF9B0E-5DC3-410F-85E7-41F56DA5945C}"/>
              </a:ext>
            </a:extLst>
          </p:cNvPr>
          <p:cNvSpPr txBox="1"/>
          <p:nvPr/>
        </p:nvSpPr>
        <p:spPr>
          <a:xfrm>
            <a:off x="617620" y="1118616"/>
            <a:ext cx="9940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1. Descriptive statistics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1C8B76-0B8A-9F25-4942-676AE8FB5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73697" y="1699421"/>
            <a:ext cx="6407602" cy="421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72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1212</Words>
  <Application>Microsoft Office PowerPoint</Application>
  <PresentationFormat>Grand écran</PresentationFormat>
  <Paragraphs>175</Paragraphs>
  <Slides>16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Jost Medium</vt:lpstr>
      <vt:lpstr>Jost SemiBold</vt:lpstr>
      <vt:lpstr>Calibri</vt:lpstr>
      <vt:lpstr>Arial</vt:lpstr>
      <vt:lpstr>Office Theme</vt:lpstr>
      <vt:lpstr>Institutional trust and climate policy preferences </vt:lpstr>
      <vt:lpstr>The research question</vt:lpstr>
      <vt:lpstr>Climate change policies (the dependent variables)</vt:lpstr>
      <vt:lpstr>Political trust and taxation</vt:lpstr>
      <vt:lpstr>What about other trust measures and other policies?</vt:lpstr>
      <vt:lpstr>Hypothesis  </vt:lpstr>
      <vt:lpstr>Hypothesis  </vt:lpstr>
      <vt:lpstr>Data and methods </vt:lpstr>
      <vt:lpstr>Présentation PowerPoint</vt:lpstr>
      <vt:lpstr>Results</vt:lpstr>
      <vt:lpstr>Results</vt:lpstr>
      <vt:lpstr>Discussion</vt:lpstr>
      <vt:lpstr>Final words</vt:lpstr>
      <vt:lpstr>References</vt:lpstr>
      <vt:lpstr>Présentation PowerPoint</vt:lpstr>
      <vt:lpstr>Appendix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Hafsteinn Sv. Hafsteinsson</dc:creator>
  <cp:lastModifiedBy>Karin Nisple</cp:lastModifiedBy>
  <cp:revision>39</cp:revision>
  <dcterms:created xsi:type="dcterms:W3CDTF">2021-06-02T15:18:55Z</dcterms:created>
  <dcterms:modified xsi:type="dcterms:W3CDTF">2023-12-21T13:34:15Z</dcterms:modified>
</cp:coreProperties>
</file>