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23"/>
  </p:notesMasterIdLst>
  <p:handoutMasterIdLst>
    <p:handoutMasterId r:id="rId24"/>
  </p:handoutMasterIdLst>
  <p:sldIdLst>
    <p:sldId id="279" r:id="rId2"/>
    <p:sldId id="266" r:id="rId3"/>
    <p:sldId id="283" r:id="rId4"/>
    <p:sldId id="280" r:id="rId5"/>
    <p:sldId id="269" r:id="rId6"/>
    <p:sldId id="281" r:id="rId7"/>
    <p:sldId id="295" r:id="rId8"/>
    <p:sldId id="282" r:id="rId9"/>
    <p:sldId id="293" r:id="rId10"/>
    <p:sldId id="271" r:id="rId11"/>
    <p:sldId id="292" r:id="rId12"/>
    <p:sldId id="291" r:id="rId13"/>
    <p:sldId id="294" r:id="rId14"/>
    <p:sldId id="277" r:id="rId15"/>
    <p:sldId id="284" r:id="rId16"/>
    <p:sldId id="285" r:id="rId17"/>
    <p:sldId id="286" r:id="rId18"/>
    <p:sldId id="287" r:id="rId19"/>
    <p:sldId id="288" r:id="rId20"/>
    <p:sldId id="289" r:id="rId21"/>
    <p:sldId id="290" r:id="rId22"/>
  </p:sldIdLst>
  <p:sldSz cx="10980738"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orient="horz" pos="3838" userDrawn="1">
          <p15:clr>
            <a:srgbClr val="A4A3A4"/>
          </p15:clr>
        </p15:guide>
        <p15:guide id="3" orient="horz" pos="4201" userDrawn="1">
          <p15:clr>
            <a:srgbClr val="A4A3A4"/>
          </p15:clr>
        </p15:guide>
        <p15:guide id="4" orient="horz" pos="3294" userDrawn="1">
          <p15:clr>
            <a:srgbClr val="A4A3A4"/>
          </p15:clr>
        </p15:guide>
        <p15:guide id="5" orient="horz" pos="255" userDrawn="1">
          <p15:clr>
            <a:srgbClr val="A4A3A4"/>
          </p15:clr>
        </p15:guide>
        <p15:guide id="6" orient="horz" pos="1026" userDrawn="1">
          <p15:clr>
            <a:srgbClr val="A4A3A4"/>
          </p15:clr>
        </p15:guide>
        <p15:guide id="7" orient="horz" pos="3884" userDrawn="1">
          <p15:clr>
            <a:srgbClr val="A4A3A4"/>
          </p15:clr>
        </p15:guide>
        <p15:guide id="8" orient="horz" pos="3385" userDrawn="1">
          <p15:clr>
            <a:srgbClr val="A4A3A4"/>
          </p15:clr>
        </p15:guide>
        <p15:guide id="9" orient="horz" pos="2704" userDrawn="1">
          <p15:clr>
            <a:srgbClr val="A4A3A4"/>
          </p15:clr>
        </p15:guide>
        <p15:guide id="10" orient="horz" pos="1207" userDrawn="1">
          <p15:clr>
            <a:srgbClr val="A4A3A4"/>
          </p15:clr>
        </p15:guide>
        <p15:guide id="11" orient="horz" pos="1525" userDrawn="1">
          <p15:clr>
            <a:srgbClr val="A4A3A4"/>
          </p15:clr>
        </p15:guide>
        <p15:guide id="12" orient="horz" pos="1480" userDrawn="1">
          <p15:clr>
            <a:srgbClr val="A4A3A4"/>
          </p15:clr>
        </p15:guide>
        <p15:guide id="13" orient="horz" pos="3067" userDrawn="1">
          <p15:clr>
            <a:srgbClr val="A4A3A4"/>
          </p15:clr>
        </p15:guide>
        <p15:guide id="14" orient="horz" pos="1979" userDrawn="1">
          <p15:clr>
            <a:srgbClr val="A4A3A4"/>
          </p15:clr>
        </p15:guide>
        <p15:guide id="15" pos="3513" userDrawn="1">
          <p15:clr>
            <a:srgbClr val="A4A3A4"/>
          </p15:clr>
        </p15:guide>
        <p15:guide id="16" pos="3404" userDrawn="1">
          <p15:clr>
            <a:srgbClr val="A4A3A4"/>
          </p15:clr>
        </p15:guide>
        <p15:guide id="17" pos="2696" userDrawn="1">
          <p15:clr>
            <a:srgbClr val="A4A3A4"/>
          </p15:clr>
        </p15:guide>
        <p15:guide id="18" pos="2587" userDrawn="1">
          <p15:clr>
            <a:srgbClr val="A4A3A4"/>
          </p15:clr>
        </p15:guide>
        <p15:guide id="19" pos="1880" userDrawn="1">
          <p15:clr>
            <a:srgbClr val="A4A3A4"/>
          </p15:clr>
        </p15:guide>
        <p15:guide id="20" pos="1770" userDrawn="1">
          <p15:clr>
            <a:srgbClr val="A4A3A4"/>
          </p15:clr>
        </p15:guide>
        <p15:guide id="21" pos="1062" userDrawn="1">
          <p15:clr>
            <a:srgbClr val="A4A3A4"/>
          </p15:clr>
        </p15:guide>
        <p15:guide id="22" pos="966" userDrawn="1">
          <p15:clr>
            <a:srgbClr val="A4A3A4"/>
          </p15:clr>
        </p15:guide>
        <p15:guide id="23" pos="245" userDrawn="1">
          <p15:clr>
            <a:srgbClr val="A4A3A4"/>
          </p15:clr>
        </p15:guide>
        <p15:guide id="24" pos="4221" userDrawn="1">
          <p15:clr>
            <a:srgbClr val="A4A3A4"/>
          </p15:clr>
        </p15:guide>
        <p15:guide id="25" pos="4330" userDrawn="1">
          <p15:clr>
            <a:srgbClr val="A4A3A4"/>
          </p15:clr>
        </p15:guide>
        <p15:guide id="26" pos="5037" userDrawn="1">
          <p15:clr>
            <a:srgbClr val="A4A3A4"/>
          </p15:clr>
        </p15:guide>
        <p15:guide id="27" pos="5147" userDrawn="1">
          <p15:clr>
            <a:srgbClr val="A4A3A4"/>
          </p15:clr>
        </p15:guide>
        <p15:guide id="28" pos="5855" userDrawn="1">
          <p15:clr>
            <a:srgbClr val="A4A3A4"/>
          </p15:clr>
        </p15:guide>
        <p15:guide id="29" pos="5965" userDrawn="1">
          <p15:clr>
            <a:srgbClr val="A4A3A4"/>
          </p15:clr>
        </p15:guide>
        <p15:guide id="30" pos="66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84824" autoAdjust="0"/>
  </p:normalViewPr>
  <p:slideViewPr>
    <p:cSldViewPr showGuides="1">
      <p:cViewPr varScale="1">
        <p:scale>
          <a:sx n="55" d="100"/>
          <a:sy n="55" d="100"/>
        </p:scale>
        <p:origin x="1066" y="38"/>
      </p:cViewPr>
      <p:guideLst>
        <p:guide orient="horz" pos="1253"/>
        <p:guide orient="horz" pos="3838"/>
        <p:guide orient="horz" pos="4201"/>
        <p:guide orient="horz" pos="3294"/>
        <p:guide orient="horz" pos="255"/>
        <p:guide orient="horz" pos="1026"/>
        <p:guide orient="horz" pos="3884"/>
        <p:guide orient="horz" pos="3385"/>
        <p:guide orient="horz" pos="2704"/>
        <p:guide orient="horz" pos="1207"/>
        <p:guide orient="horz" pos="1525"/>
        <p:guide orient="horz" pos="1480"/>
        <p:guide orient="horz" pos="3067"/>
        <p:guide orient="horz" pos="1979"/>
        <p:guide pos="3513"/>
        <p:guide pos="3404"/>
        <p:guide pos="2696"/>
        <p:guide pos="2587"/>
        <p:guide pos="1880"/>
        <p:guide pos="1770"/>
        <p:guide pos="1062"/>
        <p:guide pos="966"/>
        <p:guide pos="245"/>
        <p:guide pos="4221"/>
        <p:guide pos="4330"/>
        <p:guide pos="5037"/>
        <p:guide pos="5147"/>
        <p:guide pos="5855"/>
        <p:guide pos="5965"/>
        <p:guide pos="667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797C4-ED8E-4EA4-959C-2AEEE7E3AD08}" type="datetimeFigureOut">
              <a:rPr lang="de-DE" smtClean="0"/>
              <a:t>04.12.2023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F1F910-8AA9-49D3-9D40-DBE35BDF9359}" type="slidenum">
              <a:rPr lang="de-DE" smtClean="0"/>
              <a:t>‹N°›</a:t>
            </a:fld>
            <a:endParaRPr lang="de-DE"/>
          </a:p>
        </p:txBody>
      </p:sp>
    </p:spTree>
    <p:extLst>
      <p:ext uri="{BB962C8B-B14F-4D97-AF65-F5344CB8AC3E}">
        <p14:creationId xmlns:p14="http://schemas.microsoft.com/office/powerpoint/2010/main" val="277158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5C22D-DB44-4084-9471-0EB64DB204F9}" type="datetimeFigureOut">
              <a:rPr lang="de-DE" smtClean="0"/>
              <a:t>04.12.2023</a:t>
            </a:fld>
            <a:endParaRPr lang="de-DE"/>
          </a:p>
        </p:txBody>
      </p:sp>
      <p:sp>
        <p:nvSpPr>
          <p:cNvPr id="4" name="Folienbildplatzhalter 3"/>
          <p:cNvSpPr>
            <a:spLocks noGrp="1" noRot="1" noChangeAspect="1"/>
          </p:cNvSpPr>
          <p:nvPr>
            <p:ph type="sldImg" idx="2"/>
          </p:nvPr>
        </p:nvSpPr>
        <p:spPr>
          <a:xfrm>
            <a:off x="684213" y="685800"/>
            <a:ext cx="54895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7F2EB-A273-4CA5-8E41-BC88C509E25D}" type="slidenum">
              <a:rPr lang="de-DE" smtClean="0"/>
              <a:t>‹N°›</a:t>
            </a:fld>
            <a:endParaRPr lang="de-DE"/>
          </a:p>
        </p:txBody>
      </p:sp>
    </p:spTree>
    <p:extLst>
      <p:ext uri="{BB962C8B-B14F-4D97-AF65-F5344CB8AC3E}">
        <p14:creationId xmlns:p14="http://schemas.microsoft.com/office/powerpoint/2010/main" val="93153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1 Intro; 2 Theory and Lit Reviews; 2.1 Gendered Dimensions of EPP; 2.2 Explaining gender differences in EPP (the micro explanations);  2.3 Gendered opportunity structures</a:t>
            </a:r>
            <a:r>
              <a:rPr lang="en-US" dirty="0">
                <a:effectLst/>
              </a:rPr>
              <a:t> </a:t>
            </a:r>
          </a:p>
        </p:txBody>
      </p:sp>
      <p:sp>
        <p:nvSpPr>
          <p:cNvPr id="4" name="Slide Number Placeholder 3"/>
          <p:cNvSpPr>
            <a:spLocks noGrp="1"/>
          </p:cNvSpPr>
          <p:nvPr>
            <p:ph type="sldNum" sz="quarter" idx="5"/>
          </p:nvPr>
        </p:nvSpPr>
        <p:spPr/>
        <p:txBody>
          <a:bodyPr/>
          <a:lstStyle/>
          <a:p>
            <a:fld id="{8947F2EB-A273-4CA5-8E41-BC88C509E25D}" type="slidenum">
              <a:rPr lang="de-DE" smtClean="0"/>
              <a:t>1</a:t>
            </a:fld>
            <a:endParaRPr lang="de-DE"/>
          </a:p>
        </p:txBody>
      </p:sp>
    </p:spTree>
    <p:extLst>
      <p:ext uri="{BB962C8B-B14F-4D97-AF65-F5344CB8AC3E}">
        <p14:creationId xmlns:p14="http://schemas.microsoft.com/office/powerpoint/2010/main" val="179113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Gender </a:t>
            </a:r>
            <a:r>
              <a:rPr lang="en-US" sz="1800" i="1" dirty="0">
                <a:solidFill>
                  <a:srgbClr val="000000"/>
                </a:solidFill>
                <a:effectLst/>
                <a:latin typeface="Times New Roman" panose="02020603050405020304" pitchFamily="18" charset="0"/>
                <a:ea typeface="Calibri" panose="020F0502020204030204" pitchFamily="34" charset="0"/>
              </a:rPr>
              <a:t>socialization </a:t>
            </a:r>
            <a:r>
              <a:rPr lang="en-US" sz="1800" dirty="0">
                <a:solidFill>
                  <a:srgbClr val="000000"/>
                </a:solidFill>
                <a:effectLst/>
                <a:latin typeface="Times New Roman" panose="02020603050405020304" pitchFamily="18" charset="0"/>
                <a:ea typeface="Calibri" panose="020F0502020204030204" pitchFamily="34" charset="0"/>
              </a:rPr>
              <a:t>theory describes how people learn to “do” gender from a very young age, i.e., the internalization of gender norms as they interact with key socialization agents such as family members and other formative social institutions (</a:t>
            </a:r>
            <a:r>
              <a:rPr lang="en-US" sz="1800" dirty="0" err="1">
                <a:solidFill>
                  <a:srgbClr val="000000"/>
                </a:solidFill>
                <a:effectLst/>
                <a:latin typeface="Times New Roman" panose="02020603050405020304" pitchFamily="18" charset="0"/>
                <a:ea typeface="Calibri" panose="020F0502020204030204" pitchFamily="34" charset="0"/>
              </a:rPr>
              <a:t>Hoominfar</a:t>
            </a:r>
            <a:r>
              <a:rPr lang="en-US" sz="1800" dirty="0">
                <a:solidFill>
                  <a:srgbClr val="000000"/>
                </a:solidFill>
                <a:effectLst/>
                <a:latin typeface="Times New Roman" panose="02020603050405020304" pitchFamily="18" charset="0"/>
                <a:ea typeface="Calibri" panose="020F0502020204030204" pitchFamily="34" charset="0"/>
              </a:rPr>
              <a:t>, 2019). Applied to environmental attitudes and behavior, this</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approach argues that women are socialized and expected to take on roles as caregivers towards people and nature. This encourages and leads women to develop more of traits like empathy and altruism, and ultimately being more pro-environmental (</a:t>
            </a:r>
            <a:r>
              <a:rPr lang="en-US" sz="1800" dirty="0" err="1">
                <a:solidFill>
                  <a:srgbClr val="000000"/>
                </a:solidFill>
                <a:effectLst/>
                <a:latin typeface="Times New Roman" panose="02020603050405020304" pitchFamily="18" charset="0"/>
                <a:ea typeface="Calibri" panose="020F0502020204030204" pitchFamily="34" charset="0"/>
              </a:rPr>
              <a:t>Briscoea</a:t>
            </a:r>
            <a:r>
              <a:rPr lang="en-US" sz="1800" dirty="0">
                <a:solidFill>
                  <a:srgbClr val="000000"/>
                </a:solidFill>
                <a:effectLst/>
                <a:latin typeface="Times New Roman" panose="02020603050405020304" pitchFamily="18" charset="0"/>
                <a:ea typeface="Calibri" panose="020F0502020204030204" pitchFamily="34" charset="0"/>
              </a:rPr>
              <a:t> et al., 2019). At the same time, according to this perspective, this process often teaches women to be more passive, rule-abiding, and compassionate, while men are encouraged to take on public and powerful roles, autonomy, and leadership (Coffé &amp; Bolzendahl, 2010). This theoretical approach can thus be used to explain why women would be more concerned and caring for the environment, yet be less likely than men to exercise such attitudes by engaging in collective and confrontational environmental political activism. Classic variables used to capture the presence and influence of socialization on engagement in various environmental behaviors include “feminized” traits such as being concerned for others and for the environment, altruism, and ethical value orientations (Dietz et al., 2002; McCright &amp; Xiao, 2014; Zelezny et al., 2000). </a:t>
            </a:r>
            <a:endParaRPr lang="en-US" dirty="0"/>
          </a:p>
        </p:txBody>
      </p:sp>
      <p:sp>
        <p:nvSpPr>
          <p:cNvPr id="4" name="Slide Number Placeholder 3"/>
          <p:cNvSpPr>
            <a:spLocks noGrp="1"/>
          </p:cNvSpPr>
          <p:nvPr>
            <p:ph type="sldNum" sz="quarter" idx="5"/>
          </p:nvPr>
        </p:nvSpPr>
        <p:spPr/>
        <p:txBody>
          <a:bodyPr/>
          <a:lstStyle/>
          <a:p>
            <a:fld id="{8947F2EB-A273-4CA5-8E41-BC88C509E25D}" type="slidenum">
              <a:rPr lang="de-DE" smtClean="0"/>
              <a:t>4</a:t>
            </a:fld>
            <a:endParaRPr lang="de-DE"/>
          </a:p>
        </p:txBody>
      </p:sp>
    </p:spTree>
    <p:extLst>
      <p:ext uri="{BB962C8B-B14F-4D97-AF65-F5344CB8AC3E}">
        <p14:creationId xmlns:p14="http://schemas.microsoft.com/office/powerpoint/2010/main" val="247409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of EPP: Developing a scale</a:t>
            </a:r>
          </a:p>
          <a:p>
            <a:pPr lvl="2"/>
            <a:endParaRPr lang="en-US" sz="1400" dirty="0"/>
          </a:p>
          <a:p>
            <a:pPr lvl="2"/>
            <a:endParaRPr lang="en-US" sz="1400" dirty="0"/>
          </a:p>
          <a:p>
            <a:pPr lvl="2"/>
            <a:r>
              <a:rPr lang="en-US" sz="1400" dirty="0"/>
              <a:t>Prior literature often looking at an index of “public” behaviors across countries.</a:t>
            </a:r>
          </a:p>
          <a:p>
            <a:pPr lvl="2"/>
            <a:endParaRPr lang="en-US" sz="1400" dirty="0"/>
          </a:p>
          <a:p>
            <a:pPr lvl="2"/>
            <a:r>
              <a:rPr lang="en-US" sz="1400" dirty="0">
                <a:solidFill>
                  <a:schemeClr val="accent1"/>
                </a:solidFill>
              </a:rPr>
              <a:t>Individual</a:t>
            </a:r>
            <a:r>
              <a:rPr lang="en-US" sz="1400" dirty="0"/>
              <a:t>: Not collectively organized but the success of which still relies on the joint effort of others.</a:t>
            </a:r>
          </a:p>
          <a:p>
            <a:pPr lvl="2"/>
            <a:endParaRPr lang="en-US" sz="1400" dirty="0"/>
          </a:p>
          <a:p>
            <a:pPr lvl="2"/>
            <a:r>
              <a:rPr lang="en-US" sz="1400" dirty="0">
                <a:solidFill>
                  <a:schemeClr val="accent1"/>
                </a:solidFill>
              </a:rPr>
              <a:t>Collective</a:t>
            </a:r>
            <a:r>
              <a:rPr lang="en-US" sz="1400" dirty="0"/>
              <a:t>: Organized with a shared goal in mind.</a:t>
            </a:r>
          </a:p>
          <a:p>
            <a:pPr lvl="2"/>
            <a:endParaRPr lang="en-US" sz="1400" dirty="0"/>
          </a:p>
          <a:p>
            <a:pPr lvl="2"/>
            <a:r>
              <a:rPr lang="en-US" sz="1400" dirty="0">
                <a:solidFill>
                  <a:schemeClr val="accent1"/>
                </a:solidFill>
              </a:rPr>
              <a:t>Non-confrontational</a:t>
            </a:r>
            <a:r>
              <a:rPr lang="en-US" sz="1400" dirty="0"/>
              <a:t>: Conventional, often enjoy better legal protection, an ”insider” form of protest (Dodson, 2015). Favored by </a:t>
            </a:r>
            <a:r>
              <a:rPr lang="en-US" sz="1400" dirty="0">
                <a:solidFill>
                  <a:schemeClr val="accent1"/>
                </a:solidFill>
              </a:rPr>
              <a:t>women</a:t>
            </a:r>
            <a:r>
              <a:rPr lang="en-US" sz="1400" dirty="0"/>
              <a:t>. </a:t>
            </a:r>
          </a:p>
          <a:p>
            <a:pPr lvl="2"/>
            <a:endParaRPr lang="en-US" sz="1400" dirty="0"/>
          </a:p>
          <a:p>
            <a:pPr lvl="2"/>
            <a:r>
              <a:rPr lang="en-US" sz="1400" dirty="0">
                <a:solidFill>
                  <a:schemeClr val="accent1"/>
                </a:solidFill>
              </a:rPr>
              <a:t>Confrontational</a:t>
            </a:r>
            <a:r>
              <a:rPr lang="en-US" sz="1400" dirty="0"/>
              <a:t>: Disruptive, imposing costs; economic losses, challenges to authority, and jeopardizing careers (Dodson, 2015). Favored by </a:t>
            </a:r>
            <a:r>
              <a:rPr lang="en-US" sz="1400" dirty="0">
                <a:solidFill>
                  <a:schemeClr val="accent1"/>
                </a:solidFill>
              </a:rPr>
              <a:t>men</a:t>
            </a:r>
            <a:r>
              <a:rPr lang="en-US" sz="1400" dirty="0"/>
              <a:t>.</a:t>
            </a:r>
          </a:p>
          <a:p>
            <a:endParaRPr lang="en-US" dirty="0"/>
          </a:p>
        </p:txBody>
      </p:sp>
      <p:sp>
        <p:nvSpPr>
          <p:cNvPr id="4" name="Slide Number Placeholder 3"/>
          <p:cNvSpPr>
            <a:spLocks noGrp="1"/>
          </p:cNvSpPr>
          <p:nvPr>
            <p:ph type="sldNum" sz="quarter" idx="5"/>
          </p:nvPr>
        </p:nvSpPr>
        <p:spPr/>
        <p:txBody>
          <a:bodyPr/>
          <a:lstStyle/>
          <a:p>
            <a:fld id="{8947F2EB-A273-4CA5-8E41-BC88C509E25D}" type="slidenum">
              <a:rPr lang="de-DE" smtClean="0"/>
              <a:t>5</a:t>
            </a:fld>
            <a:endParaRPr lang="de-DE"/>
          </a:p>
        </p:txBody>
      </p:sp>
    </p:spTree>
    <p:extLst>
      <p:ext uri="{BB962C8B-B14F-4D97-AF65-F5344CB8AC3E}">
        <p14:creationId xmlns:p14="http://schemas.microsoft.com/office/powerpoint/2010/main" val="225665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dirty="0">
                <a:solidFill>
                  <a:schemeClr val="accent1"/>
                </a:solidFill>
              </a:rPr>
              <a:t>Gendered opportunity structures</a:t>
            </a:r>
            <a:r>
              <a:rPr lang="en-US" sz="1200" i="1" dirty="0"/>
              <a:t>; “opportunities emerging from changing gender relations and altered views about gender” </a:t>
            </a:r>
            <a:r>
              <a:rPr lang="en-US" sz="1200" dirty="0"/>
              <a:t>(McCammon et al, 2001, p. 66). </a:t>
            </a:r>
          </a:p>
          <a:p>
            <a:pPr lvl="0"/>
            <a:r>
              <a:rPr lang="en-US" sz="1200" dirty="0"/>
              <a:t>I.e., gender relations change as gender equality increases (increased female employment or education). The socio-political cost for women to participate in politics (EPP) decreases as gender equality gets higher.</a:t>
            </a:r>
          </a:p>
        </p:txBody>
      </p:sp>
      <p:sp>
        <p:nvSpPr>
          <p:cNvPr id="4" name="Slide Number Placeholder 3"/>
          <p:cNvSpPr>
            <a:spLocks noGrp="1"/>
          </p:cNvSpPr>
          <p:nvPr>
            <p:ph type="sldNum" sz="quarter" idx="5"/>
          </p:nvPr>
        </p:nvSpPr>
        <p:spPr/>
        <p:txBody>
          <a:bodyPr/>
          <a:lstStyle/>
          <a:p>
            <a:fld id="{8947F2EB-A273-4CA5-8E41-BC88C509E25D}" type="slidenum">
              <a:rPr lang="de-DE" smtClean="0"/>
              <a:t>6</a:t>
            </a:fld>
            <a:endParaRPr lang="de-DE"/>
          </a:p>
        </p:txBody>
      </p:sp>
    </p:spTree>
    <p:extLst>
      <p:ext uri="{BB962C8B-B14F-4D97-AF65-F5344CB8AC3E}">
        <p14:creationId xmlns:p14="http://schemas.microsoft.com/office/powerpoint/2010/main" val="297527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dirty="0">
                <a:solidFill>
                  <a:schemeClr val="accent1"/>
                </a:solidFill>
              </a:rPr>
              <a:t>Gendered opportunity structures</a:t>
            </a:r>
            <a:r>
              <a:rPr lang="en-US" sz="1200" i="1" dirty="0"/>
              <a:t>; “opportunities emerging from changing gender relations and altered views about gender” </a:t>
            </a:r>
            <a:r>
              <a:rPr lang="en-US" sz="1200" dirty="0"/>
              <a:t>(McCammon et al, 2001, p. 66). </a:t>
            </a:r>
          </a:p>
          <a:p>
            <a:pPr lvl="0"/>
            <a:r>
              <a:rPr lang="en-US" sz="1200" dirty="0"/>
              <a:t>I.e., gender relations change as gender equality increases (increased female employment or education). The socio-political cost for women to participate in politics (EPP) decreases as gender equality gets higher.</a:t>
            </a:r>
          </a:p>
        </p:txBody>
      </p:sp>
      <p:sp>
        <p:nvSpPr>
          <p:cNvPr id="4" name="Slide Number Placeholder 3"/>
          <p:cNvSpPr>
            <a:spLocks noGrp="1"/>
          </p:cNvSpPr>
          <p:nvPr>
            <p:ph type="sldNum" sz="quarter" idx="5"/>
          </p:nvPr>
        </p:nvSpPr>
        <p:spPr/>
        <p:txBody>
          <a:bodyPr/>
          <a:lstStyle/>
          <a:p>
            <a:fld id="{8947F2EB-A273-4CA5-8E41-BC88C509E25D}" type="slidenum">
              <a:rPr lang="de-DE" smtClean="0"/>
              <a:t>7</a:t>
            </a:fld>
            <a:endParaRPr lang="de-DE"/>
          </a:p>
        </p:txBody>
      </p:sp>
    </p:spTree>
    <p:extLst>
      <p:ext uri="{BB962C8B-B14F-4D97-AF65-F5344CB8AC3E}">
        <p14:creationId xmlns:p14="http://schemas.microsoft.com/office/powerpoint/2010/main" val="2059360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283"/>
            <a:ext cx="10980284"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21"/>
          </a:p>
        </p:txBody>
      </p:sp>
      <p:sp>
        <p:nvSpPr>
          <p:cNvPr id="5" name="Bildplatzhalter 4"/>
          <p:cNvSpPr>
            <a:spLocks noGrp="1"/>
          </p:cNvSpPr>
          <p:nvPr>
            <p:ph type="pic" sz="quarter" idx="10" hasCustomPrompt="1"/>
          </p:nvPr>
        </p:nvSpPr>
        <p:spPr>
          <a:xfrm>
            <a:off x="6096598" y="1989139"/>
            <a:ext cx="4883687" cy="2663824"/>
          </a:xfrm>
        </p:spPr>
        <p:txBody>
          <a:bodyPr anchor="t"/>
          <a:lstStyle>
            <a:lvl1pPr algn="ctr">
              <a:defRPr/>
            </a:lvl1pPr>
          </a:lstStyle>
          <a:p>
            <a:r>
              <a:rPr lang="de-DE" dirty="0"/>
              <a:t>Zuerst Bild durch klicken auf Symbol hinzufügen und anschließend in den Hintergrund stellen!</a:t>
            </a:r>
          </a:p>
        </p:txBody>
      </p:sp>
      <p:sp>
        <p:nvSpPr>
          <p:cNvPr id="3" name="Untertitel 2"/>
          <p:cNvSpPr>
            <a:spLocks noGrp="1"/>
          </p:cNvSpPr>
          <p:nvPr>
            <p:ph type="subTitle" idx="1"/>
          </p:nvPr>
        </p:nvSpPr>
        <p:spPr>
          <a:xfrm>
            <a:off x="388903" y="5373688"/>
            <a:ext cx="7608355" cy="792162"/>
          </a:xfrm>
        </p:spPr>
        <p:txBody>
          <a:bodyPr anchor="b">
            <a:noAutofit/>
          </a:bodyPr>
          <a:lstStyle>
            <a:lvl1pPr marL="0" indent="0" algn="l">
              <a:lnSpc>
                <a:spcPct val="110000"/>
              </a:lnSpc>
              <a:buNone/>
              <a:defRPr sz="1801" b="1" u="none" baseline="0">
                <a:solidFill>
                  <a:schemeClr val="accent1"/>
                </a:solidFill>
                <a:uFill>
                  <a:solidFill>
                    <a:schemeClr val="accent1"/>
                  </a:solidFill>
                </a:uFill>
              </a:defRPr>
            </a:lvl1pPr>
            <a:lvl2pPr marL="411800" indent="0" algn="ctr">
              <a:buNone/>
              <a:defRPr>
                <a:solidFill>
                  <a:schemeClr val="tx1">
                    <a:tint val="75000"/>
                  </a:schemeClr>
                </a:solidFill>
              </a:defRPr>
            </a:lvl2pPr>
            <a:lvl3pPr marL="823600" indent="0" algn="ctr">
              <a:buNone/>
              <a:defRPr>
                <a:solidFill>
                  <a:schemeClr val="tx1">
                    <a:tint val="75000"/>
                  </a:schemeClr>
                </a:solidFill>
              </a:defRPr>
            </a:lvl3pPr>
            <a:lvl4pPr marL="1235400" indent="0" algn="ctr">
              <a:buNone/>
              <a:defRPr>
                <a:solidFill>
                  <a:schemeClr val="tx1">
                    <a:tint val="75000"/>
                  </a:schemeClr>
                </a:solidFill>
              </a:defRPr>
            </a:lvl4pPr>
            <a:lvl5pPr marL="1647200" indent="0" algn="ctr">
              <a:buNone/>
              <a:defRPr>
                <a:solidFill>
                  <a:schemeClr val="tx1">
                    <a:tint val="75000"/>
                  </a:schemeClr>
                </a:solidFill>
              </a:defRPr>
            </a:lvl5pPr>
            <a:lvl6pPr marL="2059000" indent="0" algn="ctr">
              <a:buNone/>
              <a:defRPr>
                <a:solidFill>
                  <a:schemeClr val="tx1">
                    <a:tint val="75000"/>
                  </a:schemeClr>
                </a:solidFill>
              </a:defRPr>
            </a:lvl6pPr>
            <a:lvl7pPr marL="2470800" indent="0" algn="ctr">
              <a:buNone/>
              <a:defRPr>
                <a:solidFill>
                  <a:schemeClr val="tx1">
                    <a:tint val="75000"/>
                  </a:schemeClr>
                </a:solidFill>
              </a:defRPr>
            </a:lvl7pPr>
            <a:lvl8pPr marL="2882600" indent="0" algn="ctr">
              <a:buNone/>
              <a:defRPr>
                <a:solidFill>
                  <a:schemeClr val="tx1">
                    <a:tint val="75000"/>
                  </a:schemeClr>
                </a:solidFill>
              </a:defRPr>
            </a:lvl8pPr>
            <a:lvl9pPr marL="3294400" indent="0" algn="ctr">
              <a:buNone/>
              <a:defRPr>
                <a:solidFill>
                  <a:schemeClr val="tx1">
                    <a:tint val="75000"/>
                  </a:schemeClr>
                </a:solidFill>
              </a:defRPr>
            </a:lvl9pPr>
          </a:lstStyle>
          <a:p>
            <a:r>
              <a:rPr lang="en-US"/>
              <a:t>Click to edit Master subtitle style</a:t>
            </a: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9364" y="0"/>
            <a:ext cx="3550920" cy="1935480"/>
          </a:xfrm>
          <a:prstGeom prst="rect">
            <a:avLst/>
          </a:prstGeom>
        </p:spPr>
      </p:pic>
      <p:sp>
        <p:nvSpPr>
          <p:cNvPr id="2" name="Titel 1"/>
          <p:cNvSpPr>
            <a:spLocks noGrp="1"/>
          </p:cNvSpPr>
          <p:nvPr>
            <p:ph type="ctrTitle"/>
          </p:nvPr>
        </p:nvSpPr>
        <p:spPr>
          <a:xfrm>
            <a:off x="388902" y="2492896"/>
            <a:ext cx="5533827" cy="2376487"/>
          </a:xfrm>
        </p:spPr>
        <p:txBody>
          <a:bodyPr bIns="82800" anchor="b">
            <a:noAutofit/>
          </a:bodyPr>
          <a:lstStyle>
            <a:lvl1pPr>
              <a:lnSpc>
                <a:spcPct val="105000"/>
              </a:lnSpc>
              <a:defRPr sz="3152" b="1" u="none" baseline="0"/>
            </a:lvl1pPr>
          </a:lstStyle>
          <a:p>
            <a:r>
              <a:rPr lang="en-US"/>
              <a:t>Click to edit Master title style</a:t>
            </a:r>
            <a:endParaRPr lang="de-DE" dirty="0"/>
          </a:p>
        </p:txBody>
      </p:sp>
    </p:spTree>
    <p:extLst>
      <p:ext uri="{BB962C8B-B14F-4D97-AF65-F5344CB8AC3E}">
        <p14:creationId xmlns:p14="http://schemas.microsoft.com/office/powerpoint/2010/main" val="7418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tat Gros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a:t>
            </a:fld>
            <a:endParaRPr lang="de-DE" dirty="0"/>
          </a:p>
        </p:txBody>
      </p:sp>
      <p:sp>
        <p:nvSpPr>
          <p:cNvPr id="5" name="Datumsplatzhalter 4"/>
          <p:cNvSpPr>
            <a:spLocks noGrp="1"/>
          </p:cNvSpPr>
          <p:nvPr>
            <p:ph type="dt" sz="half" idx="12"/>
          </p:nvPr>
        </p:nvSpPr>
        <p:spPr/>
        <p:txBody>
          <a:bodyPr/>
          <a:lstStyle/>
          <a:p>
            <a:r>
              <a:rPr lang="de-DE"/>
              <a:t>TT.MM.JJJJ</a:t>
            </a:r>
            <a:endParaRPr lang="de-DE" dirty="0"/>
          </a:p>
        </p:txBody>
      </p:sp>
      <p:sp>
        <p:nvSpPr>
          <p:cNvPr id="7" name="Textplatzhalter 6"/>
          <p:cNvSpPr>
            <a:spLocks noGrp="1"/>
          </p:cNvSpPr>
          <p:nvPr>
            <p:ph type="body" sz="quarter" idx="13"/>
          </p:nvPr>
        </p:nvSpPr>
        <p:spPr>
          <a:xfrm>
            <a:off x="388903" y="404813"/>
            <a:ext cx="7608355" cy="5688012"/>
          </a:xfrm>
        </p:spPr>
        <p:txBody>
          <a:bodyPr/>
          <a:lstStyle>
            <a:lvl1pPr>
              <a:lnSpc>
                <a:spcPct val="95000"/>
              </a:lnSpc>
              <a:spcBef>
                <a:spcPts val="0"/>
              </a:spcBef>
              <a:defRPr sz="4684" u="none" baseline="0">
                <a:solidFill>
                  <a:schemeClr val="accent1"/>
                </a:solidFill>
                <a:uFill>
                  <a:solidFill>
                    <a:schemeClr val="accent1"/>
                  </a:solidFill>
                </a:uFill>
              </a:defRPr>
            </a:lvl1pPr>
            <a:lvl2pPr marL="0" indent="0">
              <a:lnSpc>
                <a:spcPct val="100000"/>
              </a:lnSpc>
              <a:spcBef>
                <a:spcPts val="4684"/>
              </a:spcBef>
              <a:buFont typeface="Arial" panose="020B0604020202020204" pitchFamily="34" charset="0"/>
              <a:buNone/>
              <a:defRPr sz="2342" b="1">
                <a:solidFill>
                  <a:schemeClr val="accent1"/>
                </a:solidFill>
              </a:defRPr>
            </a:lvl2pPr>
            <a:lvl3pPr marL="0" indent="0">
              <a:lnSpc>
                <a:spcPct val="100000"/>
              </a:lnSpc>
              <a:buFont typeface="Arial" panose="020B0604020202020204" pitchFamily="34" charset="0"/>
              <a:buNone/>
              <a:defRPr/>
            </a:lvl3pPr>
            <a:lvl4pPr marL="0" indent="0">
              <a:lnSpc>
                <a:spcPct val="100000"/>
              </a:lnSpc>
              <a:buFont typeface="Arial" panose="020B0604020202020204" pitchFamily="34" charset="0"/>
              <a:buNone/>
              <a:defRPr/>
            </a:lvl4pPr>
            <a:lvl5pPr marL="0" indent="0">
              <a:lnSpc>
                <a:spcPct val="100000"/>
              </a:lnSpc>
              <a:buFont typeface="Arial" panose="020B0604020202020204" pitchFamily="34" charset="0"/>
              <a:buNone/>
              <a:defRPr/>
            </a:lvl5pPr>
            <a:lvl6pPr marL="0" indent="0">
              <a:lnSpc>
                <a:spcPct val="100000"/>
              </a:lnSpc>
              <a:buFont typeface="Arial" panose="020B0604020202020204" pitchFamily="34" charset="0"/>
              <a:buNone/>
              <a:defRPr/>
            </a:lvl6pPr>
            <a:lvl7pPr marL="0" indent="0">
              <a:lnSpc>
                <a:spcPct val="100000"/>
              </a:lnSpc>
              <a:buFont typeface="Arial" panose="020B0604020202020204" pitchFamily="34" charset="0"/>
              <a:buNone/>
              <a:defRPr/>
            </a:lvl7pPr>
            <a:lvl8pPr marL="0" indent="0">
              <a:lnSpc>
                <a:spcPct val="100000"/>
              </a:lnSpc>
              <a:buFont typeface="Arial" panose="020B0604020202020204" pitchFamily="34" charset="0"/>
              <a:buNone/>
              <a:defRPr/>
            </a:lvl8pPr>
            <a:lvl9pPr marL="0" indent="0">
              <a:lnSpc>
                <a:spcPct val="100000"/>
              </a:lnSpc>
              <a:buFont typeface="Arial" panose="020B0604020202020204" pitchFamily="34" charset="0"/>
              <a:buNone/>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509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a:t>
            </a:fld>
            <a:endParaRPr lang="de-DE" dirty="0"/>
          </a:p>
        </p:txBody>
      </p:sp>
      <p:sp>
        <p:nvSpPr>
          <p:cNvPr id="5" name="Datumsplatzhalter 4"/>
          <p:cNvSpPr>
            <a:spLocks noGrp="1"/>
          </p:cNvSpPr>
          <p:nvPr>
            <p:ph type="dt" sz="half" idx="12"/>
          </p:nvPr>
        </p:nvSpPr>
        <p:spPr/>
        <p:txBody>
          <a:bodyPr/>
          <a:lstStyle/>
          <a:p>
            <a:r>
              <a:rPr lang="de-DE"/>
              <a:t>TT.MM.JJJJ</a:t>
            </a:r>
            <a:endParaRPr lang="de-DE" dirty="0"/>
          </a:p>
        </p:txBody>
      </p:sp>
      <p:sp>
        <p:nvSpPr>
          <p:cNvPr id="7" name="Textplatzhalter 6"/>
          <p:cNvSpPr>
            <a:spLocks noGrp="1"/>
          </p:cNvSpPr>
          <p:nvPr>
            <p:ph type="body" sz="quarter" idx="13"/>
          </p:nvPr>
        </p:nvSpPr>
        <p:spPr>
          <a:xfrm>
            <a:off x="388903" y="404813"/>
            <a:ext cx="7608355" cy="5688012"/>
          </a:xfrm>
        </p:spPr>
        <p:txBody>
          <a:bodyPr/>
          <a:lstStyle>
            <a:lvl1pPr>
              <a:lnSpc>
                <a:spcPct val="95000"/>
              </a:lnSpc>
              <a:spcBef>
                <a:spcPts val="0"/>
              </a:spcBef>
              <a:defRPr sz="3152" u="sng" baseline="0">
                <a:solidFill>
                  <a:schemeClr val="tx1"/>
                </a:solidFill>
                <a:uFill>
                  <a:solidFill>
                    <a:schemeClr val="accent1"/>
                  </a:solidFill>
                </a:uFill>
              </a:defRPr>
            </a:lvl1pPr>
            <a:lvl2pPr marL="0" indent="0">
              <a:lnSpc>
                <a:spcPct val="100000"/>
              </a:lnSpc>
              <a:spcBef>
                <a:spcPts val="3152"/>
              </a:spcBef>
              <a:buFont typeface="Arial" panose="020B0604020202020204" pitchFamily="34" charset="0"/>
              <a:buNone/>
              <a:defRPr sz="1801" b="1">
                <a:solidFill>
                  <a:schemeClr val="accent1"/>
                </a:solidFill>
              </a:defRPr>
            </a:lvl2pPr>
            <a:lvl3pPr marL="0" indent="0">
              <a:lnSpc>
                <a:spcPct val="100000"/>
              </a:lnSpc>
              <a:buFont typeface="Arial" panose="020B0604020202020204" pitchFamily="34" charset="0"/>
              <a:buNone/>
              <a:defRPr/>
            </a:lvl3pPr>
            <a:lvl4pPr marL="0" indent="0">
              <a:lnSpc>
                <a:spcPct val="100000"/>
              </a:lnSpc>
              <a:buFont typeface="Arial" panose="020B0604020202020204" pitchFamily="34" charset="0"/>
              <a:buNone/>
              <a:defRPr/>
            </a:lvl4pPr>
            <a:lvl5pPr marL="0" indent="0">
              <a:lnSpc>
                <a:spcPct val="100000"/>
              </a:lnSpc>
              <a:buFont typeface="Arial" panose="020B0604020202020204" pitchFamily="34" charset="0"/>
              <a:buNone/>
              <a:defRPr/>
            </a:lvl5pPr>
            <a:lvl6pPr marL="0" indent="0">
              <a:lnSpc>
                <a:spcPct val="100000"/>
              </a:lnSpc>
              <a:buFont typeface="Arial" panose="020B0604020202020204" pitchFamily="34" charset="0"/>
              <a:buNone/>
              <a:defRPr/>
            </a:lvl6pPr>
            <a:lvl7pPr marL="0" indent="0">
              <a:lnSpc>
                <a:spcPct val="100000"/>
              </a:lnSpc>
              <a:buFont typeface="Arial" panose="020B0604020202020204" pitchFamily="34" charset="0"/>
              <a:buNone/>
              <a:defRPr/>
            </a:lvl7pPr>
            <a:lvl8pPr marL="0" indent="0">
              <a:lnSpc>
                <a:spcPct val="100000"/>
              </a:lnSpc>
              <a:buFont typeface="Arial" panose="020B0604020202020204" pitchFamily="34" charset="0"/>
              <a:buNone/>
              <a:defRPr/>
            </a:lvl8pPr>
            <a:lvl9pPr marL="0" indent="0">
              <a:lnSpc>
                <a:spcPct val="100000"/>
              </a:lnSpc>
              <a:buFont typeface="Arial" panose="020B0604020202020204" pitchFamily="34" charset="0"/>
              <a:buNone/>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718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r>
              <a:rPr lang="de-DE"/>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a:t>
            </a:fld>
            <a:endParaRPr lang="de-DE" dirty="0"/>
          </a:p>
        </p:txBody>
      </p:sp>
      <p:sp>
        <p:nvSpPr>
          <p:cNvPr id="5" name="Datumsplatzhalter 4"/>
          <p:cNvSpPr>
            <a:spLocks noGrp="1"/>
          </p:cNvSpPr>
          <p:nvPr>
            <p:ph type="dt" sz="half" idx="12"/>
          </p:nvPr>
        </p:nvSpPr>
        <p:spPr/>
        <p:txBody>
          <a:bodyPr/>
          <a:lstStyle/>
          <a:p>
            <a:r>
              <a:rPr lang="de-DE"/>
              <a:t>TT.MM.JJJJ</a:t>
            </a:r>
            <a:endParaRPr lang="de-DE" dirty="0"/>
          </a:p>
        </p:txBody>
      </p:sp>
    </p:spTree>
    <p:extLst>
      <p:ext uri="{BB962C8B-B14F-4D97-AF65-F5344CB8AC3E}">
        <p14:creationId xmlns:p14="http://schemas.microsoft.com/office/powerpoint/2010/main" val="272113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7" name="Rechteck 6"/>
          <p:cNvSpPr/>
          <p:nvPr userDrawn="1"/>
        </p:nvSpPr>
        <p:spPr>
          <a:xfrm>
            <a:off x="0" y="283"/>
            <a:ext cx="10980284"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21"/>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9818" y="0"/>
            <a:ext cx="3550920" cy="1935480"/>
          </a:xfrm>
          <a:prstGeom prst="rect">
            <a:avLst/>
          </a:prstGeom>
        </p:spPr>
      </p:pic>
    </p:spTree>
    <p:extLst>
      <p:ext uri="{BB962C8B-B14F-4D97-AF65-F5344CB8AC3E}">
        <p14:creationId xmlns:p14="http://schemas.microsoft.com/office/powerpoint/2010/main" val="271378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formatierungen Listeneben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p:cNvSpPr>
            <a:spLocks noGrp="1"/>
          </p:cNvSpPr>
          <p:nvPr>
            <p:ph type="ftr" sz="quarter" idx="3"/>
          </p:nvPr>
        </p:nvSpPr>
        <p:spPr>
          <a:xfrm>
            <a:off x="2983483" y="6453336"/>
            <a:ext cx="3717437" cy="216024"/>
          </a:xfrm>
          <a:prstGeom prst="rect">
            <a:avLst/>
          </a:prstGeom>
        </p:spPr>
        <p:txBody>
          <a:bodyPr vert="horz" lIns="0" tIns="0" rIns="0" bIns="54000" rtlCol="0" anchor="b" anchorCtr="0"/>
          <a:lstStyle>
            <a:lvl1pPr algn="l">
              <a:defRPr sz="630" b="1">
                <a:solidFill>
                  <a:schemeClr val="tx1"/>
                </a:solidFill>
              </a:defRPr>
            </a:lvl1pPr>
          </a:lstStyle>
          <a:p>
            <a:r>
              <a:rPr lang="de-DE" dirty="0"/>
              <a:t>Titel der Präsentation [Einfügen über Kopf- und Fußzeile]</a:t>
            </a:r>
          </a:p>
        </p:txBody>
      </p:sp>
      <p:sp>
        <p:nvSpPr>
          <p:cNvPr id="8" name="Foliennummernplatzhalter 5"/>
          <p:cNvSpPr>
            <a:spLocks noGrp="1"/>
          </p:cNvSpPr>
          <p:nvPr>
            <p:ph type="sldNum" sz="quarter" idx="4"/>
          </p:nvPr>
        </p:nvSpPr>
        <p:spPr>
          <a:xfrm>
            <a:off x="388902" y="6453336"/>
            <a:ext cx="1122857" cy="216024"/>
          </a:xfrm>
          <a:prstGeom prst="rect">
            <a:avLst/>
          </a:prstGeom>
        </p:spPr>
        <p:txBody>
          <a:bodyPr vert="horz" lIns="0" tIns="0" rIns="0" bIns="54000" rtlCol="0" anchor="b" anchorCtr="0"/>
          <a:lstStyle>
            <a:lvl1pPr algn="l">
              <a:defRPr sz="630" b="1">
                <a:solidFill>
                  <a:schemeClr val="tx1"/>
                </a:solidFill>
              </a:defRPr>
            </a:lvl1pPr>
          </a:lstStyle>
          <a:p>
            <a:fld id="{C05EE493-AD2E-4872-B2F6-8F12A747F0A5}" type="slidenum">
              <a:rPr lang="de-DE" smtClean="0"/>
              <a:pPr/>
              <a:t>‹N°›</a:t>
            </a:fld>
            <a:endParaRPr lang="de-DE" dirty="0"/>
          </a:p>
        </p:txBody>
      </p:sp>
      <p:sp>
        <p:nvSpPr>
          <p:cNvPr id="9" name="Datumsplatzhalter 8"/>
          <p:cNvSpPr>
            <a:spLocks noGrp="1"/>
          </p:cNvSpPr>
          <p:nvPr>
            <p:ph type="dt" sz="half" idx="2"/>
          </p:nvPr>
        </p:nvSpPr>
        <p:spPr>
          <a:xfrm>
            <a:off x="1685238" y="6453336"/>
            <a:ext cx="1124765" cy="216024"/>
          </a:xfrm>
          <a:prstGeom prst="rect">
            <a:avLst/>
          </a:prstGeom>
        </p:spPr>
        <p:txBody>
          <a:bodyPr vert="horz" lIns="0" tIns="0" rIns="0" bIns="54000" rtlCol="0" anchor="b" anchorCtr="0"/>
          <a:lstStyle>
            <a:lvl1pPr algn="l">
              <a:defRPr sz="630" b="1">
                <a:solidFill>
                  <a:schemeClr val="tx1"/>
                </a:solidFill>
              </a:defRPr>
            </a:lvl1pPr>
          </a:lstStyle>
          <a:p>
            <a:r>
              <a:rPr lang="de-DE"/>
              <a:t>TT.MM.JJJJ</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folie ein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p:cNvSpPr>
            <a:spLocks noGrp="1"/>
          </p:cNvSpPr>
          <p:nvPr>
            <p:ph type="ftr" sz="quarter" idx="3"/>
          </p:nvPr>
        </p:nvSpPr>
        <p:spPr>
          <a:xfrm>
            <a:off x="2983483" y="6453336"/>
            <a:ext cx="3717437" cy="216024"/>
          </a:xfrm>
          <a:prstGeom prst="rect">
            <a:avLst/>
          </a:prstGeom>
        </p:spPr>
        <p:txBody>
          <a:bodyPr vert="horz" lIns="0" tIns="0" rIns="0" bIns="54000" rtlCol="0" anchor="b" anchorCtr="0"/>
          <a:lstStyle>
            <a:lvl1pPr algn="l">
              <a:defRPr sz="630" b="1">
                <a:solidFill>
                  <a:schemeClr val="tx1"/>
                </a:solidFill>
              </a:defRPr>
            </a:lvl1pPr>
          </a:lstStyle>
          <a:p>
            <a:r>
              <a:rPr lang="de-DE"/>
              <a:t>Titel der Präsentation [Einfügen über Kopf- und Fußzeile]</a:t>
            </a:r>
            <a:endParaRPr lang="de-DE" dirty="0"/>
          </a:p>
        </p:txBody>
      </p:sp>
      <p:sp>
        <p:nvSpPr>
          <p:cNvPr id="8" name="Foliennummernplatzhalter 5"/>
          <p:cNvSpPr>
            <a:spLocks noGrp="1"/>
          </p:cNvSpPr>
          <p:nvPr>
            <p:ph type="sldNum" sz="quarter" idx="4"/>
          </p:nvPr>
        </p:nvSpPr>
        <p:spPr>
          <a:xfrm>
            <a:off x="388902" y="6453336"/>
            <a:ext cx="1122857" cy="216024"/>
          </a:xfrm>
          <a:prstGeom prst="rect">
            <a:avLst/>
          </a:prstGeom>
        </p:spPr>
        <p:txBody>
          <a:bodyPr vert="horz" lIns="0" tIns="0" rIns="0" bIns="54000" rtlCol="0" anchor="b" anchorCtr="0"/>
          <a:lstStyle>
            <a:lvl1pPr algn="l">
              <a:defRPr sz="630" b="1">
                <a:solidFill>
                  <a:schemeClr val="tx1"/>
                </a:solidFill>
              </a:defRPr>
            </a:lvl1pPr>
          </a:lstStyle>
          <a:p>
            <a:fld id="{C05EE493-AD2E-4872-B2F6-8F12A747F0A5}" type="slidenum">
              <a:rPr lang="de-DE" smtClean="0"/>
              <a:pPr/>
              <a:t>‹N°›</a:t>
            </a:fld>
            <a:endParaRPr lang="de-DE" dirty="0"/>
          </a:p>
        </p:txBody>
      </p:sp>
      <p:sp>
        <p:nvSpPr>
          <p:cNvPr id="9" name="Datumsplatzhalter 8"/>
          <p:cNvSpPr>
            <a:spLocks noGrp="1"/>
          </p:cNvSpPr>
          <p:nvPr>
            <p:ph type="dt" sz="half" idx="2"/>
          </p:nvPr>
        </p:nvSpPr>
        <p:spPr>
          <a:xfrm>
            <a:off x="1685238" y="6453336"/>
            <a:ext cx="1124765" cy="216024"/>
          </a:xfrm>
          <a:prstGeom prst="rect">
            <a:avLst/>
          </a:prstGeom>
        </p:spPr>
        <p:txBody>
          <a:bodyPr vert="horz" lIns="0" tIns="0" rIns="0" bIns="54000" rtlCol="0" anchor="b" anchorCtr="0"/>
          <a:lstStyle>
            <a:lvl1pPr algn="l">
              <a:defRPr sz="630" b="1">
                <a:solidFill>
                  <a:schemeClr val="tx1"/>
                </a:solidFill>
              </a:defRPr>
            </a:lvl1pPr>
          </a:lstStyle>
          <a:p>
            <a:r>
              <a:rPr lang="de-DE"/>
              <a:t>TT.MM.JJJJ</a:t>
            </a:r>
            <a:endParaRPr lang="de-DE" dirty="0"/>
          </a:p>
        </p:txBody>
      </p:sp>
    </p:spTree>
    <p:extLst>
      <p:ext uri="{BB962C8B-B14F-4D97-AF65-F5344CB8AC3E}">
        <p14:creationId xmlns:p14="http://schemas.microsoft.com/office/powerpoint/2010/main" val="426115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extfolie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sz="half" idx="1" hasCustomPrompt="1"/>
          </p:nvPr>
        </p:nvSpPr>
        <p:spPr>
          <a:xfrm>
            <a:off x="388901" y="1989140"/>
            <a:ext cx="5015682" cy="4103687"/>
          </a:xfrm>
        </p:spPr>
        <p:txBody>
          <a:bodyPr>
            <a:noAutofit/>
          </a:bodyPr>
          <a:lstStyle>
            <a:lvl1pPr>
              <a:defRPr sz="1441"/>
            </a:lvl1pPr>
            <a:lvl2pPr>
              <a:defRPr sz="1441"/>
            </a:lvl2pPr>
            <a:lvl3pPr>
              <a:defRPr sz="1441"/>
            </a:lvl3pPr>
            <a:lvl4pPr>
              <a:defRPr sz="1441"/>
            </a:lvl4pPr>
            <a:lvl5pPr>
              <a:defRPr sz="1441"/>
            </a:lvl5pPr>
            <a:lvl6pPr>
              <a:defRPr sz="1441"/>
            </a:lvl6pPr>
            <a:lvl7pPr marL="0" indent="0">
              <a:buFont typeface="Arial" panose="020B0604020202020204" pitchFamily="34" charset="0"/>
              <a:buNone/>
              <a:defRPr sz="1441"/>
            </a:lvl7pPr>
            <a:lvl8pPr>
              <a:defRPr sz="1441"/>
            </a:lvl8pPr>
            <a:lvl9pPr>
              <a:defRPr sz="1441"/>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hasCustomPrompt="1"/>
          </p:nvPr>
        </p:nvSpPr>
        <p:spPr>
          <a:xfrm>
            <a:off x="5576157" y="1989140"/>
            <a:ext cx="5015680" cy="4103687"/>
          </a:xfrm>
        </p:spPr>
        <p:txBody>
          <a:bodyPr>
            <a:noAutofit/>
          </a:bodyPr>
          <a:lstStyle>
            <a:lvl1pPr>
              <a:defRPr sz="1441"/>
            </a:lvl1pPr>
            <a:lvl2pPr>
              <a:defRPr sz="1441"/>
            </a:lvl2pPr>
            <a:lvl3pPr>
              <a:defRPr sz="1441"/>
            </a:lvl3pPr>
            <a:lvl4pPr>
              <a:defRPr sz="1441"/>
            </a:lvl4pPr>
            <a:lvl5pPr>
              <a:buAutoNum type="arabicPeriod"/>
              <a:defRPr sz="1441"/>
            </a:lvl5pPr>
            <a:lvl6pPr>
              <a:defRPr sz="1441"/>
            </a:lvl6pPr>
            <a:lvl7pPr>
              <a:defRPr sz="1441"/>
            </a:lvl7pPr>
            <a:lvl8pPr>
              <a:defRPr sz="1441"/>
            </a:lvl8pPr>
            <a:lvl9pPr>
              <a:defRPr sz="1441"/>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4"/>
          <p:cNvSpPr>
            <a:spLocks noGrp="1"/>
          </p:cNvSpPr>
          <p:nvPr>
            <p:ph type="ftr" sz="quarter" idx="3"/>
          </p:nvPr>
        </p:nvSpPr>
        <p:spPr>
          <a:xfrm>
            <a:off x="2983483" y="6453336"/>
            <a:ext cx="3717437" cy="216024"/>
          </a:xfrm>
          <a:prstGeom prst="rect">
            <a:avLst/>
          </a:prstGeom>
        </p:spPr>
        <p:txBody>
          <a:bodyPr vert="horz" lIns="0" tIns="0" rIns="0" bIns="54000" rtlCol="0" anchor="b" anchorCtr="0"/>
          <a:lstStyle>
            <a:lvl1pPr algn="l">
              <a:defRPr sz="630" b="1">
                <a:solidFill>
                  <a:schemeClr val="tx1"/>
                </a:solidFill>
              </a:defRPr>
            </a:lvl1pPr>
          </a:lstStyle>
          <a:p>
            <a:r>
              <a:rPr lang="de-DE"/>
              <a:t>Titel der Präsentation [Einfügen über Kopf- und Fußzeile]</a:t>
            </a:r>
            <a:endParaRPr lang="de-DE" dirty="0"/>
          </a:p>
        </p:txBody>
      </p:sp>
      <p:sp>
        <p:nvSpPr>
          <p:cNvPr id="9" name="Foliennummernplatzhalter 5"/>
          <p:cNvSpPr>
            <a:spLocks noGrp="1"/>
          </p:cNvSpPr>
          <p:nvPr>
            <p:ph type="sldNum" sz="quarter" idx="4"/>
          </p:nvPr>
        </p:nvSpPr>
        <p:spPr>
          <a:xfrm>
            <a:off x="388902" y="6453336"/>
            <a:ext cx="1122857" cy="216024"/>
          </a:xfrm>
          <a:prstGeom prst="rect">
            <a:avLst/>
          </a:prstGeom>
        </p:spPr>
        <p:txBody>
          <a:bodyPr vert="horz" lIns="0" tIns="0" rIns="0" bIns="54000" rtlCol="0" anchor="b" anchorCtr="0"/>
          <a:lstStyle>
            <a:lvl1pPr algn="l">
              <a:defRPr sz="630" b="1">
                <a:solidFill>
                  <a:schemeClr val="tx1"/>
                </a:solidFill>
              </a:defRPr>
            </a:lvl1pPr>
          </a:lstStyle>
          <a:p>
            <a:fld id="{C05EE493-AD2E-4872-B2F6-8F12A747F0A5}" type="slidenum">
              <a:rPr lang="de-DE" smtClean="0"/>
              <a:pPr/>
              <a:t>‹N°›</a:t>
            </a:fld>
            <a:endParaRPr lang="de-DE" dirty="0"/>
          </a:p>
        </p:txBody>
      </p:sp>
      <p:sp>
        <p:nvSpPr>
          <p:cNvPr id="10" name="Datumsplatzhalter 8"/>
          <p:cNvSpPr>
            <a:spLocks noGrp="1"/>
          </p:cNvSpPr>
          <p:nvPr>
            <p:ph type="dt" sz="half" idx="10"/>
          </p:nvPr>
        </p:nvSpPr>
        <p:spPr>
          <a:xfrm>
            <a:off x="1685238" y="6453336"/>
            <a:ext cx="1124765" cy="216024"/>
          </a:xfrm>
          <a:prstGeom prst="rect">
            <a:avLst/>
          </a:prstGeom>
        </p:spPr>
        <p:txBody>
          <a:bodyPr vert="horz" lIns="0" tIns="0" rIns="0" bIns="54000" rtlCol="0" anchor="b" anchorCtr="0"/>
          <a:lstStyle>
            <a:lvl1pPr algn="l">
              <a:defRPr sz="630" b="1">
                <a:solidFill>
                  <a:schemeClr val="tx1"/>
                </a:solidFill>
              </a:defRPr>
            </a:lvl1pPr>
          </a:lstStyle>
          <a:p>
            <a:r>
              <a:rPr lang="de-DE"/>
              <a:t>TT.MM.JJJJ</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osse Headline – Textfolie einspaltig">
    <p:spTree>
      <p:nvGrpSpPr>
        <p:cNvPr id="1" name=""/>
        <p:cNvGrpSpPr/>
        <p:nvPr/>
      </p:nvGrpSpPr>
      <p:grpSpPr>
        <a:xfrm>
          <a:off x="0" y="0"/>
          <a:ext cx="0" cy="0"/>
          <a:chOff x="0" y="0"/>
          <a:chExt cx="0" cy="0"/>
        </a:xfrm>
      </p:grpSpPr>
      <p:sp>
        <p:nvSpPr>
          <p:cNvPr id="2" name="Titel 1"/>
          <p:cNvSpPr>
            <a:spLocks noGrp="1"/>
          </p:cNvSpPr>
          <p:nvPr>
            <p:ph type="title"/>
          </p:nvPr>
        </p:nvSpPr>
        <p:spPr>
          <a:xfrm>
            <a:off x="388903" y="404664"/>
            <a:ext cx="7608355" cy="1224136"/>
          </a:xfrm>
        </p:spPr>
        <p:txBody>
          <a:bodyPr>
            <a:normAutofit/>
          </a:bodyPr>
          <a:lstStyle>
            <a:lvl1pPr>
              <a:defRPr sz="3152"/>
            </a:lvl1pPr>
          </a:lstStyle>
          <a:p>
            <a:r>
              <a:rPr lang="en-US"/>
              <a:t>Click to edit Master title style</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p:cNvSpPr>
            <a:spLocks noGrp="1"/>
          </p:cNvSpPr>
          <p:nvPr>
            <p:ph type="ftr" sz="quarter" idx="3"/>
          </p:nvPr>
        </p:nvSpPr>
        <p:spPr>
          <a:xfrm>
            <a:off x="2983483" y="6453336"/>
            <a:ext cx="3717437" cy="216024"/>
          </a:xfrm>
          <a:prstGeom prst="rect">
            <a:avLst/>
          </a:prstGeom>
        </p:spPr>
        <p:txBody>
          <a:bodyPr vert="horz" lIns="0" tIns="0" rIns="0" bIns="54000" rtlCol="0" anchor="b" anchorCtr="0"/>
          <a:lstStyle>
            <a:lvl1pPr algn="l">
              <a:defRPr sz="630" b="1">
                <a:solidFill>
                  <a:schemeClr val="tx1"/>
                </a:solidFill>
              </a:defRPr>
            </a:lvl1pPr>
          </a:lstStyle>
          <a:p>
            <a:r>
              <a:rPr lang="de-DE"/>
              <a:t>Titel der Präsentation [Einfügen über Kopf- und Fußzeile]</a:t>
            </a:r>
            <a:endParaRPr lang="de-DE" dirty="0"/>
          </a:p>
        </p:txBody>
      </p:sp>
      <p:sp>
        <p:nvSpPr>
          <p:cNvPr id="8" name="Foliennummernplatzhalter 5"/>
          <p:cNvSpPr>
            <a:spLocks noGrp="1"/>
          </p:cNvSpPr>
          <p:nvPr>
            <p:ph type="sldNum" sz="quarter" idx="4"/>
          </p:nvPr>
        </p:nvSpPr>
        <p:spPr>
          <a:xfrm>
            <a:off x="388902" y="6453336"/>
            <a:ext cx="1122857" cy="216024"/>
          </a:xfrm>
          <a:prstGeom prst="rect">
            <a:avLst/>
          </a:prstGeom>
        </p:spPr>
        <p:txBody>
          <a:bodyPr vert="horz" lIns="0" tIns="0" rIns="0" bIns="54000" rtlCol="0" anchor="b" anchorCtr="0"/>
          <a:lstStyle>
            <a:lvl1pPr algn="l">
              <a:defRPr sz="630" b="1">
                <a:solidFill>
                  <a:schemeClr val="tx1"/>
                </a:solidFill>
              </a:defRPr>
            </a:lvl1pPr>
          </a:lstStyle>
          <a:p>
            <a:fld id="{C05EE493-AD2E-4872-B2F6-8F12A747F0A5}" type="slidenum">
              <a:rPr lang="de-DE" smtClean="0"/>
              <a:pPr/>
              <a:t>‹N°›</a:t>
            </a:fld>
            <a:endParaRPr lang="de-DE" dirty="0"/>
          </a:p>
        </p:txBody>
      </p:sp>
      <p:sp>
        <p:nvSpPr>
          <p:cNvPr id="9" name="Datumsplatzhalter 8"/>
          <p:cNvSpPr>
            <a:spLocks noGrp="1"/>
          </p:cNvSpPr>
          <p:nvPr>
            <p:ph type="dt" sz="half" idx="2"/>
          </p:nvPr>
        </p:nvSpPr>
        <p:spPr>
          <a:xfrm>
            <a:off x="1685238" y="6453336"/>
            <a:ext cx="1124765" cy="216024"/>
          </a:xfrm>
          <a:prstGeom prst="rect">
            <a:avLst/>
          </a:prstGeom>
        </p:spPr>
        <p:txBody>
          <a:bodyPr vert="horz" lIns="0" tIns="0" rIns="0" bIns="54000" rtlCol="0" anchor="b" anchorCtr="0"/>
          <a:lstStyle>
            <a:lvl1pPr algn="l">
              <a:defRPr sz="630" b="1">
                <a:solidFill>
                  <a:schemeClr val="tx1"/>
                </a:solidFill>
              </a:defRPr>
            </a:lvl1pPr>
          </a:lstStyle>
          <a:p>
            <a:r>
              <a:rPr lang="de-DE"/>
              <a:t>TT.MM.JJJJ</a:t>
            </a:r>
            <a:endParaRPr lang="de-DE" dirty="0"/>
          </a:p>
        </p:txBody>
      </p:sp>
    </p:spTree>
    <p:extLst>
      <p:ext uri="{BB962C8B-B14F-4D97-AF65-F5344CB8AC3E}">
        <p14:creationId xmlns:p14="http://schemas.microsoft.com/office/powerpoint/2010/main" val="85653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Grosse Headline – Text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88903" y="404665"/>
            <a:ext cx="7608355" cy="1224111"/>
          </a:xfrm>
        </p:spPr>
        <p:txBody>
          <a:bodyPr/>
          <a:lstStyle>
            <a:lvl1pPr>
              <a:defRPr lang="de-DE" sz="3152" b="1" u="sng" kern="1200" baseline="0" dirty="0" smtClean="0">
                <a:solidFill>
                  <a:schemeClr val="tx1"/>
                </a:solidFill>
                <a:uFill>
                  <a:solidFill>
                    <a:schemeClr val="accent1"/>
                  </a:solidFill>
                </a:uFill>
                <a:latin typeface="+mj-lt"/>
                <a:ea typeface="+mj-ea"/>
                <a:cs typeface="+mj-cs"/>
              </a:defRPr>
            </a:lvl1pPr>
          </a:lstStyle>
          <a:p>
            <a:r>
              <a:rPr lang="en-US"/>
              <a:t>Click to edit Master title style</a:t>
            </a:r>
            <a:endParaRPr lang="de-DE" dirty="0"/>
          </a:p>
        </p:txBody>
      </p:sp>
      <p:sp>
        <p:nvSpPr>
          <p:cNvPr id="3" name="Inhaltsplatzhalter 2"/>
          <p:cNvSpPr>
            <a:spLocks noGrp="1"/>
          </p:cNvSpPr>
          <p:nvPr>
            <p:ph sz="half" idx="1" hasCustomPrompt="1"/>
          </p:nvPr>
        </p:nvSpPr>
        <p:spPr>
          <a:xfrm>
            <a:off x="388901" y="1989140"/>
            <a:ext cx="5015682" cy="4103687"/>
          </a:xfrm>
        </p:spPr>
        <p:txBody>
          <a:bodyPr>
            <a:noAutofit/>
          </a:bodyPr>
          <a:lstStyle>
            <a:lvl1pPr>
              <a:defRPr sz="1441"/>
            </a:lvl1pPr>
            <a:lvl2pPr>
              <a:defRPr sz="1441"/>
            </a:lvl2pPr>
            <a:lvl3pPr>
              <a:defRPr sz="1441"/>
            </a:lvl3pPr>
            <a:lvl4pPr>
              <a:defRPr sz="1441"/>
            </a:lvl4pPr>
            <a:lvl5pPr>
              <a:defRPr sz="1441"/>
            </a:lvl5pPr>
            <a:lvl6pPr>
              <a:defRPr sz="1441"/>
            </a:lvl6pPr>
            <a:lvl7pPr marL="0" indent="0">
              <a:buFont typeface="Arial" panose="020B0604020202020204" pitchFamily="34" charset="0"/>
              <a:buNone/>
              <a:defRPr sz="1441"/>
            </a:lvl7pPr>
            <a:lvl8pPr>
              <a:defRPr sz="1441"/>
            </a:lvl8pPr>
            <a:lvl9pPr>
              <a:defRPr sz="1441"/>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hasCustomPrompt="1"/>
          </p:nvPr>
        </p:nvSpPr>
        <p:spPr>
          <a:xfrm>
            <a:off x="5576157" y="1989140"/>
            <a:ext cx="5015680" cy="4103687"/>
          </a:xfrm>
        </p:spPr>
        <p:txBody>
          <a:bodyPr>
            <a:noAutofit/>
          </a:bodyPr>
          <a:lstStyle>
            <a:lvl1pPr>
              <a:defRPr sz="1441"/>
            </a:lvl1pPr>
            <a:lvl2pPr>
              <a:defRPr sz="1441"/>
            </a:lvl2pPr>
            <a:lvl3pPr>
              <a:defRPr sz="1441"/>
            </a:lvl3pPr>
            <a:lvl4pPr>
              <a:defRPr sz="1441"/>
            </a:lvl4pPr>
            <a:lvl5pPr>
              <a:defRPr sz="1441"/>
            </a:lvl5pPr>
            <a:lvl6pPr>
              <a:defRPr sz="1441"/>
            </a:lvl6pPr>
            <a:lvl7pPr>
              <a:defRPr sz="1441"/>
            </a:lvl7pPr>
            <a:lvl8pPr>
              <a:defRPr sz="1441"/>
            </a:lvl8pPr>
            <a:lvl9pPr>
              <a:defRPr sz="1441"/>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4"/>
          <p:cNvSpPr>
            <a:spLocks noGrp="1"/>
          </p:cNvSpPr>
          <p:nvPr>
            <p:ph type="ftr" sz="quarter" idx="3"/>
          </p:nvPr>
        </p:nvSpPr>
        <p:spPr>
          <a:xfrm>
            <a:off x="2983483" y="6453336"/>
            <a:ext cx="5187522" cy="216024"/>
          </a:xfrm>
          <a:prstGeom prst="rect">
            <a:avLst/>
          </a:prstGeom>
        </p:spPr>
        <p:txBody>
          <a:bodyPr vert="horz" lIns="0" tIns="0" rIns="0" bIns="54000" rtlCol="0" anchor="b" anchorCtr="0"/>
          <a:lstStyle>
            <a:lvl1pPr algn="l">
              <a:defRPr sz="811" b="1">
                <a:solidFill>
                  <a:schemeClr val="tx1"/>
                </a:solidFill>
              </a:defRPr>
            </a:lvl1pPr>
          </a:lstStyle>
          <a:p>
            <a:r>
              <a:rPr lang="de-DE"/>
              <a:t>Titel der Präsentation [Einfügen über Kopf- und Fußzeile]</a:t>
            </a:r>
            <a:endParaRPr lang="de-DE" dirty="0"/>
          </a:p>
        </p:txBody>
      </p:sp>
      <p:sp>
        <p:nvSpPr>
          <p:cNvPr id="9" name="Foliennummernplatzhalter 5"/>
          <p:cNvSpPr>
            <a:spLocks noGrp="1"/>
          </p:cNvSpPr>
          <p:nvPr>
            <p:ph type="sldNum" sz="quarter" idx="4"/>
          </p:nvPr>
        </p:nvSpPr>
        <p:spPr>
          <a:xfrm>
            <a:off x="388902" y="6453336"/>
            <a:ext cx="1122857" cy="216024"/>
          </a:xfrm>
          <a:prstGeom prst="rect">
            <a:avLst/>
          </a:prstGeom>
        </p:spPr>
        <p:txBody>
          <a:bodyPr vert="horz" lIns="0" tIns="0" rIns="0" bIns="54000" rtlCol="0" anchor="b" anchorCtr="0"/>
          <a:lstStyle>
            <a:lvl1pPr algn="l">
              <a:defRPr sz="811" b="1">
                <a:solidFill>
                  <a:schemeClr val="tx1"/>
                </a:solidFill>
              </a:defRPr>
            </a:lvl1pPr>
          </a:lstStyle>
          <a:p>
            <a:fld id="{C05EE493-AD2E-4872-B2F6-8F12A747F0A5}" type="slidenum">
              <a:rPr lang="de-DE" smtClean="0"/>
              <a:pPr/>
              <a:t>‹N°›</a:t>
            </a:fld>
            <a:endParaRPr lang="de-DE" dirty="0"/>
          </a:p>
        </p:txBody>
      </p:sp>
      <p:sp>
        <p:nvSpPr>
          <p:cNvPr id="10" name="Datumsplatzhalter 8"/>
          <p:cNvSpPr>
            <a:spLocks noGrp="1"/>
          </p:cNvSpPr>
          <p:nvPr>
            <p:ph type="dt" sz="half" idx="10"/>
          </p:nvPr>
        </p:nvSpPr>
        <p:spPr>
          <a:xfrm>
            <a:off x="1685238" y="6453336"/>
            <a:ext cx="1124765" cy="216024"/>
          </a:xfrm>
          <a:prstGeom prst="rect">
            <a:avLst/>
          </a:prstGeom>
        </p:spPr>
        <p:txBody>
          <a:bodyPr vert="horz" lIns="0" tIns="0" rIns="0" bIns="54000" rtlCol="0" anchor="b" anchorCtr="0"/>
          <a:lstStyle>
            <a:lvl1pPr algn="l">
              <a:defRPr sz="811" b="1">
                <a:solidFill>
                  <a:schemeClr val="tx1"/>
                </a:solidFill>
              </a:defRPr>
            </a:lvl1pPr>
          </a:lstStyle>
          <a:p>
            <a:r>
              <a:rPr lang="de-DE"/>
              <a:t>TT.MM.JJJJ</a:t>
            </a:r>
            <a:endParaRPr lang="de-DE" dirty="0"/>
          </a:p>
        </p:txBody>
      </p:sp>
    </p:spTree>
    <p:extLst>
      <p:ext uri="{BB962C8B-B14F-4D97-AF65-F5344CB8AC3E}">
        <p14:creationId xmlns:p14="http://schemas.microsoft.com/office/powerpoint/2010/main" val="400131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folie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r>
              <a:rPr lang="de-DE"/>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a:t>
            </a:fld>
            <a:endParaRPr lang="de-DE" dirty="0"/>
          </a:p>
        </p:txBody>
      </p:sp>
      <p:sp>
        <p:nvSpPr>
          <p:cNvPr id="5" name="Datumsplatzhalter 4"/>
          <p:cNvSpPr>
            <a:spLocks noGrp="1"/>
          </p:cNvSpPr>
          <p:nvPr>
            <p:ph type="dt" sz="half" idx="12"/>
          </p:nvPr>
        </p:nvSpPr>
        <p:spPr/>
        <p:txBody>
          <a:bodyPr/>
          <a:lstStyle/>
          <a:p>
            <a:r>
              <a:rPr lang="de-DE"/>
              <a:t>TT.MM.JJJJ</a:t>
            </a:r>
            <a:endParaRPr lang="de-DE" dirty="0"/>
          </a:p>
        </p:txBody>
      </p:sp>
      <p:sp>
        <p:nvSpPr>
          <p:cNvPr id="7" name="Bildplatzhalter 6"/>
          <p:cNvSpPr>
            <a:spLocks noGrp="1"/>
          </p:cNvSpPr>
          <p:nvPr>
            <p:ph type="pic" sz="quarter" idx="13"/>
          </p:nvPr>
        </p:nvSpPr>
        <p:spPr>
          <a:xfrm>
            <a:off x="388515" y="1989139"/>
            <a:ext cx="5016068" cy="2736006"/>
          </a:xfrm>
        </p:spPr>
        <p:txBody>
          <a:bodyPr/>
          <a:lstStyle>
            <a:lvl1pPr algn="ctr">
              <a:defRPr/>
            </a:lvl1pPr>
          </a:lstStyle>
          <a:p>
            <a:r>
              <a:rPr lang="en-US"/>
              <a:t>Click icon to add picture</a:t>
            </a:r>
            <a:endParaRPr lang="de-DE"/>
          </a:p>
        </p:txBody>
      </p:sp>
      <p:sp>
        <p:nvSpPr>
          <p:cNvPr id="11" name="Textplatzhalter 10"/>
          <p:cNvSpPr>
            <a:spLocks noGrp="1"/>
          </p:cNvSpPr>
          <p:nvPr>
            <p:ph type="body" sz="quarter" idx="15"/>
          </p:nvPr>
        </p:nvSpPr>
        <p:spPr>
          <a:xfrm>
            <a:off x="388902" y="4869162"/>
            <a:ext cx="5015682" cy="1223665"/>
          </a:xfrm>
        </p:spPr>
        <p:txBody>
          <a:bodyPr/>
          <a:lstStyle>
            <a:lvl1pPr>
              <a:defRPr u="sng" baseline="0">
                <a:solidFill>
                  <a:schemeClr val="tx1"/>
                </a:solidFill>
                <a:uFill>
                  <a:solidFill>
                    <a:schemeClr val="accent1"/>
                  </a:solidFill>
                </a:u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Bildplatzhalter 6"/>
          <p:cNvSpPr>
            <a:spLocks noGrp="1"/>
          </p:cNvSpPr>
          <p:nvPr>
            <p:ph type="pic" sz="quarter" idx="16"/>
          </p:nvPr>
        </p:nvSpPr>
        <p:spPr>
          <a:xfrm>
            <a:off x="5576156" y="1989139"/>
            <a:ext cx="5016068" cy="2736006"/>
          </a:xfrm>
        </p:spPr>
        <p:txBody>
          <a:bodyPr/>
          <a:lstStyle>
            <a:lvl1pPr algn="ctr">
              <a:defRPr/>
            </a:lvl1pPr>
          </a:lstStyle>
          <a:p>
            <a:r>
              <a:rPr lang="en-US"/>
              <a:t>Click icon to add picture</a:t>
            </a:r>
            <a:endParaRPr lang="de-DE"/>
          </a:p>
        </p:txBody>
      </p:sp>
      <p:sp>
        <p:nvSpPr>
          <p:cNvPr id="14" name="Textplatzhalter 10"/>
          <p:cNvSpPr>
            <a:spLocks noGrp="1"/>
          </p:cNvSpPr>
          <p:nvPr>
            <p:ph type="body" sz="quarter" idx="17"/>
          </p:nvPr>
        </p:nvSpPr>
        <p:spPr>
          <a:xfrm>
            <a:off x="5576543" y="4869162"/>
            <a:ext cx="5015682" cy="1223665"/>
          </a:xfrm>
        </p:spPr>
        <p:txBody>
          <a:bodyPr/>
          <a:lstStyle>
            <a:lvl1pPr>
              <a:defRPr u="sng" baseline="0">
                <a:solidFill>
                  <a:schemeClr val="tx1"/>
                </a:solidFill>
                <a:uFill>
                  <a:solidFill>
                    <a:schemeClr val="accent1"/>
                  </a:solidFill>
                </a:u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49518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sse Headline – Bild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88903" y="404665"/>
            <a:ext cx="7608355" cy="1224111"/>
          </a:xfrm>
        </p:spPr>
        <p:txBody>
          <a:bodyPr/>
          <a:lstStyle>
            <a:lvl1pPr>
              <a:defRPr lang="de-DE" sz="3152" b="1" u="sng" kern="1200" baseline="0" dirty="0" smtClean="0">
                <a:solidFill>
                  <a:schemeClr val="tx1"/>
                </a:solidFill>
                <a:uFill>
                  <a:solidFill>
                    <a:schemeClr val="accent1"/>
                  </a:solidFill>
                </a:uFill>
                <a:latin typeface="+mj-lt"/>
                <a:ea typeface="+mj-ea"/>
                <a:cs typeface="+mj-cs"/>
              </a:defRPr>
            </a:lvl1pPr>
          </a:lstStyle>
          <a:p>
            <a:r>
              <a:rPr lang="en-US"/>
              <a:t>Click to edit Master title style</a:t>
            </a:r>
            <a:endParaRPr lang="de-DE" dirty="0"/>
          </a:p>
        </p:txBody>
      </p:sp>
      <p:sp>
        <p:nvSpPr>
          <p:cNvPr id="3" name="Fußzeilenplatzhalter 2"/>
          <p:cNvSpPr>
            <a:spLocks noGrp="1"/>
          </p:cNvSpPr>
          <p:nvPr>
            <p:ph type="ftr" sz="quarter" idx="10"/>
          </p:nvPr>
        </p:nvSpPr>
        <p:spPr/>
        <p:txBody>
          <a:bodyPr/>
          <a:lstStyle/>
          <a:p>
            <a:r>
              <a:rPr lang="de-DE"/>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a:t>
            </a:fld>
            <a:endParaRPr lang="de-DE" dirty="0"/>
          </a:p>
        </p:txBody>
      </p:sp>
      <p:sp>
        <p:nvSpPr>
          <p:cNvPr id="5" name="Datumsplatzhalter 4"/>
          <p:cNvSpPr>
            <a:spLocks noGrp="1"/>
          </p:cNvSpPr>
          <p:nvPr>
            <p:ph type="dt" sz="half" idx="12"/>
          </p:nvPr>
        </p:nvSpPr>
        <p:spPr/>
        <p:txBody>
          <a:bodyPr/>
          <a:lstStyle/>
          <a:p>
            <a:r>
              <a:rPr lang="de-DE"/>
              <a:t>TT.MM.JJJJ</a:t>
            </a:r>
            <a:endParaRPr lang="de-DE" dirty="0"/>
          </a:p>
        </p:txBody>
      </p:sp>
      <p:sp>
        <p:nvSpPr>
          <p:cNvPr id="7" name="Bildplatzhalter 6"/>
          <p:cNvSpPr>
            <a:spLocks noGrp="1"/>
          </p:cNvSpPr>
          <p:nvPr>
            <p:ph type="pic" sz="quarter" idx="13"/>
          </p:nvPr>
        </p:nvSpPr>
        <p:spPr>
          <a:xfrm>
            <a:off x="388515" y="1989139"/>
            <a:ext cx="5016068" cy="2736006"/>
          </a:xfrm>
        </p:spPr>
        <p:txBody>
          <a:bodyPr/>
          <a:lstStyle>
            <a:lvl1pPr algn="ctr">
              <a:defRPr/>
            </a:lvl1pPr>
          </a:lstStyle>
          <a:p>
            <a:r>
              <a:rPr lang="en-US"/>
              <a:t>Click icon to add picture</a:t>
            </a:r>
            <a:endParaRPr lang="de-DE"/>
          </a:p>
        </p:txBody>
      </p:sp>
      <p:sp>
        <p:nvSpPr>
          <p:cNvPr id="11" name="Textplatzhalter 10"/>
          <p:cNvSpPr>
            <a:spLocks noGrp="1"/>
          </p:cNvSpPr>
          <p:nvPr>
            <p:ph type="body" sz="quarter" idx="15"/>
          </p:nvPr>
        </p:nvSpPr>
        <p:spPr>
          <a:xfrm>
            <a:off x="388902" y="4869162"/>
            <a:ext cx="5015682" cy="1223665"/>
          </a:xfrm>
        </p:spPr>
        <p:txBody>
          <a:bodyPr/>
          <a:lstStyle>
            <a:lvl1pPr>
              <a:defRPr u="sng" baseline="0">
                <a:solidFill>
                  <a:schemeClr val="tx1"/>
                </a:solidFill>
                <a:uFill>
                  <a:solidFill>
                    <a:schemeClr val="accent1"/>
                  </a:solidFill>
                </a:u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Bildplatzhalter 6"/>
          <p:cNvSpPr>
            <a:spLocks noGrp="1"/>
          </p:cNvSpPr>
          <p:nvPr>
            <p:ph type="pic" sz="quarter" idx="16"/>
          </p:nvPr>
        </p:nvSpPr>
        <p:spPr>
          <a:xfrm>
            <a:off x="5576156" y="1989139"/>
            <a:ext cx="5016068" cy="2736006"/>
          </a:xfrm>
        </p:spPr>
        <p:txBody>
          <a:bodyPr/>
          <a:lstStyle>
            <a:lvl1pPr algn="ctr">
              <a:defRPr/>
            </a:lvl1pPr>
          </a:lstStyle>
          <a:p>
            <a:r>
              <a:rPr lang="en-US"/>
              <a:t>Click icon to add picture</a:t>
            </a:r>
            <a:endParaRPr lang="de-DE"/>
          </a:p>
        </p:txBody>
      </p:sp>
      <p:sp>
        <p:nvSpPr>
          <p:cNvPr id="14" name="Textplatzhalter 10"/>
          <p:cNvSpPr>
            <a:spLocks noGrp="1"/>
          </p:cNvSpPr>
          <p:nvPr>
            <p:ph type="body" sz="quarter" idx="17"/>
          </p:nvPr>
        </p:nvSpPr>
        <p:spPr>
          <a:xfrm>
            <a:off x="5576543" y="4869162"/>
            <a:ext cx="5015682" cy="1223665"/>
          </a:xfrm>
        </p:spPr>
        <p:txBody>
          <a:bodyPr/>
          <a:lstStyle>
            <a:lvl1pPr>
              <a:defRPr u="sng" baseline="0">
                <a:solidFill>
                  <a:schemeClr val="tx1"/>
                </a:solidFill>
                <a:uFill>
                  <a:solidFill>
                    <a:schemeClr val="accent1"/>
                  </a:solidFill>
                </a:u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60267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a:t>
            </a:fld>
            <a:endParaRPr lang="de-DE" dirty="0"/>
          </a:p>
        </p:txBody>
      </p:sp>
      <p:sp>
        <p:nvSpPr>
          <p:cNvPr id="5" name="Datumsplatzhalter 4"/>
          <p:cNvSpPr>
            <a:spLocks noGrp="1"/>
          </p:cNvSpPr>
          <p:nvPr>
            <p:ph type="dt" sz="half" idx="12"/>
          </p:nvPr>
        </p:nvSpPr>
        <p:spPr/>
        <p:txBody>
          <a:bodyPr/>
          <a:lstStyle/>
          <a:p>
            <a:r>
              <a:rPr lang="de-DE"/>
              <a:t>TT.MM.JJJJ</a:t>
            </a:r>
            <a:endParaRPr lang="de-DE" dirty="0"/>
          </a:p>
        </p:txBody>
      </p:sp>
      <p:sp>
        <p:nvSpPr>
          <p:cNvPr id="7" name="Bildplatzhalter 6"/>
          <p:cNvSpPr>
            <a:spLocks noGrp="1"/>
          </p:cNvSpPr>
          <p:nvPr>
            <p:ph type="pic" sz="quarter" idx="13"/>
          </p:nvPr>
        </p:nvSpPr>
        <p:spPr>
          <a:xfrm>
            <a:off x="388515" y="1"/>
            <a:ext cx="10203322" cy="5084762"/>
          </a:xfrm>
        </p:spPr>
        <p:txBody>
          <a:bodyPr/>
          <a:lstStyle>
            <a:lvl1pPr algn="ctr">
              <a:defRPr/>
            </a:lvl1pPr>
          </a:lstStyle>
          <a:p>
            <a:r>
              <a:rPr lang="en-US"/>
              <a:t>Click icon to add picture</a:t>
            </a:r>
            <a:endParaRPr lang="de-DE" dirty="0"/>
          </a:p>
        </p:txBody>
      </p:sp>
      <p:sp>
        <p:nvSpPr>
          <p:cNvPr id="11" name="Textplatzhalter 10"/>
          <p:cNvSpPr>
            <a:spLocks noGrp="1"/>
          </p:cNvSpPr>
          <p:nvPr>
            <p:ph type="body" sz="quarter" idx="15"/>
          </p:nvPr>
        </p:nvSpPr>
        <p:spPr>
          <a:xfrm>
            <a:off x="388903" y="5229227"/>
            <a:ext cx="7608355" cy="863601"/>
          </a:xfrm>
        </p:spPr>
        <p:txBody>
          <a:bodyPr/>
          <a:lstStyle>
            <a:lvl1pPr>
              <a:defRPr u="sng" baseline="0">
                <a:solidFill>
                  <a:schemeClr val="tx1"/>
                </a:solidFill>
                <a:uFill>
                  <a:solidFill>
                    <a:schemeClr val="accent1"/>
                  </a:solidFill>
                </a:u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61429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903" y="404664"/>
            <a:ext cx="7608355" cy="792088"/>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388901" y="1988842"/>
            <a:ext cx="10202936" cy="4103985"/>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1" name="Gerade Verbindung 10"/>
          <p:cNvCxnSpPr/>
          <p:nvPr/>
        </p:nvCxnSpPr>
        <p:spPr>
          <a:xfrm>
            <a:off x="388902" y="6408378"/>
            <a:ext cx="1020332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2983483" y="6453336"/>
            <a:ext cx="4755161" cy="216024"/>
          </a:xfrm>
          <a:prstGeom prst="rect">
            <a:avLst/>
          </a:prstGeom>
        </p:spPr>
        <p:txBody>
          <a:bodyPr vert="horz" lIns="0" tIns="0" rIns="0" bIns="54000" rtlCol="0" anchor="b" anchorCtr="0"/>
          <a:lstStyle>
            <a:lvl1pPr algn="l">
              <a:defRPr sz="811" b="1">
                <a:solidFill>
                  <a:schemeClr val="tx1"/>
                </a:solidFill>
              </a:defRPr>
            </a:lvl1pPr>
          </a:lstStyle>
          <a:p>
            <a:r>
              <a:rPr lang="de-DE"/>
              <a:t>Titel der Präsentation [Einfügen über Kopf- und Fußzeile]</a:t>
            </a:r>
            <a:endParaRPr lang="de-DE" dirty="0"/>
          </a:p>
        </p:txBody>
      </p:sp>
      <p:sp>
        <p:nvSpPr>
          <p:cNvPr id="15" name="Foliennummernplatzhalter 5"/>
          <p:cNvSpPr>
            <a:spLocks noGrp="1"/>
          </p:cNvSpPr>
          <p:nvPr>
            <p:ph type="sldNum" sz="quarter" idx="4"/>
          </p:nvPr>
        </p:nvSpPr>
        <p:spPr>
          <a:xfrm>
            <a:off x="388902" y="6453336"/>
            <a:ext cx="1122857" cy="216024"/>
          </a:xfrm>
          <a:prstGeom prst="rect">
            <a:avLst/>
          </a:prstGeom>
        </p:spPr>
        <p:txBody>
          <a:bodyPr vert="horz" lIns="0" tIns="0" rIns="0" bIns="54000" rtlCol="0" anchor="b" anchorCtr="0"/>
          <a:lstStyle>
            <a:lvl1pPr algn="l">
              <a:defRPr sz="811" b="1">
                <a:solidFill>
                  <a:schemeClr val="tx1"/>
                </a:solidFill>
              </a:defRPr>
            </a:lvl1pPr>
          </a:lstStyle>
          <a:p>
            <a:fld id="{C05EE493-AD2E-4872-B2F6-8F12A747F0A5}" type="slidenum">
              <a:rPr lang="de-DE" smtClean="0"/>
              <a:pPr/>
              <a:t>‹N°›</a:t>
            </a:fld>
            <a:endParaRPr lang="de-DE" dirty="0"/>
          </a:p>
        </p:txBody>
      </p:sp>
      <p:sp>
        <p:nvSpPr>
          <p:cNvPr id="17" name="Datumsplatzhalter 8"/>
          <p:cNvSpPr>
            <a:spLocks noGrp="1"/>
          </p:cNvSpPr>
          <p:nvPr>
            <p:ph type="dt" sz="half" idx="2"/>
          </p:nvPr>
        </p:nvSpPr>
        <p:spPr>
          <a:xfrm>
            <a:off x="1685238" y="6453336"/>
            <a:ext cx="1124765" cy="216024"/>
          </a:xfrm>
          <a:prstGeom prst="rect">
            <a:avLst/>
          </a:prstGeom>
        </p:spPr>
        <p:txBody>
          <a:bodyPr vert="horz" lIns="0" tIns="0" rIns="0" bIns="54000" rtlCol="0" anchor="b" anchorCtr="0"/>
          <a:lstStyle>
            <a:lvl1pPr algn="l">
              <a:defRPr sz="811" b="1">
                <a:solidFill>
                  <a:schemeClr val="tx1"/>
                </a:solidFill>
              </a:defRPr>
            </a:lvl1pPr>
          </a:lstStyle>
          <a:p>
            <a:r>
              <a:rPr lang="de-DE"/>
              <a:t>TT.MM.JJJJ</a:t>
            </a:r>
            <a:endParaRPr lang="de-DE" dirty="0"/>
          </a:p>
        </p:txBody>
      </p:sp>
      <p:sp>
        <p:nvSpPr>
          <p:cNvPr id="18" name="Fußzeilenplatzhalter 4"/>
          <p:cNvSpPr txBox="1">
            <a:spLocks/>
          </p:cNvSpPr>
          <p:nvPr/>
        </p:nvSpPr>
        <p:spPr>
          <a:xfrm>
            <a:off x="6874401" y="6453336"/>
            <a:ext cx="3717824" cy="216024"/>
          </a:xfrm>
          <a:prstGeom prst="rect">
            <a:avLst/>
          </a:prstGeom>
        </p:spPr>
        <p:txBody>
          <a:bodyPr vert="horz" lIns="0" tIns="0" rIns="0" bIns="48635" rtlCol="0" anchor="b" anchorCtr="0"/>
          <a:lstStyle>
            <a:defPPr>
              <a:defRPr lang="de-DE"/>
            </a:defPPr>
            <a:lvl1pPr marL="0" algn="l" defTabSz="914400" rtl="0" eaLnBrk="1" latinLnBrk="0" hangingPunct="1">
              <a:defRPr sz="7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11" dirty="0"/>
              <a:t>Universität Konstanz</a:t>
            </a:r>
          </a:p>
        </p:txBody>
      </p:sp>
    </p:spTree>
  </p:cSld>
  <p:clrMap bg1="lt1" tx1="dk1" bg2="lt2" tx2="dk2" accent1="accent1" accent2="accent2" accent3="accent3" accent4="accent4" accent5="accent5" accent6="accent6" hlink="hlink" folHlink="folHlink"/>
  <p:sldLayoutIdLst>
    <p:sldLayoutId id="2147483668" r:id="rId1"/>
    <p:sldLayoutId id="2147483655" r:id="rId2"/>
    <p:sldLayoutId id="2147483671" r:id="rId3"/>
    <p:sldLayoutId id="2147483656" r:id="rId4"/>
    <p:sldLayoutId id="2147483657" r:id="rId5"/>
    <p:sldLayoutId id="2147483659" r:id="rId6"/>
    <p:sldLayoutId id="2147483665" r:id="rId7"/>
    <p:sldLayoutId id="2147483666" r:id="rId8"/>
    <p:sldLayoutId id="2147483667" r:id="rId9"/>
    <p:sldLayoutId id="2147483663" r:id="rId10"/>
    <p:sldLayoutId id="2147483662" r:id="rId11"/>
    <p:sldLayoutId id="2147483674" r:id="rId12"/>
    <p:sldLayoutId id="2147483673" r:id="rId13"/>
  </p:sldLayoutIdLst>
  <p:hf hdr="0"/>
  <p:txStyles>
    <p:titleStyle>
      <a:lvl1pPr algn="l" defTabSz="823600" rtl="0" eaLnBrk="1" latinLnBrk="0" hangingPunct="1">
        <a:lnSpc>
          <a:spcPct val="95000"/>
        </a:lnSpc>
        <a:spcBef>
          <a:spcPct val="0"/>
        </a:spcBef>
        <a:buNone/>
        <a:defRPr sz="1801" b="1" u="sng" kern="1200" baseline="0">
          <a:solidFill>
            <a:schemeClr val="tx1"/>
          </a:solidFill>
          <a:uFill>
            <a:solidFill>
              <a:schemeClr val="accent1"/>
            </a:solidFill>
          </a:uFill>
          <a:latin typeface="+mj-lt"/>
          <a:ea typeface="+mj-ea"/>
          <a:cs typeface="+mj-cs"/>
        </a:defRPr>
      </a:lvl1pPr>
    </p:titleStyle>
    <p:body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None/>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p:bodyStyle>
    <p:otherStyle>
      <a:defPPr>
        <a:defRPr lang="de-DE"/>
      </a:defPPr>
      <a:lvl1pPr marL="0" algn="l" defTabSz="823600" rtl="0" eaLnBrk="1" latinLnBrk="0" hangingPunct="1">
        <a:defRPr sz="1621" kern="1200">
          <a:solidFill>
            <a:schemeClr val="tx1"/>
          </a:solidFill>
          <a:latin typeface="+mn-lt"/>
          <a:ea typeface="+mn-ea"/>
          <a:cs typeface="+mn-cs"/>
        </a:defRPr>
      </a:lvl1pPr>
      <a:lvl2pPr marL="411800" algn="l" defTabSz="823600" rtl="0" eaLnBrk="1" latinLnBrk="0" hangingPunct="1">
        <a:defRPr sz="1621" kern="1200">
          <a:solidFill>
            <a:schemeClr val="tx1"/>
          </a:solidFill>
          <a:latin typeface="+mn-lt"/>
          <a:ea typeface="+mn-ea"/>
          <a:cs typeface="+mn-cs"/>
        </a:defRPr>
      </a:lvl2pPr>
      <a:lvl3pPr marL="823600" algn="l" defTabSz="823600" rtl="0" eaLnBrk="1" latinLnBrk="0" hangingPunct="1">
        <a:defRPr sz="1621" kern="1200">
          <a:solidFill>
            <a:schemeClr val="tx1"/>
          </a:solidFill>
          <a:latin typeface="+mn-lt"/>
          <a:ea typeface="+mn-ea"/>
          <a:cs typeface="+mn-cs"/>
        </a:defRPr>
      </a:lvl3pPr>
      <a:lvl4pPr marL="1235400" algn="l" defTabSz="823600" rtl="0" eaLnBrk="1" latinLnBrk="0" hangingPunct="1">
        <a:defRPr sz="1621" kern="1200">
          <a:solidFill>
            <a:schemeClr val="tx1"/>
          </a:solidFill>
          <a:latin typeface="+mn-lt"/>
          <a:ea typeface="+mn-ea"/>
          <a:cs typeface="+mn-cs"/>
        </a:defRPr>
      </a:lvl4pPr>
      <a:lvl5pPr marL="1647200" algn="l" defTabSz="823600" rtl="0" eaLnBrk="1" latinLnBrk="0" hangingPunct="1">
        <a:defRPr sz="1621" kern="1200">
          <a:solidFill>
            <a:schemeClr val="tx1"/>
          </a:solidFill>
          <a:latin typeface="+mn-lt"/>
          <a:ea typeface="+mn-ea"/>
          <a:cs typeface="+mn-cs"/>
        </a:defRPr>
      </a:lvl5pPr>
      <a:lvl6pPr marL="2059000" algn="l" defTabSz="823600" rtl="0" eaLnBrk="1" latinLnBrk="0" hangingPunct="1">
        <a:defRPr sz="1621" kern="1200">
          <a:solidFill>
            <a:schemeClr val="tx1"/>
          </a:solidFill>
          <a:latin typeface="+mn-lt"/>
          <a:ea typeface="+mn-ea"/>
          <a:cs typeface="+mn-cs"/>
        </a:defRPr>
      </a:lvl6pPr>
      <a:lvl7pPr marL="2470800" algn="l" defTabSz="823600" rtl="0" eaLnBrk="1" latinLnBrk="0" hangingPunct="1">
        <a:defRPr sz="1621" kern="1200">
          <a:solidFill>
            <a:schemeClr val="tx1"/>
          </a:solidFill>
          <a:latin typeface="+mn-lt"/>
          <a:ea typeface="+mn-ea"/>
          <a:cs typeface="+mn-cs"/>
        </a:defRPr>
      </a:lvl7pPr>
      <a:lvl8pPr marL="2882600" algn="l" defTabSz="823600" rtl="0" eaLnBrk="1" latinLnBrk="0" hangingPunct="1">
        <a:defRPr sz="1621" kern="1200">
          <a:solidFill>
            <a:schemeClr val="tx1"/>
          </a:solidFill>
          <a:latin typeface="+mn-lt"/>
          <a:ea typeface="+mn-ea"/>
          <a:cs typeface="+mn-cs"/>
        </a:defRPr>
      </a:lvl8pPr>
      <a:lvl9pPr marL="3294400" algn="l" defTabSz="823600" rtl="0" eaLnBrk="1" latinLnBrk="0" hangingPunct="1">
        <a:defRPr sz="16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7"/>
          <p:cNvPicPr>
            <a:picLocks noChangeAspect="1"/>
          </p:cNvPicPr>
          <p:nvPr/>
        </p:nvPicPr>
        <p:blipFill>
          <a:blip r:embed="rId3" cstate="print">
            <a:extLst>
              <a:ext uri="{28A0092B-C50C-407E-A947-70E740481C1C}">
                <a14:useLocalDpi xmlns:a14="http://schemas.microsoft.com/office/drawing/2010/main" val="0"/>
              </a:ext>
            </a:extLst>
          </a:blip>
          <a:srcRect l="12848" r="12848"/>
          <a:stretch>
            <a:fillRect/>
          </a:stretch>
        </p:blipFill>
        <p:spPr>
          <a:xfrm>
            <a:off x="4813219" y="1742003"/>
            <a:ext cx="5706063" cy="3569418"/>
          </a:xfrm>
          <a:prstGeom prst="rect">
            <a:avLst/>
          </a:prstGeom>
        </p:spPr>
      </p:pic>
      <p:sp>
        <p:nvSpPr>
          <p:cNvPr id="7" name="Untertitel 2"/>
          <p:cNvSpPr txBox="1">
            <a:spLocks/>
          </p:cNvSpPr>
          <p:nvPr/>
        </p:nvSpPr>
        <p:spPr>
          <a:xfrm>
            <a:off x="461455" y="3950039"/>
            <a:ext cx="4734014" cy="1361382"/>
          </a:xfrm>
          <a:prstGeom prst="rect">
            <a:avLst/>
          </a:prstGeom>
        </p:spPr>
        <p:txBody>
          <a:bodyPr vert="horz" lIns="0" tIns="0" rIns="0" bIns="0" rtlCol="0" anchor="b">
            <a:noAutofit/>
          </a:bodyPr>
          <a:lstStyle>
            <a:lvl1pPr indent="0">
              <a:lnSpc>
                <a:spcPct val="110000"/>
              </a:lnSpc>
              <a:spcBef>
                <a:spcPts val="0"/>
              </a:spcBef>
              <a:buFont typeface="Arial" pitchFamily="34" charset="0"/>
              <a:buNone/>
              <a:defRPr sz="2000" b="1" u="sng" baseline="0">
                <a:uFill>
                  <a:solidFill>
                    <a:schemeClr val="accent1"/>
                  </a:solidFill>
                </a:uFill>
              </a:defRPr>
            </a:lvl1pPr>
            <a:lvl2pPr indent="0" algn="ctr">
              <a:lnSpc>
                <a:spcPct val="110000"/>
              </a:lnSpc>
              <a:spcBef>
                <a:spcPts val="0"/>
              </a:spcBef>
              <a:buFont typeface="Arial" pitchFamily="34" charset="0"/>
              <a:buNone/>
              <a:defRPr sz="1600">
                <a:solidFill>
                  <a:schemeClr val="tx1">
                    <a:tint val="75000"/>
                  </a:schemeClr>
                </a:solidFill>
              </a:defRPr>
            </a:lvl2pPr>
            <a:lvl3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3pPr>
            <a:lvl4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4pPr>
            <a:lvl5pPr indent="0" algn="ctr">
              <a:lnSpc>
                <a:spcPct val="110000"/>
              </a:lnSpc>
              <a:spcBef>
                <a:spcPts val="0"/>
              </a:spcBef>
              <a:buFont typeface="+mj-lt"/>
              <a:buNone/>
              <a:defRPr sz="1600" u="sng" baseline="0">
                <a:solidFill>
                  <a:schemeClr val="tx1">
                    <a:tint val="75000"/>
                  </a:schemeClr>
                </a:solidFill>
                <a:uFill>
                  <a:solidFill>
                    <a:schemeClr val="accent1"/>
                  </a:solidFill>
                </a:uFill>
              </a:defRPr>
            </a:lvl5pPr>
            <a:lvl6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6pPr>
            <a:lvl7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7pPr>
            <a:lvl8pPr indent="0" algn="ctr">
              <a:lnSpc>
                <a:spcPct val="110000"/>
              </a:lnSpc>
              <a:spcBef>
                <a:spcPts val="0"/>
              </a:spcBef>
              <a:buClr>
                <a:schemeClr val="accent1"/>
              </a:buClr>
              <a:buFont typeface="Arial" panose="020B0604020202020204" pitchFamily="34" charset="0"/>
              <a:buNone/>
              <a:tabLst/>
              <a:defRPr sz="1600" baseline="0">
                <a:solidFill>
                  <a:schemeClr val="tx1">
                    <a:tint val="75000"/>
                  </a:schemeClr>
                </a:solidFill>
              </a:defRPr>
            </a:lvl8pPr>
            <a:lvl9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9pPr>
          </a:lstStyle>
          <a:p>
            <a:r>
              <a:rPr lang="de-DE" sz="1600" dirty="0"/>
              <a:t>Summer Isaacson</a:t>
            </a:r>
          </a:p>
          <a:p>
            <a:r>
              <a:rPr lang="en-US" sz="1200" b="0" dirty="0">
                <a:effectLst/>
                <a:latin typeface="Arial" panose="020B0604020202020204" pitchFamily="34" charset="0"/>
              </a:rPr>
              <a:t>Cluster of Excellence “The Politics of Inequality”</a:t>
            </a:r>
          </a:p>
          <a:p>
            <a:r>
              <a:rPr lang="en-US" sz="1200" b="0" dirty="0">
                <a:latin typeface="Arial" panose="020B0604020202020204" pitchFamily="34" charset="0"/>
              </a:rPr>
              <a:t>University of Konstanz, Germany</a:t>
            </a:r>
            <a:endParaRPr lang="en-US" sz="1200" b="0" dirty="0">
              <a:effectLst/>
              <a:latin typeface="Arial" panose="020B0604020202020204" pitchFamily="34" charset="0"/>
            </a:endParaRPr>
          </a:p>
          <a:p>
            <a:endParaRPr lang="de-DE" sz="1800" b="0" dirty="0"/>
          </a:p>
          <a:p>
            <a:r>
              <a:rPr lang="de-DE" sz="1200" b="0" dirty="0" err="1"/>
              <a:t>summer.isaacson@uni-konstanz.de</a:t>
            </a:r>
            <a:endParaRPr lang="de-DE" sz="1200" b="0" dirty="0"/>
          </a:p>
        </p:txBody>
      </p:sp>
      <p:sp>
        <p:nvSpPr>
          <p:cNvPr id="12" name="Rechteck 11"/>
          <p:cNvSpPr>
            <a:spLocks/>
          </p:cNvSpPr>
          <p:nvPr/>
        </p:nvSpPr>
        <p:spPr>
          <a:xfrm>
            <a:off x="461455" y="1742002"/>
            <a:ext cx="4129092" cy="4020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23" tIns="16212" rIns="32423" bIns="16212" numCol="1" spcCol="0" rtlCol="0" fromWordArt="0" anchor="ctr" anchorCtr="0" forceAA="0" compatLnSpc="1">
            <a:prstTxWarp prst="textNoShape">
              <a:avLst/>
            </a:prstTxWarp>
            <a:spAutoFit/>
          </a:bodyPr>
          <a:lstStyle/>
          <a:p>
            <a:r>
              <a:rPr lang="en-US" sz="2400" b="1" dirty="0">
                <a:solidFill>
                  <a:schemeClr val="tx1"/>
                </a:solidFill>
              </a:rPr>
              <a:t>Ladies first?</a:t>
            </a:r>
          </a:p>
        </p:txBody>
      </p:sp>
      <p:sp>
        <p:nvSpPr>
          <p:cNvPr id="14" name="Rechteck 13"/>
          <p:cNvSpPr>
            <a:spLocks/>
          </p:cNvSpPr>
          <p:nvPr/>
        </p:nvSpPr>
        <p:spPr>
          <a:xfrm>
            <a:off x="461455" y="2199093"/>
            <a:ext cx="4129092" cy="1417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23" tIns="16212" rIns="32423" bIns="16212" numCol="1" spcCol="0" rtlCol="0" fromWordArt="0" anchor="ctr" anchorCtr="0" forceAA="0" compatLnSpc="1">
            <a:prstTxWarp prst="textNoShape">
              <a:avLst/>
            </a:prstTxWarp>
            <a:spAutoFit/>
          </a:bodyPr>
          <a:lstStyle/>
          <a:p>
            <a:r>
              <a:rPr lang="en-US" i="1" dirty="0">
                <a:solidFill>
                  <a:schemeClr val="tx1"/>
                </a:solidFill>
              </a:rPr>
              <a:t>Gender differences in environmental political participation across countries: The positive effect of gender equality on women’s engagement</a:t>
            </a:r>
          </a:p>
          <a:p>
            <a:endParaRPr lang="en-US" dirty="0">
              <a:solidFill>
                <a:schemeClr val="tx1"/>
              </a:solidFill>
            </a:endParaRPr>
          </a:p>
        </p:txBody>
      </p:sp>
      <p:pic>
        <p:nvPicPr>
          <p:cNvPr id="4" name="Picture 3">
            <a:extLst>
              <a:ext uri="{FF2B5EF4-FFF2-40B4-BE49-F238E27FC236}">
                <a16:creationId xmlns:a16="http://schemas.microsoft.com/office/drawing/2014/main" id="{D88CF04C-7A3A-9E39-7A73-71904AF6E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969" y="1981200"/>
            <a:ext cx="5477682" cy="3081196"/>
          </a:xfrm>
          <a:prstGeom prst="rect">
            <a:avLst/>
          </a:prstGeom>
        </p:spPr>
      </p:pic>
    </p:spTree>
    <p:extLst>
      <p:ext uri="{BB962C8B-B14F-4D97-AF65-F5344CB8AC3E}">
        <p14:creationId xmlns:p14="http://schemas.microsoft.com/office/powerpoint/2010/main" val="337288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US" dirty="0"/>
              <a:t>Results: Margins plots - Protest</a:t>
            </a:r>
          </a:p>
        </p:txBody>
      </p:sp>
      <p:sp>
        <p:nvSpPr>
          <p:cNvPr id="4" name="Foliennummernplatzhalter 3"/>
          <p:cNvSpPr>
            <a:spLocks noGrp="1"/>
          </p:cNvSpPr>
          <p:nvPr>
            <p:ph type="sldNum" sz="quarter" idx="11"/>
          </p:nvPr>
        </p:nvSpPr>
        <p:spPr/>
        <p:txBody>
          <a:bodyPr/>
          <a:lstStyle/>
          <a:p>
            <a:fld id="{C05EE493-AD2E-4872-B2F6-8F12A747F0A5}" type="slidenum">
              <a:rPr lang="de-DE" smtClean="0"/>
              <a:pPr/>
              <a:t>10</a:t>
            </a:fld>
            <a:endParaRPr lang="de-DE" dirty="0"/>
          </a:p>
        </p:txBody>
      </p:sp>
      <p:pic>
        <p:nvPicPr>
          <p:cNvPr id="8" name="Bildplatzhalt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54" r="9354"/>
          <a:stretch>
            <a:fillRect/>
          </a:stretch>
        </p:blipFill>
        <p:spPr>
          <a:xfrm>
            <a:off x="388515" y="1066800"/>
            <a:ext cx="5016068" cy="3658345"/>
          </a:xfrm>
        </p:spPr>
      </p:pic>
      <p:sp>
        <p:nvSpPr>
          <p:cNvPr id="7" name="Textplatzhalter 6"/>
          <p:cNvSpPr>
            <a:spLocks noGrp="1"/>
          </p:cNvSpPr>
          <p:nvPr>
            <p:ph type="body" sz="quarter" idx="15"/>
          </p:nvPr>
        </p:nvSpPr>
        <p:spPr/>
        <p:txBody>
          <a:bodyPr/>
          <a:lstStyle/>
          <a:p>
            <a:r>
              <a:rPr lang="en-US" dirty="0"/>
              <a:t>Figure 4.</a:t>
            </a:r>
            <a:endParaRPr lang="en-US" b="0" dirty="0"/>
          </a:p>
          <a:p>
            <a:r>
              <a:rPr lang="en-US" b="0" dirty="0"/>
              <a:t>Protest: Interaction with FTM LFP</a:t>
            </a:r>
          </a:p>
        </p:txBody>
      </p:sp>
      <p:pic>
        <p:nvPicPr>
          <p:cNvPr id="13" name="Bildplatzhalter 1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9354" r="9354"/>
          <a:stretch>
            <a:fillRect/>
          </a:stretch>
        </p:blipFill>
        <p:spPr>
          <a:xfrm>
            <a:off x="5576156" y="1066800"/>
            <a:ext cx="5016068" cy="3658345"/>
          </a:xfrm>
        </p:spPr>
      </p:pic>
      <p:sp>
        <p:nvSpPr>
          <p:cNvPr id="12" name="Textplatzhalter 11"/>
          <p:cNvSpPr>
            <a:spLocks noGrp="1"/>
          </p:cNvSpPr>
          <p:nvPr>
            <p:ph type="body" sz="quarter" idx="17"/>
          </p:nvPr>
        </p:nvSpPr>
        <p:spPr/>
        <p:txBody>
          <a:bodyPr/>
          <a:lstStyle/>
          <a:p>
            <a:r>
              <a:rPr lang="en-US" dirty="0"/>
              <a:t>Figure 5.</a:t>
            </a:r>
            <a:endParaRPr lang="en-US" b="0" dirty="0"/>
          </a:p>
          <a:p>
            <a:r>
              <a:rPr lang="en-US" b="0" dirty="0"/>
              <a:t>Protest: Interaction with WPE index</a:t>
            </a:r>
          </a:p>
        </p:txBody>
      </p:sp>
      <p:sp>
        <p:nvSpPr>
          <p:cNvPr id="2" name="Datumsplatzhalter 3">
            <a:extLst>
              <a:ext uri="{FF2B5EF4-FFF2-40B4-BE49-F238E27FC236}">
                <a16:creationId xmlns:a16="http://schemas.microsoft.com/office/drawing/2014/main" id="{E863A9B2-22A5-DC77-9726-D36B0342CC18}"/>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pic>
        <p:nvPicPr>
          <p:cNvPr id="3" name="Picture 2">
            <a:extLst>
              <a:ext uri="{FF2B5EF4-FFF2-40B4-BE49-F238E27FC236}">
                <a16:creationId xmlns:a16="http://schemas.microsoft.com/office/drawing/2014/main" id="{91B6C8A8-2102-6797-A51A-567F6D546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14" y="1079852"/>
            <a:ext cx="5015682" cy="3648756"/>
          </a:xfrm>
          <a:prstGeom prst="rect">
            <a:avLst/>
          </a:prstGeom>
        </p:spPr>
      </p:pic>
      <p:pic>
        <p:nvPicPr>
          <p:cNvPr id="5" name="Picture 4">
            <a:extLst>
              <a:ext uri="{FF2B5EF4-FFF2-40B4-BE49-F238E27FC236}">
                <a16:creationId xmlns:a16="http://schemas.microsoft.com/office/drawing/2014/main" id="{7256F725-0FD0-EEF1-E9DF-F866D991E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769" y="1057835"/>
            <a:ext cx="5015682" cy="3648682"/>
          </a:xfrm>
          <a:prstGeom prst="rect">
            <a:avLst/>
          </a:prstGeom>
        </p:spPr>
      </p:pic>
    </p:spTree>
    <p:extLst>
      <p:ext uri="{BB962C8B-B14F-4D97-AF65-F5344CB8AC3E}">
        <p14:creationId xmlns:p14="http://schemas.microsoft.com/office/powerpoint/2010/main" val="304693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US" dirty="0"/>
              <a:t>Results: Margins plots - Petition</a:t>
            </a:r>
          </a:p>
        </p:txBody>
      </p:sp>
      <p:sp>
        <p:nvSpPr>
          <p:cNvPr id="4" name="Foliennummernplatzhalter 3"/>
          <p:cNvSpPr>
            <a:spLocks noGrp="1"/>
          </p:cNvSpPr>
          <p:nvPr>
            <p:ph type="sldNum" sz="quarter" idx="11"/>
          </p:nvPr>
        </p:nvSpPr>
        <p:spPr/>
        <p:txBody>
          <a:bodyPr/>
          <a:lstStyle/>
          <a:p>
            <a:fld id="{C05EE493-AD2E-4872-B2F6-8F12A747F0A5}" type="slidenum">
              <a:rPr lang="de-DE" smtClean="0"/>
              <a:pPr/>
              <a:t>11</a:t>
            </a:fld>
            <a:endParaRPr lang="de-DE" dirty="0"/>
          </a:p>
        </p:txBody>
      </p:sp>
      <p:pic>
        <p:nvPicPr>
          <p:cNvPr id="8" name="Bildplatzhalt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54" r="9354"/>
          <a:stretch>
            <a:fillRect/>
          </a:stretch>
        </p:blipFill>
        <p:spPr>
          <a:xfrm>
            <a:off x="388515" y="1066800"/>
            <a:ext cx="5016068" cy="3658345"/>
          </a:xfrm>
        </p:spPr>
      </p:pic>
      <p:sp>
        <p:nvSpPr>
          <p:cNvPr id="7" name="Textplatzhalter 6"/>
          <p:cNvSpPr>
            <a:spLocks noGrp="1"/>
          </p:cNvSpPr>
          <p:nvPr>
            <p:ph type="body" sz="quarter" idx="15"/>
          </p:nvPr>
        </p:nvSpPr>
        <p:spPr/>
        <p:txBody>
          <a:bodyPr/>
          <a:lstStyle/>
          <a:p>
            <a:r>
              <a:rPr lang="en-US" dirty="0"/>
              <a:t>Figure 6.</a:t>
            </a:r>
            <a:endParaRPr lang="en-US" b="0" dirty="0"/>
          </a:p>
          <a:p>
            <a:r>
              <a:rPr lang="en-US" b="0" dirty="0"/>
              <a:t>Petition: Interaction with FTM LFP</a:t>
            </a:r>
          </a:p>
          <a:p>
            <a:pPr lvl="1"/>
            <a:endParaRPr lang="de-DE" dirty="0"/>
          </a:p>
        </p:txBody>
      </p:sp>
      <p:pic>
        <p:nvPicPr>
          <p:cNvPr id="13" name="Bildplatzhalter 1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9354" r="9354"/>
          <a:stretch>
            <a:fillRect/>
          </a:stretch>
        </p:blipFill>
        <p:spPr>
          <a:xfrm>
            <a:off x="5576156" y="1066800"/>
            <a:ext cx="5016068" cy="3658345"/>
          </a:xfrm>
        </p:spPr>
      </p:pic>
      <p:sp>
        <p:nvSpPr>
          <p:cNvPr id="12" name="Textplatzhalter 11"/>
          <p:cNvSpPr>
            <a:spLocks noGrp="1"/>
          </p:cNvSpPr>
          <p:nvPr>
            <p:ph type="body" sz="quarter" idx="17"/>
          </p:nvPr>
        </p:nvSpPr>
        <p:spPr/>
        <p:txBody>
          <a:bodyPr/>
          <a:lstStyle/>
          <a:p>
            <a:r>
              <a:rPr lang="en-US" dirty="0"/>
              <a:t>Figure 7.</a:t>
            </a:r>
            <a:endParaRPr lang="en-US" b="0" dirty="0"/>
          </a:p>
          <a:p>
            <a:r>
              <a:rPr lang="en-US" b="0" dirty="0"/>
              <a:t>Petition: Interaction with WPE index</a:t>
            </a:r>
          </a:p>
        </p:txBody>
      </p:sp>
      <p:sp>
        <p:nvSpPr>
          <p:cNvPr id="2" name="Datumsplatzhalter 3">
            <a:extLst>
              <a:ext uri="{FF2B5EF4-FFF2-40B4-BE49-F238E27FC236}">
                <a16:creationId xmlns:a16="http://schemas.microsoft.com/office/drawing/2014/main" id="{E863A9B2-22A5-DC77-9726-D36B0342CC18}"/>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pic>
        <p:nvPicPr>
          <p:cNvPr id="3" name="Picture 2">
            <a:extLst>
              <a:ext uri="{FF2B5EF4-FFF2-40B4-BE49-F238E27FC236}">
                <a16:creationId xmlns:a16="http://schemas.microsoft.com/office/drawing/2014/main" id="{05AF0C99-D7B1-3E40-5CE4-E98B755A8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14" y="1066800"/>
            <a:ext cx="5015682" cy="3648259"/>
          </a:xfrm>
          <a:prstGeom prst="rect">
            <a:avLst/>
          </a:prstGeom>
        </p:spPr>
      </p:pic>
      <p:pic>
        <p:nvPicPr>
          <p:cNvPr id="5" name="Picture 4">
            <a:extLst>
              <a:ext uri="{FF2B5EF4-FFF2-40B4-BE49-F238E27FC236}">
                <a16:creationId xmlns:a16="http://schemas.microsoft.com/office/drawing/2014/main" id="{D7364481-57DE-AC4F-33D9-0247F1D4CC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769" y="1066800"/>
            <a:ext cx="5015682" cy="3648682"/>
          </a:xfrm>
          <a:prstGeom prst="rect">
            <a:avLst/>
          </a:prstGeom>
        </p:spPr>
      </p:pic>
    </p:spTree>
    <p:extLst>
      <p:ext uri="{BB962C8B-B14F-4D97-AF65-F5344CB8AC3E}">
        <p14:creationId xmlns:p14="http://schemas.microsoft.com/office/powerpoint/2010/main" val="265436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US" dirty="0"/>
              <a:t>Results: Margins plots - Boycott</a:t>
            </a:r>
          </a:p>
        </p:txBody>
      </p:sp>
      <p:sp>
        <p:nvSpPr>
          <p:cNvPr id="4" name="Foliennummernplatzhalter 3"/>
          <p:cNvSpPr>
            <a:spLocks noGrp="1"/>
          </p:cNvSpPr>
          <p:nvPr>
            <p:ph type="sldNum" sz="quarter" idx="11"/>
          </p:nvPr>
        </p:nvSpPr>
        <p:spPr/>
        <p:txBody>
          <a:bodyPr/>
          <a:lstStyle/>
          <a:p>
            <a:fld id="{C05EE493-AD2E-4872-B2F6-8F12A747F0A5}" type="slidenum">
              <a:rPr lang="de-DE" smtClean="0"/>
              <a:pPr/>
              <a:t>12</a:t>
            </a:fld>
            <a:endParaRPr lang="de-DE" dirty="0"/>
          </a:p>
        </p:txBody>
      </p:sp>
      <p:pic>
        <p:nvPicPr>
          <p:cNvPr id="8" name="Bildplatzhalt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54" r="9354"/>
          <a:stretch>
            <a:fillRect/>
          </a:stretch>
        </p:blipFill>
        <p:spPr>
          <a:xfrm>
            <a:off x="388515" y="1066800"/>
            <a:ext cx="5016068" cy="3658345"/>
          </a:xfrm>
        </p:spPr>
      </p:pic>
      <p:sp>
        <p:nvSpPr>
          <p:cNvPr id="7" name="Textplatzhalter 6"/>
          <p:cNvSpPr>
            <a:spLocks noGrp="1"/>
          </p:cNvSpPr>
          <p:nvPr>
            <p:ph type="body" sz="quarter" idx="15"/>
          </p:nvPr>
        </p:nvSpPr>
        <p:spPr/>
        <p:txBody>
          <a:bodyPr/>
          <a:lstStyle/>
          <a:p>
            <a:r>
              <a:rPr lang="en-US" dirty="0"/>
              <a:t>Figure 8.</a:t>
            </a:r>
            <a:endParaRPr lang="en-US" b="0" dirty="0"/>
          </a:p>
          <a:p>
            <a:r>
              <a:rPr lang="en-US" b="0" dirty="0"/>
              <a:t>Boycott: Interaction with FTM LFP</a:t>
            </a:r>
          </a:p>
          <a:p>
            <a:pPr lvl="1"/>
            <a:endParaRPr lang="de-DE" dirty="0"/>
          </a:p>
        </p:txBody>
      </p:sp>
      <p:pic>
        <p:nvPicPr>
          <p:cNvPr id="13" name="Bildplatzhalter 1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9354" r="9354"/>
          <a:stretch>
            <a:fillRect/>
          </a:stretch>
        </p:blipFill>
        <p:spPr>
          <a:xfrm>
            <a:off x="5576156" y="1066800"/>
            <a:ext cx="5016068" cy="3658345"/>
          </a:xfrm>
        </p:spPr>
      </p:pic>
      <p:sp>
        <p:nvSpPr>
          <p:cNvPr id="12" name="Textplatzhalter 11"/>
          <p:cNvSpPr>
            <a:spLocks noGrp="1"/>
          </p:cNvSpPr>
          <p:nvPr>
            <p:ph type="body" sz="quarter" idx="17"/>
          </p:nvPr>
        </p:nvSpPr>
        <p:spPr/>
        <p:txBody>
          <a:bodyPr/>
          <a:lstStyle/>
          <a:p>
            <a:r>
              <a:rPr lang="en-US" dirty="0"/>
              <a:t>Figure 9.</a:t>
            </a:r>
            <a:endParaRPr lang="en-US" b="0" dirty="0"/>
          </a:p>
          <a:p>
            <a:r>
              <a:rPr lang="en-US" b="0" dirty="0"/>
              <a:t>Boycott: Interaction with WPE index</a:t>
            </a:r>
          </a:p>
        </p:txBody>
      </p:sp>
      <p:sp>
        <p:nvSpPr>
          <p:cNvPr id="2" name="Datumsplatzhalter 3">
            <a:extLst>
              <a:ext uri="{FF2B5EF4-FFF2-40B4-BE49-F238E27FC236}">
                <a16:creationId xmlns:a16="http://schemas.microsoft.com/office/drawing/2014/main" id="{E863A9B2-22A5-DC77-9726-D36B0342CC18}"/>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pic>
        <p:nvPicPr>
          <p:cNvPr id="3" name="Picture 2">
            <a:extLst>
              <a:ext uri="{FF2B5EF4-FFF2-40B4-BE49-F238E27FC236}">
                <a16:creationId xmlns:a16="http://schemas.microsoft.com/office/drawing/2014/main" id="{78C444EE-DD5B-838C-2023-B4B2C5058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13" y="1080247"/>
            <a:ext cx="5015681" cy="3648119"/>
          </a:xfrm>
          <a:prstGeom prst="rect">
            <a:avLst/>
          </a:prstGeom>
        </p:spPr>
      </p:pic>
      <p:pic>
        <p:nvPicPr>
          <p:cNvPr id="5" name="Picture 4">
            <a:extLst>
              <a:ext uri="{FF2B5EF4-FFF2-40B4-BE49-F238E27FC236}">
                <a16:creationId xmlns:a16="http://schemas.microsoft.com/office/drawing/2014/main" id="{8D543ED1-5008-ADE5-8B4A-D5D9A5D53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767" y="1066800"/>
            <a:ext cx="5015682" cy="3648682"/>
          </a:xfrm>
          <a:prstGeom prst="rect">
            <a:avLst/>
          </a:prstGeom>
        </p:spPr>
      </p:pic>
    </p:spTree>
    <p:extLst>
      <p:ext uri="{BB962C8B-B14F-4D97-AF65-F5344CB8AC3E}">
        <p14:creationId xmlns:p14="http://schemas.microsoft.com/office/powerpoint/2010/main" val="63815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Conclusions and take-aways</a:t>
            </a:r>
          </a:p>
        </p:txBody>
      </p:sp>
      <p:sp>
        <p:nvSpPr>
          <p:cNvPr id="3" name="Inhaltsplatzhalter 2"/>
          <p:cNvSpPr>
            <a:spLocks noGrp="1"/>
          </p:cNvSpPr>
          <p:nvPr>
            <p:ph idx="1"/>
          </p:nvPr>
        </p:nvSpPr>
        <p:spPr>
          <a:xfrm>
            <a:off x="392871" y="1066800"/>
            <a:ext cx="10202936" cy="4876800"/>
          </a:xfrm>
        </p:spPr>
        <p:txBody>
          <a:bodyPr/>
          <a:lstStyle/>
          <a:p>
            <a:pPr marL="0" lvl="2" indent="0">
              <a:buNone/>
            </a:pPr>
            <a:r>
              <a:rPr lang="en-US" b="1" dirty="0">
                <a:solidFill>
                  <a:schemeClr val="accent1"/>
                </a:solidFill>
                <a:sym typeface="Wingdings" pitchFamily="2" charset="2"/>
              </a:rPr>
              <a:t>Individual level </a:t>
            </a:r>
          </a:p>
          <a:p>
            <a:pPr lvl="2"/>
            <a:r>
              <a:rPr lang="en-US" dirty="0">
                <a:sym typeface="Wingdings" pitchFamily="2" charset="2"/>
              </a:rPr>
              <a:t>Hypothesis 1 and 2 supported: </a:t>
            </a:r>
            <a:r>
              <a:rPr lang="en-US" dirty="0">
                <a:solidFill>
                  <a:schemeClr val="accent1"/>
                </a:solidFill>
                <a:sym typeface="Wingdings" pitchFamily="2" charset="2"/>
              </a:rPr>
              <a:t>Women do engage more </a:t>
            </a:r>
            <a:r>
              <a:rPr lang="en-US" dirty="0">
                <a:sym typeface="Wingdings" pitchFamily="2" charset="2"/>
              </a:rPr>
              <a:t>than men, even across countries, but only in certain forms of EPP. </a:t>
            </a:r>
          </a:p>
          <a:p>
            <a:pPr lvl="2"/>
            <a:r>
              <a:rPr lang="en-US" dirty="0">
                <a:sym typeface="Wingdings" pitchFamily="2" charset="2"/>
              </a:rPr>
              <a:t>Environmental concern is consistently a powerful predictor of EPP.</a:t>
            </a:r>
          </a:p>
          <a:p>
            <a:pPr lvl="2"/>
            <a:r>
              <a:rPr lang="en-US" dirty="0">
                <a:sym typeface="Wingdings" pitchFamily="2" charset="2"/>
              </a:rPr>
              <a:t>For boycotting, environmental ethics is more powerful.</a:t>
            </a:r>
          </a:p>
          <a:p>
            <a:pPr lvl="2"/>
            <a:endParaRPr lang="en-US" dirty="0">
              <a:sym typeface="Wingdings" pitchFamily="2" charset="2"/>
            </a:endParaRPr>
          </a:p>
          <a:p>
            <a:pPr lvl="2"/>
            <a:endParaRPr lang="en-US" dirty="0">
              <a:sym typeface="Wingdings" pitchFamily="2" charset="2"/>
            </a:endParaRPr>
          </a:p>
          <a:p>
            <a:pPr marL="0" lvl="2" indent="0">
              <a:buNone/>
            </a:pPr>
            <a:r>
              <a:rPr lang="en-US" b="1" dirty="0">
                <a:solidFill>
                  <a:schemeClr val="accent1"/>
                </a:solidFill>
                <a:sym typeface="Wingdings" pitchFamily="2" charset="2"/>
              </a:rPr>
              <a:t>Macro level</a:t>
            </a:r>
          </a:p>
          <a:p>
            <a:pPr lvl="2"/>
            <a:r>
              <a:rPr lang="en-US" dirty="0">
                <a:sym typeface="Wingdings" pitchFamily="2" charset="2"/>
              </a:rPr>
              <a:t>Hypothesis 3 and 4 partly supported: Effect on </a:t>
            </a:r>
            <a:r>
              <a:rPr lang="en-US" dirty="0">
                <a:solidFill>
                  <a:schemeClr val="accent1"/>
                </a:solidFill>
                <a:sym typeface="Wingdings" pitchFamily="2" charset="2"/>
              </a:rPr>
              <a:t>protest</a:t>
            </a:r>
            <a:r>
              <a:rPr lang="en-US" dirty="0">
                <a:sym typeface="Wingdings" pitchFamily="2" charset="2"/>
              </a:rPr>
              <a:t> is nonexistent or very weak. Political gender equality has a statistically significant positive relationship with women’s environmental </a:t>
            </a:r>
            <a:r>
              <a:rPr lang="en-US" dirty="0">
                <a:solidFill>
                  <a:schemeClr val="accent1"/>
                </a:solidFill>
                <a:sym typeface="Wingdings" pitchFamily="2" charset="2"/>
              </a:rPr>
              <a:t>petitioning</a:t>
            </a:r>
            <a:r>
              <a:rPr lang="en-US" dirty="0">
                <a:sym typeface="Wingdings" pitchFamily="2" charset="2"/>
              </a:rPr>
              <a:t>. Economic gender equality a less powerful predictor. In the logistic regressions, a strong positive relationship with </a:t>
            </a:r>
            <a:r>
              <a:rPr lang="en-US" dirty="0">
                <a:solidFill>
                  <a:schemeClr val="accent1"/>
                </a:solidFill>
                <a:sym typeface="Wingdings" pitchFamily="2" charset="2"/>
              </a:rPr>
              <a:t>boycotting </a:t>
            </a:r>
            <a:r>
              <a:rPr lang="en-US" dirty="0">
                <a:sym typeface="Wingdings" pitchFamily="2" charset="2"/>
              </a:rPr>
              <a:t>(not in AME models).</a:t>
            </a:r>
          </a:p>
          <a:p>
            <a:pPr lvl="2"/>
            <a:endParaRPr lang="en-US" dirty="0">
              <a:sym typeface="Wingdings" pitchFamily="2" charset="2"/>
            </a:endParaRPr>
          </a:p>
          <a:p>
            <a:pPr marL="0" lvl="2" indent="0">
              <a:buNone/>
            </a:pPr>
            <a:r>
              <a:rPr lang="en-US" dirty="0">
                <a:sym typeface="Wingdings" pitchFamily="2" charset="2"/>
              </a:rPr>
              <a:t>Women are more likely to engage in EPP in more gender egalitarian countries. However…</a:t>
            </a:r>
          </a:p>
          <a:p>
            <a:pPr lvl="2"/>
            <a:r>
              <a:rPr lang="en-US" dirty="0">
                <a:sym typeface="Wingdings" pitchFamily="2" charset="2"/>
              </a:rPr>
              <a:t>The gender differences in each behavior </a:t>
            </a:r>
            <a:r>
              <a:rPr lang="en-US" dirty="0">
                <a:solidFill>
                  <a:schemeClr val="accent1"/>
                </a:solidFill>
                <a:sym typeface="Wingdings" pitchFamily="2" charset="2"/>
              </a:rPr>
              <a:t>vary widely from country to country.</a:t>
            </a:r>
          </a:p>
          <a:p>
            <a:pPr lvl="2"/>
            <a:r>
              <a:rPr lang="en-US" dirty="0">
                <a:sym typeface="Wingdings" pitchFamily="2" charset="2"/>
              </a:rPr>
              <a:t>Gender equality has a positive effect on EPP overall for both genders.</a:t>
            </a:r>
            <a:endParaRPr lang="en-US" dirty="0">
              <a:solidFill>
                <a:schemeClr val="accent1"/>
              </a:solidFill>
              <a:sym typeface="Wingdings" pitchFamily="2" charset="2"/>
            </a:endParaRPr>
          </a:p>
          <a:p>
            <a:pPr lvl="2"/>
            <a:r>
              <a:rPr lang="en-US" dirty="0">
                <a:sym typeface="Wingdings" pitchFamily="2" charset="2"/>
              </a:rPr>
              <a:t>In the case of </a:t>
            </a:r>
            <a:r>
              <a:rPr lang="en-US" dirty="0">
                <a:solidFill>
                  <a:schemeClr val="accent1"/>
                </a:solidFill>
                <a:sym typeface="Wingdings" pitchFamily="2" charset="2"/>
              </a:rPr>
              <a:t>boycotting</a:t>
            </a:r>
            <a:r>
              <a:rPr lang="en-US" dirty="0">
                <a:sym typeface="Wingdings" pitchFamily="2" charset="2"/>
              </a:rPr>
              <a:t>, the gender gap appears to come from </a:t>
            </a:r>
            <a:r>
              <a:rPr lang="en-US" dirty="0">
                <a:solidFill>
                  <a:schemeClr val="accent1"/>
                </a:solidFill>
                <a:sym typeface="Wingdings" pitchFamily="2" charset="2"/>
              </a:rPr>
              <a:t>women being consistent </a:t>
            </a:r>
            <a:r>
              <a:rPr lang="en-US" dirty="0">
                <a:sym typeface="Wingdings" pitchFamily="2" charset="2"/>
              </a:rPr>
              <a:t>in their engagement and men decreasing as a country increases its economic gender equality. </a:t>
            </a:r>
          </a:p>
          <a:p>
            <a:pPr lvl="2"/>
            <a:endParaRPr lang="en-US" dirty="0">
              <a:sym typeface="Wingdings" pitchFamily="2" charset="2"/>
            </a:endParaRPr>
          </a:p>
          <a:p>
            <a:pPr lvl="2"/>
            <a:endParaRPr lang="en-US" dirty="0">
              <a:sym typeface="Wingdings" pitchFamily="2" charset="2"/>
            </a:endParaRPr>
          </a:p>
        </p:txBody>
      </p:sp>
      <p:sp>
        <p:nvSpPr>
          <p:cNvPr id="6" name="Foliennummernplatzhalter 5"/>
          <p:cNvSpPr>
            <a:spLocks noGrp="1"/>
          </p:cNvSpPr>
          <p:nvPr>
            <p:ph type="sldNum" sz="quarter" idx="4"/>
          </p:nvPr>
        </p:nvSpPr>
        <p:spPr/>
        <p:txBody>
          <a:bodyPr/>
          <a:lstStyle/>
          <a:p>
            <a:fld id="{C05EE493-AD2E-4872-B2F6-8F12A747F0A5}" type="slidenum">
              <a:rPr lang="de-DE" sz="811"/>
              <a:pPr/>
              <a:t>13</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spTree>
    <p:extLst>
      <p:ext uri="{BB962C8B-B14F-4D97-AF65-F5344CB8AC3E}">
        <p14:creationId xmlns:p14="http://schemas.microsoft.com/office/powerpoint/2010/main" val="98094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6"/>
          <p:cNvSpPr txBox="1">
            <a:spLocks/>
          </p:cNvSpPr>
          <p:nvPr/>
        </p:nvSpPr>
        <p:spPr>
          <a:xfrm>
            <a:off x="1642640" y="3429000"/>
            <a:ext cx="4734014" cy="2205530"/>
          </a:xfrm>
          <a:prstGeom prst="rect">
            <a:avLst/>
          </a:prstGeom>
        </p:spPr>
        <p:txBody>
          <a:bodyPr vert="horz" lIns="0" tIns="0" rIns="0" bIns="0" rtlCol="0" anchor="t" anchorCtr="0">
            <a:noAutofit/>
          </a:bodyPr>
          <a:lstStyle>
            <a:lvl1pPr indent="0">
              <a:lnSpc>
                <a:spcPct val="110000"/>
              </a:lnSpc>
              <a:spcBef>
                <a:spcPts val="0"/>
              </a:spcBef>
              <a:buFont typeface="Arial" pitchFamily="34" charset="0"/>
              <a:buNone/>
              <a:defRPr sz="2000" b="1" u="none" baseline="0">
                <a:uFill>
                  <a:solidFill>
                    <a:schemeClr val="accent1"/>
                  </a:solidFill>
                </a:uFill>
              </a:defRPr>
            </a:lvl1pPr>
            <a:lvl2pPr indent="0" algn="ctr">
              <a:lnSpc>
                <a:spcPct val="110000"/>
              </a:lnSpc>
              <a:spcBef>
                <a:spcPts val="0"/>
              </a:spcBef>
              <a:buFont typeface="Arial" pitchFamily="34" charset="0"/>
              <a:buNone/>
              <a:defRPr sz="1600">
                <a:solidFill>
                  <a:schemeClr val="tx1">
                    <a:tint val="75000"/>
                  </a:schemeClr>
                </a:solidFill>
              </a:defRPr>
            </a:lvl2pPr>
            <a:lvl3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3pPr>
            <a:lvl4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4pPr>
            <a:lvl5pPr indent="0" algn="ctr">
              <a:lnSpc>
                <a:spcPct val="110000"/>
              </a:lnSpc>
              <a:spcBef>
                <a:spcPts val="0"/>
              </a:spcBef>
              <a:buFont typeface="+mj-lt"/>
              <a:buNone/>
              <a:defRPr sz="1600" u="sng" baseline="0">
                <a:solidFill>
                  <a:schemeClr val="tx1">
                    <a:tint val="75000"/>
                  </a:schemeClr>
                </a:solidFill>
                <a:uFill>
                  <a:solidFill>
                    <a:schemeClr val="accent1"/>
                  </a:solidFill>
                </a:uFill>
              </a:defRPr>
            </a:lvl5pPr>
            <a:lvl6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6pPr>
            <a:lvl7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7pPr>
            <a:lvl8pPr indent="0" algn="ctr">
              <a:lnSpc>
                <a:spcPct val="110000"/>
              </a:lnSpc>
              <a:spcBef>
                <a:spcPts val="0"/>
              </a:spcBef>
              <a:buClr>
                <a:schemeClr val="accent1"/>
              </a:buClr>
              <a:buFont typeface="Arial" panose="020B0604020202020204" pitchFamily="34" charset="0"/>
              <a:buNone/>
              <a:tabLst/>
              <a:defRPr sz="1600" baseline="0">
                <a:solidFill>
                  <a:schemeClr val="tx1">
                    <a:tint val="75000"/>
                  </a:schemeClr>
                </a:solidFill>
              </a:defRPr>
            </a:lvl8pPr>
            <a:lvl9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9pPr>
          </a:lstStyle>
          <a:p>
            <a:r>
              <a:rPr lang="en-US" sz="1800" u="sng" dirty="0"/>
              <a:t>Summer Isaacson</a:t>
            </a:r>
          </a:p>
          <a:p>
            <a:r>
              <a:rPr lang="en-US" sz="1200" b="0" u="sng" dirty="0">
                <a:effectLst/>
                <a:latin typeface="Arial" panose="020B0604020202020204" pitchFamily="34" charset="0"/>
              </a:rPr>
              <a:t>Cluster of Excellence “The Politics of Inequality”</a:t>
            </a:r>
          </a:p>
          <a:p>
            <a:r>
              <a:rPr lang="en-US" sz="1200" b="0" u="sng" dirty="0">
                <a:latin typeface="Arial" panose="020B0604020202020204" pitchFamily="34" charset="0"/>
              </a:rPr>
              <a:t>University of Konstanz, Germany</a:t>
            </a:r>
            <a:endParaRPr lang="en-US" sz="1200" b="0" u="sng" dirty="0">
              <a:effectLst/>
              <a:latin typeface="Arial" panose="020B0604020202020204" pitchFamily="34" charset="0"/>
            </a:endParaRPr>
          </a:p>
          <a:p>
            <a:endParaRPr lang="en-US" sz="1800" b="0" dirty="0"/>
          </a:p>
          <a:p>
            <a:r>
              <a:rPr lang="en-US" sz="1200" b="0" u="sng" dirty="0" err="1"/>
              <a:t>summer.isaacson@uni-konstanz.de</a:t>
            </a:r>
            <a:endParaRPr lang="en-US" sz="1200" b="0" u="sng" dirty="0"/>
          </a:p>
        </p:txBody>
      </p:sp>
      <p:sp>
        <p:nvSpPr>
          <p:cNvPr id="10" name="Rechteck 9"/>
          <p:cNvSpPr>
            <a:spLocks/>
          </p:cNvSpPr>
          <p:nvPr/>
        </p:nvSpPr>
        <p:spPr>
          <a:xfrm>
            <a:off x="2897547" y="2115784"/>
            <a:ext cx="918277" cy="517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32423" tIns="16212" rIns="32423" bIns="16212" rtlCol="0" anchor="ctr">
            <a:spAutoFit/>
          </a:bodyPr>
          <a:lstStyle/>
          <a:p>
            <a:r>
              <a:rPr lang="en-US" sz="3152" b="1" dirty="0">
                <a:solidFill>
                  <a:schemeClr val="tx1"/>
                </a:solidFill>
              </a:rPr>
              <a:t>you!</a:t>
            </a:r>
          </a:p>
        </p:txBody>
      </p:sp>
      <p:sp>
        <p:nvSpPr>
          <p:cNvPr id="11" name="Rechteck 10"/>
          <p:cNvSpPr>
            <a:spLocks/>
          </p:cNvSpPr>
          <p:nvPr/>
        </p:nvSpPr>
        <p:spPr>
          <a:xfrm>
            <a:off x="1642640" y="2115784"/>
            <a:ext cx="1254907"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Thank</a:t>
            </a:r>
          </a:p>
        </p:txBody>
      </p:sp>
    </p:spTree>
    <p:extLst>
      <p:ext uri="{BB962C8B-B14F-4D97-AF65-F5344CB8AC3E}">
        <p14:creationId xmlns:p14="http://schemas.microsoft.com/office/powerpoint/2010/main" val="347676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a:spLocks/>
          </p:cNvSpPr>
          <p:nvPr/>
        </p:nvSpPr>
        <p:spPr>
          <a:xfrm>
            <a:off x="689776" y="457200"/>
            <a:ext cx="3035267"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Appendix: AME</a:t>
            </a:r>
          </a:p>
        </p:txBody>
      </p:sp>
      <p:pic>
        <p:nvPicPr>
          <p:cNvPr id="2" name="Picture 1">
            <a:extLst>
              <a:ext uri="{FF2B5EF4-FFF2-40B4-BE49-F238E27FC236}">
                <a16:creationId xmlns:a16="http://schemas.microsoft.com/office/drawing/2014/main" id="{E994FDD3-9041-44E8-217A-E68270A6A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1" y="975010"/>
            <a:ext cx="8634730" cy="6671945"/>
          </a:xfrm>
          <a:prstGeom prst="rect">
            <a:avLst/>
          </a:prstGeom>
        </p:spPr>
      </p:pic>
    </p:spTree>
    <p:extLst>
      <p:ext uri="{BB962C8B-B14F-4D97-AF65-F5344CB8AC3E}">
        <p14:creationId xmlns:p14="http://schemas.microsoft.com/office/powerpoint/2010/main" val="46806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a:spLocks/>
          </p:cNvSpPr>
          <p:nvPr/>
        </p:nvSpPr>
        <p:spPr>
          <a:xfrm>
            <a:off x="689776" y="457200"/>
            <a:ext cx="3035267"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Appendix: AME</a:t>
            </a:r>
          </a:p>
        </p:txBody>
      </p:sp>
      <p:pic>
        <p:nvPicPr>
          <p:cNvPr id="3" name="Picture 2">
            <a:extLst>
              <a:ext uri="{FF2B5EF4-FFF2-40B4-BE49-F238E27FC236}">
                <a16:creationId xmlns:a16="http://schemas.microsoft.com/office/drawing/2014/main" id="{FF5E4FEE-75D0-5B95-3B37-BE14C472B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 y="680246"/>
            <a:ext cx="8953500" cy="6918325"/>
          </a:xfrm>
          <a:prstGeom prst="rect">
            <a:avLst/>
          </a:prstGeom>
        </p:spPr>
      </p:pic>
    </p:spTree>
    <p:extLst>
      <p:ext uri="{BB962C8B-B14F-4D97-AF65-F5344CB8AC3E}">
        <p14:creationId xmlns:p14="http://schemas.microsoft.com/office/powerpoint/2010/main" val="212541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a:spLocks/>
          </p:cNvSpPr>
          <p:nvPr/>
        </p:nvSpPr>
        <p:spPr>
          <a:xfrm>
            <a:off x="689776" y="457200"/>
            <a:ext cx="3035267"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Appendix: AME</a:t>
            </a:r>
          </a:p>
        </p:txBody>
      </p:sp>
      <p:pic>
        <p:nvPicPr>
          <p:cNvPr id="3" name="Picture 2">
            <a:extLst>
              <a:ext uri="{FF2B5EF4-FFF2-40B4-BE49-F238E27FC236}">
                <a16:creationId xmlns:a16="http://schemas.microsoft.com/office/drawing/2014/main" id="{FE8A5120-B6F7-1E6E-8EEB-70D2CEE3D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9" y="838200"/>
            <a:ext cx="8728075" cy="6744335"/>
          </a:xfrm>
          <a:prstGeom prst="rect">
            <a:avLst/>
          </a:prstGeom>
        </p:spPr>
      </p:pic>
    </p:spTree>
    <p:extLst>
      <p:ext uri="{BB962C8B-B14F-4D97-AF65-F5344CB8AC3E}">
        <p14:creationId xmlns:p14="http://schemas.microsoft.com/office/powerpoint/2010/main" val="73920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a:spLocks/>
          </p:cNvSpPr>
          <p:nvPr/>
        </p:nvSpPr>
        <p:spPr>
          <a:xfrm>
            <a:off x="689776" y="457200"/>
            <a:ext cx="6102388"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Appendix: Logistic regressions</a:t>
            </a:r>
          </a:p>
        </p:txBody>
      </p:sp>
      <p:pic>
        <p:nvPicPr>
          <p:cNvPr id="3" name="Picture 2">
            <a:extLst>
              <a:ext uri="{FF2B5EF4-FFF2-40B4-BE49-F238E27FC236}">
                <a16:creationId xmlns:a16="http://schemas.microsoft.com/office/drawing/2014/main" id="{A1D00A2E-CC3C-9711-FD4A-85ED408DE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 y="609600"/>
            <a:ext cx="8915400" cy="6888921"/>
          </a:xfrm>
          <a:prstGeom prst="rect">
            <a:avLst/>
          </a:prstGeom>
        </p:spPr>
      </p:pic>
    </p:spTree>
    <p:extLst>
      <p:ext uri="{BB962C8B-B14F-4D97-AF65-F5344CB8AC3E}">
        <p14:creationId xmlns:p14="http://schemas.microsoft.com/office/powerpoint/2010/main" val="130627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a:spLocks/>
          </p:cNvSpPr>
          <p:nvPr/>
        </p:nvSpPr>
        <p:spPr>
          <a:xfrm>
            <a:off x="689776" y="457200"/>
            <a:ext cx="6102388"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Appendix: Logistic regressions</a:t>
            </a:r>
          </a:p>
        </p:txBody>
      </p:sp>
      <p:pic>
        <p:nvPicPr>
          <p:cNvPr id="3" name="Picture 2">
            <a:extLst>
              <a:ext uri="{FF2B5EF4-FFF2-40B4-BE49-F238E27FC236}">
                <a16:creationId xmlns:a16="http://schemas.microsoft.com/office/drawing/2014/main" id="{ACB92C60-F763-2481-7BE6-A853D719D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 y="457200"/>
            <a:ext cx="9200406" cy="7109460"/>
          </a:xfrm>
          <a:prstGeom prst="rect">
            <a:avLst/>
          </a:prstGeom>
        </p:spPr>
      </p:pic>
    </p:spTree>
    <p:extLst>
      <p:ext uri="{BB962C8B-B14F-4D97-AF65-F5344CB8AC3E}">
        <p14:creationId xmlns:p14="http://schemas.microsoft.com/office/powerpoint/2010/main" val="1345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Overview</a:t>
            </a:r>
          </a:p>
        </p:txBody>
      </p:sp>
      <p:sp>
        <p:nvSpPr>
          <p:cNvPr id="6" name="Foliennummernplatzhalter 5"/>
          <p:cNvSpPr>
            <a:spLocks noGrp="1"/>
          </p:cNvSpPr>
          <p:nvPr>
            <p:ph type="sldNum" sz="quarter" idx="4"/>
          </p:nvPr>
        </p:nvSpPr>
        <p:spPr/>
        <p:txBody>
          <a:bodyPr/>
          <a:lstStyle/>
          <a:p>
            <a:fld id="{C05EE493-AD2E-4872-B2F6-8F12A747F0A5}" type="slidenum">
              <a:rPr lang="de-DE" sz="811"/>
              <a:pPr/>
              <a:t>2</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sp>
        <p:nvSpPr>
          <p:cNvPr id="9" name="TextBox 8">
            <a:extLst>
              <a:ext uri="{FF2B5EF4-FFF2-40B4-BE49-F238E27FC236}">
                <a16:creationId xmlns:a16="http://schemas.microsoft.com/office/drawing/2014/main" id="{3CE53DA0-303E-D1B0-2EAB-0DF26BD86D47}"/>
              </a:ext>
            </a:extLst>
          </p:cNvPr>
          <p:cNvSpPr txBox="1"/>
          <p:nvPr/>
        </p:nvSpPr>
        <p:spPr>
          <a:xfrm>
            <a:off x="388902" y="1229218"/>
            <a:ext cx="7158868" cy="2949462"/>
          </a:xfrm>
          <a:prstGeom prst="rect">
            <a:avLst/>
          </a:prstGeom>
          <a:noFill/>
        </p:spPr>
        <p:txBody>
          <a:bodyPr wrap="square">
            <a:spAutoFit/>
          </a:bodyPr>
          <a:lstStyle/>
          <a:p>
            <a:pPr marL="342900" indent="-342900">
              <a:lnSpc>
                <a:spcPct val="150000"/>
              </a:lnSpc>
              <a:buFont typeface="+mj-lt"/>
              <a:buAutoNum type="arabicPeriod"/>
            </a:pPr>
            <a:r>
              <a:rPr lang="en-US" sz="1800" b="0" dirty="0">
                <a:solidFill>
                  <a:schemeClr val="accent1"/>
                </a:solidFill>
              </a:rPr>
              <a:t>Research problem &amp; questions</a:t>
            </a:r>
          </a:p>
          <a:p>
            <a:pPr marL="342900" indent="-342900">
              <a:lnSpc>
                <a:spcPct val="150000"/>
              </a:lnSpc>
              <a:buFont typeface="+mj-lt"/>
              <a:buAutoNum type="arabicPeriod"/>
            </a:pPr>
            <a:r>
              <a:rPr lang="en-US" dirty="0">
                <a:solidFill>
                  <a:schemeClr val="accent1"/>
                </a:solidFill>
              </a:rPr>
              <a:t>Prior literature &amp; hypotheses 1 &amp; 2</a:t>
            </a:r>
            <a:endParaRPr lang="en-US" sz="1800" b="0" dirty="0">
              <a:solidFill>
                <a:schemeClr val="accent1"/>
              </a:solidFill>
            </a:endParaRPr>
          </a:p>
          <a:p>
            <a:pPr marL="342900" indent="-342900">
              <a:lnSpc>
                <a:spcPct val="150000"/>
              </a:lnSpc>
              <a:buFont typeface="+mj-lt"/>
              <a:buAutoNum type="arabicPeriod"/>
            </a:pPr>
            <a:r>
              <a:rPr lang="en-US" sz="1800" b="0" dirty="0">
                <a:solidFill>
                  <a:schemeClr val="accent1"/>
                </a:solidFill>
              </a:rPr>
              <a:t>Key concepts</a:t>
            </a:r>
          </a:p>
          <a:p>
            <a:pPr marL="342900" indent="-342900">
              <a:lnSpc>
                <a:spcPct val="150000"/>
              </a:lnSpc>
              <a:buFont typeface="+mj-lt"/>
              <a:buAutoNum type="arabicPeriod"/>
            </a:pPr>
            <a:r>
              <a:rPr lang="en-US" dirty="0">
                <a:solidFill>
                  <a:schemeClr val="accent1"/>
                </a:solidFill>
              </a:rPr>
              <a:t>Gendered opportunity structures: Hypotheses 3 &amp; 4</a:t>
            </a:r>
            <a:endParaRPr lang="en-US" sz="1800" b="0" dirty="0">
              <a:solidFill>
                <a:schemeClr val="accent1"/>
              </a:solidFill>
            </a:endParaRPr>
          </a:p>
          <a:p>
            <a:pPr marL="342900" indent="-342900">
              <a:lnSpc>
                <a:spcPct val="150000"/>
              </a:lnSpc>
              <a:buFont typeface="+mj-lt"/>
              <a:buAutoNum type="arabicPeriod"/>
            </a:pPr>
            <a:r>
              <a:rPr lang="en-US" dirty="0">
                <a:solidFill>
                  <a:schemeClr val="accent1"/>
                </a:solidFill>
              </a:rPr>
              <a:t>Methods &amp; data</a:t>
            </a:r>
            <a:endParaRPr lang="en-US" sz="1800" b="0" dirty="0">
              <a:solidFill>
                <a:schemeClr val="accent1"/>
              </a:solidFill>
            </a:endParaRPr>
          </a:p>
          <a:p>
            <a:pPr marL="342900" indent="-342900">
              <a:lnSpc>
                <a:spcPct val="150000"/>
              </a:lnSpc>
              <a:buFont typeface="+mj-lt"/>
              <a:buAutoNum type="arabicPeriod"/>
            </a:pPr>
            <a:r>
              <a:rPr lang="en-US" sz="1800" b="0" dirty="0">
                <a:solidFill>
                  <a:schemeClr val="accent1"/>
                </a:solidFill>
              </a:rPr>
              <a:t>Results &amp; analysis</a:t>
            </a:r>
          </a:p>
          <a:p>
            <a:pPr marL="342900" indent="-342900">
              <a:lnSpc>
                <a:spcPct val="150000"/>
              </a:lnSpc>
              <a:buFont typeface="+mj-lt"/>
              <a:buAutoNum type="arabicPeriod"/>
            </a:pPr>
            <a:r>
              <a:rPr lang="en-US" dirty="0">
                <a:solidFill>
                  <a:schemeClr val="accent1"/>
                </a:solidFill>
              </a:rPr>
              <a:t>Concluding thoughts</a:t>
            </a:r>
            <a:endParaRPr lang="en-US" sz="1800" b="0" dirty="0">
              <a:solidFill>
                <a:schemeClr val="accent1"/>
              </a:solidFill>
            </a:endParaRPr>
          </a:p>
        </p:txBody>
      </p:sp>
    </p:spTree>
    <p:extLst>
      <p:ext uri="{BB962C8B-B14F-4D97-AF65-F5344CB8AC3E}">
        <p14:creationId xmlns:p14="http://schemas.microsoft.com/office/powerpoint/2010/main" val="417808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a:spLocks/>
          </p:cNvSpPr>
          <p:nvPr/>
        </p:nvSpPr>
        <p:spPr>
          <a:xfrm>
            <a:off x="689776" y="457200"/>
            <a:ext cx="6102388"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Appendix: Logistic regressions</a:t>
            </a:r>
          </a:p>
        </p:txBody>
      </p:sp>
      <p:pic>
        <p:nvPicPr>
          <p:cNvPr id="3" name="Picture 2">
            <a:extLst>
              <a:ext uri="{FF2B5EF4-FFF2-40B4-BE49-F238E27FC236}">
                <a16:creationId xmlns:a16="http://schemas.microsoft.com/office/drawing/2014/main" id="{9DE42FF3-DF04-B306-F000-D4F3820B0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9" y="762000"/>
            <a:ext cx="8923142" cy="6894830"/>
          </a:xfrm>
          <a:prstGeom prst="rect">
            <a:avLst/>
          </a:prstGeom>
        </p:spPr>
      </p:pic>
    </p:spTree>
    <p:extLst>
      <p:ext uri="{BB962C8B-B14F-4D97-AF65-F5344CB8AC3E}">
        <p14:creationId xmlns:p14="http://schemas.microsoft.com/office/powerpoint/2010/main" val="65573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a:spLocks/>
          </p:cNvSpPr>
          <p:nvPr/>
        </p:nvSpPr>
        <p:spPr>
          <a:xfrm>
            <a:off x="689776" y="457200"/>
            <a:ext cx="5631105" cy="517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23" tIns="16212" rIns="32423" bIns="16212" numCol="1" spcCol="0" rtlCol="0" fromWordArt="0" anchor="ctr" anchorCtr="0" forceAA="0" compatLnSpc="1">
            <a:prstTxWarp prst="textNoShape">
              <a:avLst/>
            </a:prstTxWarp>
            <a:spAutoFit/>
          </a:bodyPr>
          <a:lstStyle/>
          <a:p>
            <a:r>
              <a:rPr lang="en-US" sz="3152" b="1" dirty="0">
                <a:solidFill>
                  <a:schemeClr val="tx1"/>
                </a:solidFill>
              </a:rPr>
              <a:t>Appendix: Correlation matrix</a:t>
            </a:r>
          </a:p>
        </p:txBody>
      </p:sp>
      <p:pic>
        <p:nvPicPr>
          <p:cNvPr id="2" name="Picture 1">
            <a:extLst>
              <a:ext uri="{FF2B5EF4-FFF2-40B4-BE49-F238E27FC236}">
                <a16:creationId xmlns:a16="http://schemas.microsoft.com/office/drawing/2014/main" id="{4FCE583A-5177-984F-D0B0-0E7B98596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76" y="1295400"/>
            <a:ext cx="8494395" cy="4829175"/>
          </a:xfrm>
          <a:prstGeom prst="rect">
            <a:avLst/>
          </a:prstGeom>
        </p:spPr>
      </p:pic>
    </p:spTree>
    <p:extLst>
      <p:ext uri="{BB962C8B-B14F-4D97-AF65-F5344CB8AC3E}">
        <p14:creationId xmlns:p14="http://schemas.microsoft.com/office/powerpoint/2010/main" val="197175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Research problem</a:t>
            </a:r>
          </a:p>
        </p:txBody>
      </p:sp>
      <p:sp>
        <p:nvSpPr>
          <p:cNvPr id="3" name="Inhaltsplatzhalter 2"/>
          <p:cNvSpPr>
            <a:spLocks noGrp="1"/>
          </p:cNvSpPr>
          <p:nvPr>
            <p:ph idx="1"/>
          </p:nvPr>
        </p:nvSpPr>
        <p:spPr>
          <a:xfrm>
            <a:off x="392871" y="1066800"/>
            <a:ext cx="10202936" cy="4800600"/>
          </a:xfrm>
        </p:spPr>
        <p:txBody>
          <a:bodyPr/>
          <a:lstStyle/>
          <a:p>
            <a:r>
              <a:rPr lang="en-US" dirty="0"/>
              <a:t>The study</a:t>
            </a:r>
          </a:p>
          <a:p>
            <a:pPr lvl="1"/>
            <a:r>
              <a:rPr lang="en-US" dirty="0"/>
              <a:t>Revisiting the gender gap in political/activist responses to environmental issues.</a:t>
            </a:r>
            <a:r>
              <a:rPr lang="en-US" sz="1440" dirty="0"/>
              <a:t> </a:t>
            </a:r>
          </a:p>
          <a:p>
            <a:pPr lvl="1"/>
            <a:endParaRPr lang="en-US" i="1" dirty="0"/>
          </a:p>
          <a:p>
            <a:pPr lvl="2"/>
            <a:r>
              <a:rPr lang="en-US" dirty="0">
                <a:solidFill>
                  <a:schemeClr val="accent1"/>
                </a:solidFill>
              </a:rPr>
              <a:t>The measurement argument: </a:t>
            </a:r>
            <a:r>
              <a:rPr lang="en-US" dirty="0"/>
              <a:t>Argues that women’s preferred forms of engagement are overlooked.</a:t>
            </a:r>
          </a:p>
          <a:p>
            <a:pPr lvl="2"/>
            <a:r>
              <a:rPr lang="en-US" dirty="0">
                <a:solidFill>
                  <a:schemeClr val="accent1"/>
                </a:solidFill>
              </a:rPr>
              <a:t>The macro-equality argument: </a:t>
            </a:r>
            <a:r>
              <a:rPr lang="en-US" sz="1440" dirty="0"/>
              <a:t>Higher gender equality and socio-economic development allows women to voice their environmental grievances more; therefore </a:t>
            </a:r>
            <a:r>
              <a:rPr lang="en-US" sz="1440" dirty="0">
                <a:solidFill>
                  <a:schemeClr val="accent1"/>
                </a:solidFill>
              </a:rPr>
              <a:t>cross-country heterogeneity </a:t>
            </a:r>
            <a:r>
              <a:rPr lang="en-US" sz="1440" dirty="0"/>
              <a:t>should be emphasized more.</a:t>
            </a:r>
          </a:p>
          <a:p>
            <a:pPr lvl="2"/>
            <a:endParaRPr lang="en-US" dirty="0"/>
          </a:p>
          <a:p>
            <a:r>
              <a:rPr lang="en-US" dirty="0"/>
              <a:t>Gender differences in environmental behavior?</a:t>
            </a:r>
          </a:p>
          <a:p>
            <a:endParaRPr lang="en-US" dirty="0"/>
          </a:p>
          <a:p>
            <a:pPr lvl="2"/>
            <a:r>
              <a:rPr lang="en-US" dirty="0"/>
              <a:t>The literature so far reports either no significant gender differences in EPP (</a:t>
            </a:r>
            <a:r>
              <a:rPr lang="en-US" dirty="0" err="1"/>
              <a:t>Balzekiene</a:t>
            </a:r>
            <a:r>
              <a:rPr lang="en-US" dirty="0"/>
              <a:t> &amp; </a:t>
            </a:r>
            <a:r>
              <a:rPr lang="en-US" dirty="0" err="1"/>
              <a:t>Telesiene</a:t>
            </a:r>
            <a:r>
              <a:rPr lang="en-US" dirty="0"/>
              <a:t>, 2012; </a:t>
            </a:r>
            <a:r>
              <a:rPr lang="en-US" dirty="0" err="1"/>
              <a:t>Briscoea</a:t>
            </a:r>
            <a:r>
              <a:rPr lang="en-US" dirty="0"/>
              <a:t> et al., 2019; El Khoury et al., 2022; Hunter et al., 2004; Schumacher, 2014; Trelohan, 2021), or that women engage less in EPP than men do (Tindall et al., 2003; Yang &amp; Wilson, 2023).</a:t>
            </a:r>
          </a:p>
          <a:p>
            <a:pPr lvl="2"/>
            <a:endParaRPr lang="en-US" dirty="0"/>
          </a:p>
          <a:p>
            <a:pPr lvl="2"/>
            <a:r>
              <a:rPr lang="en-US" dirty="0"/>
              <a:t>Women dominate “household” environmental behaviors (recycling, reducing), across countries (</a:t>
            </a:r>
            <a:r>
              <a:rPr lang="en-US" dirty="0" err="1"/>
              <a:t>Balzekiene</a:t>
            </a:r>
            <a:r>
              <a:rPr lang="en-US" dirty="0"/>
              <a:t> &amp; </a:t>
            </a:r>
            <a:r>
              <a:rPr lang="en-US" dirty="0" err="1"/>
              <a:t>Telesiene</a:t>
            </a:r>
            <a:r>
              <a:rPr lang="en-US" dirty="0"/>
              <a:t>, 2012; Dzialo, 2017; Kennedy &amp; Kmec, 2018; Tindall et al., 2003). </a:t>
            </a:r>
          </a:p>
          <a:p>
            <a:pPr marL="0" lvl="2" indent="0">
              <a:buNone/>
            </a:pPr>
            <a:endParaRPr lang="en-US" i="1" dirty="0"/>
          </a:p>
          <a:p>
            <a:pPr lvl="2"/>
            <a:r>
              <a:rPr lang="en-US" i="1" dirty="0"/>
              <a:t>1. Are there </a:t>
            </a:r>
            <a:r>
              <a:rPr lang="en-US" i="1" dirty="0">
                <a:solidFill>
                  <a:schemeClr val="accent1"/>
                </a:solidFill>
              </a:rPr>
              <a:t>consistent gender differences across different forms </a:t>
            </a:r>
            <a:r>
              <a:rPr lang="en-US" i="1" dirty="0"/>
              <a:t>of environmental political participation? </a:t>
            </a:r>
          </a:p>
          <a:p>
            <a:pPr lvl="2"/>
            <a:r>
              <a:rPr lang="en-US" i="1" dirty="0"/>
              <a:t>2. Does a country’s level of </a:t>
            </a:r>
            <a:r>
              <a:rPr lang="en-US" i="1" dirty="0">
                <a:solidFill>
                  <a:schemeClr val="accent1"/>
                </a:solidFill>
              </a:rPr>
              <a:t>gender equality matter more for women’s </a:t>
            </a:r>
            <a:r>
              <a:rPr lang="en-US" i="1" dirty="0"/>
              <a:t>environmental political participation than for men’s? </a:t>
            </a:r>
          </a:p>
        </p:txBody>
      </p:sp>
      <p:sp>
        <p:nvSpPr>
          <p:cNvPr id="6" name="Foliennummernplatzhalter 5"/>
          <p:cNvSpPr>
            <a:spLocks noGrp="1"/>
          </p:cNvSpPr>
          <p:nvPr>
            <p:ph type="sldNum" sz="quarter" idx="4"/>
          </p:nvPr>
        </p:nvSpPr>
        <p:spPr/>
        <p:txBody>
          <a:bodyPr/>
          <a:lstStyle/>
          <a:p>
            <a:fld id="{C05EE493-AD2E-4872-B2F6-8F12A747F0A5}" type="slidenum">
              <a:rPr lang="de-DE" sz="811"/>
              <a:pPr/>
              <a:t>3</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spTree>
    <p:extLst>
      <p:ext uri="{BB962C8B-B14F-4D97-AF65-F5344CB8AC3E}">
        <p14:creationId xmlns:p14="http://schemas.microsoft.com/office/powerpoint/2010/main" val="393999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Individual level explanations: Hypothesis 1 and 2</a:t>
            </a:r>
          </a:p>
        </p:txBody>
      </p:sp>
      <p:sp>
        <p:nvSpPr>
          <p:cNvPr id="3" name="Inhaltsplatzhalter 2"/>
          <p:cNvSpPr>
            <a:spLocks noGrp="1"/>
          </p:cNvSpPr>
          <p:nvPr>
            <p:ph idx="1"/>
          </p:nvPr>
        </p:nvSpPr>
        <p:spPr>
          <a:xfrm>
            <a:off x="392871" y="1066800"/>
            <a:ext cx="10202936" cy="5029200"/>
          </a:xfrm>
        </p:spPr>
        <p:txBody>
          <a:bodyPr/>
          <a:lstStyle/>
          <a:p>
            <a:r>
              <a:rPr lang="en-US" dirty="0"/>
              <a:t>Gender socialization theory</a:t>
            </a:r>
          </a:p>
          <a:p>
            <a:pPr lvl="2"/>
            <a:r>
              <a:rPr lang="en-US" dirty="0"/>
              <a:t>How to “do” gender from a young age (</a:t>
            </a:r>
            <a:r>
              <a:rPr lang="en-US" dirty="0" err="1"/>
              <a:t>Hoominfar</a:t>
            </a:r>
            <a:r>
              <a:rPr lang="en-US" dirty="0"/>
              <a:t>, 2019; Dietz et al., 2002; McCright &amp; Xiao, 2014; Zelezny et al., 2000):</a:t>
            </a:r>
          </a:p>
          <a:p>
            <a:pPr lvl="2"/>
            <a:endParaRPr lang="en-US" dirty="0"/>
          </a:p>
          <a:p>
            <a:pPr lvl="2"/>
            <a:r>
              <a:rPr lang="en-US" dirty="0">
                <a:solidFill>
                  <a:schemeClr val="accent1"/>
                </a:solidFill>
              </a:rPr>
              <a:t>Women</a:t>
            </a:r>
            <a:r>
              <a:rPr lang="en-US" dirty="0"/>
              <a:t>: Care, concern for people and nature, rule-abiding, passive, altruism </a:t>
            </a:r>
            <a:r>
              <a:rPr lang="en-US" dirty="0">
                <a:sym typeface="Wingdings" pitchFamily="2" charset="2"/>
              </a:rPr>
              <a:t> Avoid confrontation/contentious politics</a:t>
            </a:r>
          </a:p>
          <a:p>
            <a:pPr lvl="2"/>
            <a:r>
              <a:rPr lang="en-US" dirty="0">
                <a:sym typeface="Wingdings" pitchFamily="2" charset="2"/>
              </a:rPr>
              <a:t>More likely to go for the individual, peaceful, less confrontational forms of engagement</a:t>
            </a:r>
          </a:p>
          <a:p>
            <a:pPr lvl="2"/>
            <a:endParaRPr lang="en-US" dirty="0"/>
          </a:p>
          <a:p>
            <a:pPr lvl="2"/>
            <a:r>
              <a:rPr lang="en-US" dirty="0">
                <a:solidFill>
                  <a:schemeClr val="accent1"/>
                </a:solidFill>
              </a:rPr>
              <a:t>Men</a:t>
            </a:r>
            <a:r>
              <a:rPr lang="en-US" dirty="0"/>
              <a:t>: Authoritative, take public space, aggressive, active, leadership </a:t>
            </a:r>
            <a:r>
              <a:rPr lang="en-US" dirty="0">
                <a:sym typeface="Wingdings" pitchFamily="2" charset="2"/>
              </a:rPr>
              <a:t> Seek confrontation/contentious politics</a:t>
            </a:r>
          </a:p>
          <a:p>
            <a:pPr lvl="2"/>
            <a:r>
              <a:rPr lang="en-US" dirty="0">
                <a:sym typeface="Wingdings" pitchFamily="2" charset="2"/>
              </a:rPr>
              <a:t>More likely to enjoy collective, confrontational, public forms of engagement</a:t>
            </a:r>
            <a:endParaRPr lang="en-US" dirty="0"/>
          </a:p>
          <a:p>
            <a:endParaRPr lang="en-US" dirty="0"/>
          </a:p>
          <a:p>
            <a:r>
              <a:rPr lang="en-US" dirty="0"/>
              <a:t>In the literature</a:t>
            </a:r>
          </a:p>
          <a:p>
            <a:pPr lvl="2"/>
            <a:r>
              <a:rPr lang="en-US" dirty="0"/>
              <a:t>Gender socialization as an explanation behind the “gender gap paradox”: Women consistently report higher environmental concern and household environmentalism, but less EPP (often indexes of petitioning, protesting, membership in groups) (</a:t>
            </a:r>
            <a:r>
              <a:rPr lang="en-US" dirty="0" err="1"/>
              <a:t>Briscoea</a:t>
            </a:r>
            <a:r>
              <a:rPr lang="en-US" dirty="0"/>
              <a:t> et al., 2019; Hunter et al., 2004). </a:t>
            </a:r>
          </a:p>
          <a:p>
            <a:endParaRPr lang="en-US" dirty="0"/>
          </a:p>
          <a:p>
            <a:endParaRPr lang="en-US" dirty="0"/>
          </a:p>
          <a:p>
            <a:pPr lvl="4"/>
            <a:r>
              <a:rPr lang="en-US" dirty="0"/>
              <a:t>Hypothesis 1.</a:t>
            </a:r>
            <a:endParaRPr lang="en-US" i="1" u="none" dirty="0"/>
          </a:p>
          <a:p>
            <a:pPr lvl="4"/>
            <a:r>
              <a:rPr lang="en-US" i="1" u="none" dirty="0"/>
              <a:t>Women will engage more than men in more individual and non-confrontational forms of EPP (boycotting, petitioning).</a:t>
            </a:r>
          </a:p>
          <a:p>
            <a:pPr lvl="4"/>
            <a:endParaRPr lang="en-US" dirty="0"/>
          </a:p>
          <a:p>
            <a:pPr lvl="4"/>
            <a:r>
              <a:rPr lang="en-US" dirty="0"/>
              <a:t>Hypothesis 2. </a:t>
            </a:r>
            <a:endParaRPr lang="en-US" i="1" u="none" dirty="0"/>
          </a:p>
          <a:p>
            <a:pPr lvl="4"/>
            <a:r>
              <a:rPr lang="en-US" i="1" u="none" dirty="0"/>
              <a:t>The female-led gender gap will diminish as the form of EPP gets increasingly collective and confrontational on the scale.</a:t>
            </a:r>
          </a:p>
        </p:txBody>
      </p:sp>
      <p:sp>
        <p:nvSpPr>
          <p:cNvPr id="6" name="Foliennummernplatzhalter 5"/>
          <p:cNvSpPr>
            <a:spLocks noGrp="1"/>
          </p:cNvSpPr>
          <p:nvPr>
            <p:ph type="sldNum" sz="quarter" idx="4"/>
          </p:nvPr>
        </p:nvSpPr>
        <p:spPr/>
        <p:txBody>
          <a:bodyPr/>
          <a:lstStyle/>
          <a:p>
            <a:fld id="{C05EE493-AD2E-4872-B2F6-8F12A747F0A5}" type="slidenum">
              <a:rPr lang="de-DE" sz="811"/>
              <a:pPr/>
              <a:t>4</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spTree>
    <p:extLst>
      <p:ext uri="{BB962C8B-B14F-4D97-AF65-F5344CB8AC3E}">
        <p14:creationId xmlns:p14="http://schemas.microsoft.com/office/powerpoint/2010/main" val="308991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Conceptualizing Environmental Political Participation (EPP)</a:t>
            </a:r>
          </a:p>
        </p:txBody>
      </p:sp>
      <p:sp>
        <p:nvSpPr>
          <p:cNvPr id="3" name="Inhaltsplatzhalter 2"/>
          <p:cNvSpPr>
            <a:spLocks noGrp="1"/>
          </p:cNvSpPr>
          <p:nvPr>
            <p:ph sz="half" idx="1"/>
          </p:nvPr>
        </p:nvSpPr>
        <p:spPr>
          <a:xfrm>
            <a:off x="447805" y="1377157"/>
            <a:ext cx="4187068" cy="4103687"/>
          </a:xfrm>
        </p:spPr>
        <p:txBody>
          <a:bodyPr/>
          <a:lstStyle/>
          <a:p>
            <a:r>
              <a:rPr lang="en-US" dirty="0"/>
              <a:t>Concept</a:t>
            </a:r>
          </a:p>
          <a:p>
            <a:pPr lvl="1"/>
            <a:r>
              <a:rPr lang="en-US" i="1" dirty="0"/>
              <a:t>“Voluntary activity or action by people in their role as citizens (rather than e.g., government employees), which specifically concerns government, politics, or the state, in a broad sense” </a:t>
            </a:r>
            <a:r>
              <a:rPr lang="en-US" dirty="0"/>
              <a:t>(van Deth, 2016:1), + specifically concerning environmental issues (Levy &amp; </a:t>
            </a:r>
            <a:r>
              <a:rPr lang="en-US" dirty="0" err="1"/>
              <a:t>Zint</a:t>
            </a:r>
            <a:r>
              <a:rPr lang="en-US" dirty="0"/>
              <a:t>, 2013). </a:t>
            </a:r>
          </a:p>
          <a:p>
            <a:pPr lvl="1"/>
            <a:endParaRPr lang="en-US" dirty="0"/>
          </a:p>
          <a:p>
            <a:pPr lvl="1"/>
            <a:r>
              <a:rPr lang="en-US" b="1" dirty="0">
                <a:solidFill>
                  <a:schemeClr val="accent1"/>
                </a:solidFill>
              </a:rPr>
              <a:t>Examples</a:t>
            </a:r>
          </a:p>
          <a:p>
            <a:pPr lvl="1"/>
            <a:r>
              <a:rPr lang="en-US" dirty="0"/>
              <a:t>Protesting or petitioning for an environmental issue, voting for a green party, environmental political consumption, or donating money to an environmental group.</a:t>
            </a:r>
          </a:p>
          <a:p>
            <a:pPr lvl="1"/>
            <a:endParaRPr lang="en-US" dirty="0"/>
          </a:p>
          <a:p>
            <a:endParaRPr lang="en-US" dirty="0"/>
          </a:p>
        </p:txBody>
      </p:sp>
      <p:sp>
        <p:nvSpPr>
          <p:cNvPr id="4" name="Inhaltsplatzhalter 3"/>
          <p:cNvSpPr>
            <a:spLocks noGrp="1"/>
          </p:cNvSpPr>
          <p:nvPr>
            <p:ph sz="half" idx="2"/>
          </p:nvPr>
        </p:nvSpPr>
        <p:spPr>
          <a:xfrm>
            <a:off x="4880768" y="1377157"/>
            <a:ext cx="5711067" cy="2890044"/>
          </a:xfrm>
        </p:spPr>
        <p:txBody>
          <a:bodyPr/>
          <a:lstStyle/>
          <a:p>
            <a:r>
              <a:rPr lang="en-US" dirty="0"/>
              <a:t>Individual/collective and non-/confrontational: A scale</a:t>
            </a:r>
          </a:p>
          <a:p>
            <a:endParaRPr lang="en-US" dirty="0"/>
          </a:p>
          <a:p>
            <a:pPr lvl="2"/>
            <a:r>
              <a:rPr lang="en-US" dirty="0"/>
              <a:t>Individual forms favored by women </a:t>
            </a:r>
          </a:p>
          <a:p>
            <a:pPr lvl="2"/>
            <a:r>
              <a:rPr lang="en-US" dirty="0"/>
              <a:t>Collective forms favored by men</a:t>
            </a:r>
          </a:p>
          <a:p>
            <a:pPr lvl="2"/>
            <a:endParaRPr lang="en-US" dirty="0"/>
          </a:p>
          <a:p>
            <a:pPr lvl="2"/>
            <a:r>
              <a:rPr lang="en-US" dirty="0"/>
              <a:t>Non-confrontational forms favored by women</a:t>
            </a:r>
          </a:p>
          <a:p>
            <a:pPr lvl="2"/>
            <a:r>
              <a:rPr lang="en-US" dirty="0"/>
              <a:t>Confrontational forms favored by men</a:t>
            </a:r>
          </a:p>
        </p:txBody>
      </p:sp>
      <p:sp>
        <p:nvSpPr>
          <p:cNvPr id="15" name="Foliennummernplatzhalter 5"/>
          <p:cNvSpPr>
            <a:spLocks noGrp="1"/>
          </p:cNvSpPr>
          <p:nvPr>
            <p:ph type="sldNum" sz="quarter" idx="4"/>
          </p:nvPr>
        </p:nvSpPr>
        <p:spPr>
          <a:xfrm>
            <a:off x="388901" y="6467873"/>
            <a:ext cx="842143" cy="194562"/>
          </a:xfrm>
        </p:spPr>
        <p:txBody>
          <a:bodyPr/>
          <a:lstStyle/>
          <a:p>
            <a:fld id="{C05EE493-AD2E-4872-B2F6-8F12A747F0A5}" type="slidenum">
              <a:rPr lang="de-DE" sz="811"/>
              <a:pPr/>
              <a:t>5</a:t>
            </a:fld>
            <a:endParaRPr lang="de-DE" sz="811" dirty="0"/>
          </a:p>
        </p:txBody>
      </p:sp>
      <p:sp>
        <p:nvSpPr>
          <p:cNvPr id="5" name="Datumsplatzhalter 3">
            <a:extLst>
              <a:ext uri="{FF2B5EF4-FFF2-40B4-BE49-F238E27FC236}">
                <a16:creationId xmlns:a16="http://schemas.microsoft.com/office/drawing/2014/main" id="{6480C68C-1225-F72D-B5EC-8F7A271E0B01}"/>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pic>
        <p:nvPicPr>
          <p:cNvPr id="6" name="Picture 5">
            <a:extLst>
              <a:ext uri="{FF2B5EF4-FFF2-40B4-BE49-F238E27FC236}">
                <a16:creationId xmlns:a16="http://schemas.microsoft.com/office/drawing/2014/main" id="{8746DF57-ABFF-04AC-D67E-C8A638A99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873" y="3810000"/>
            <a:ext cx="6047208" cy="2045335"/>
          </a:xfrm>
          <a:prstGeom prst="rect">
            <a:avLst/>
          </a:prstGeom>
        </p:spPr>
      </p:pic>
      <p:sp>
        <p:nvSpPr>
          <p:cNvPr id="7" name="TextBox 6">
            <a:extLst>
              <a:ext uri="{FF2B5EF4-FFF2-40B4-BE49-F238E27FC236}">
                <a16:creationId xmlns:a16="http://schemas.microsoft.com/office/drawing/2014/main" id="{CDA625A9-8CA9-E7B4-2967-4D35061485CC}"/>
              </a:ext>
            </a:extLst>
          </p:cNvPr>
          <p:cNvSpPr txBox="1"/>
          <p:nvPr/>
        </p:nvSpPr>
        <p:spPr>
          <a:xfrm>
            <a:off x="4638842" y="5859412"/>
            <a:ext cx="1844672" cy="276999"/>
          </a:xfrm>
          <a:prstGeom prst="rect">
            <a:avLst/>
          </a:prstGeom>
          <a:noFill/>
        </p:spPr>
        <p:txBody>
          <a:bodyPr wrap="none" rtlCol="0">
            <a:spAutoFit/>
          </a:bodyPr>
          <a:lstStyle/>
          <a:p>
            <a:r>
              <a:rPr lang="en-US" sz="1200" dirty="0"/>
              <a:t>Figure 1. The EPP scale</a:t>
            </a:r>
          </a:p>
        </p:txBody>
      </p:sp>
    </p:spTree>
    <p:extLst>
      <p:ext uri="{BB962C8B-B14F-4D97-AF65-F5344CB8AC3E}">
        <p14:creationId xmlns:p14="http://schemas.microsoft.com/office/powerpoint/2010/main" val="25056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Gendered</a:t>
            </a:r>
            <a:r>
              <a:rPr lang="de-DE" dirty="0"/>
              <a:t> </a:t>
            </a:r>
            <a:r>
              <a:rPr lang="de-DE" dirty="0" err="1"/>
              <a:t>opportunity</a:t>
            </a:r>
            <a:r>
              <a:rPr lang="de-DE" dirty="0"/>
              <a:t> </a:t>
            </a:r>
            <a:r>
              <a:rPr lang="de-DE" dirty="0" err="1"/>
              <a:t>structures</a:t>
            </a:r>
            <a:r>
              <a:rPr lang="de-DE" dirty="0"/>
              <a:t>: Hypothesis 3 and 4</a:t>
            </a:r>
          </a:p>
        </p:txBody>
      </p:sp>
      <p:sp>
        <p:nvSpPr>
          <p:cNvPr id="3" name="Inhaltsplatzhalter 2"/>
          <p:cNvSpPr>
            <a:spLocks noGrp="1"/>
          </p:cNvSpPr>
          <p:nvPr>
            <p:ph idx="1"/>
          </p:nvPr>
        </p:nvSpPr>
        <p:spPr>
          <a:xfrm>
            <a:off x="392871" y="1066800"/>
            <a:ext cx="10202936" cy="5181600"/>
          </a:xfrm>
        </p:spPr>
        <p:txBody>
          <a:bodyPr/>
          <a:lstStyle/>
          <a:p>
            <a:r>
              <a:rPr lang="en-US" dirty="0"/>
              <a:t>Political participation and gender inequality</a:t>
            </a:r>
          </a:p>
          <a:p>
            <a:endParaRPr lang="en-US" dirty="0"/>
          </a:p>
          <a:p>
            <a:pPr marL="285750" lvl="1" indent="-285750">
              <a:buFont typeface="Arial" panose="020B0604020202020204" pitchFamily="34" charset="0"/>
              <a:buChar char="•"/>
            </a:pPr>
            <a:r>
              <a:rPr lang="en-US" dirty="0"/>
              <a:t>Women have for a long time been systematically restricted from participating in politics </a:t>
            </a:r>
            <a:r>
              <a:rPr lang="en-US" dirty="0">
                <a:sym typeface="Wingdings" pitchFamily="2" charset="2"/>
              </a:rPr>
              <a:t> </a:t>
            </a:r>
            <a:r>
              <a:rPr lang="en-US" dirty="0">
                <a:solidFill>
                  <a:schemeClr val="accent1"/>
                </a:solidFill>
                <a:sym typeface="Wingdings" pitchFamily="2" charset="2"/>
              </a:rPr>
              <a:t>High cost for women to participate.</a:t>
            </a:r>
            <a:r>
              <a:rPr lang="en-US" dirty="0"/>
              <a:t> </a:t>
            </a:r>
          </a:p>
          <a:p>
            <a:pPr marL="285750" lvl="1" indent="-285750">
              <a:buFont typeface="Arial" panose="020B0604020202020204" pitchFamily="34" charset="0"/>
              <a:buChar char="•"/>
            </a:pPr>
            <a:r>
              <a:rPr lang="en-US" dirty="0"/>
              <a:t>Gender equality is a global issue, but has seen much progress – Much </a:t>
            </a:r>
            <a:r>
              <a:rPr lang="en-US" dirty="0">
                <a:solidFill>
                  <a:schemeClr val="accent1"/>
                </a:solidFill>
              </a:rPr>
              <a:t>country variation</a:t>
            </a:r>
            <a:r>
              <a:rPr lang="en-US" dirty="0"/>
              <a:t>. </a:t>
            </a:r>
          </a:p>
          <a:p>
            <a:pPr marL="285750" lvl="1" indent="-285750">
              <a:buFont typeface="Arial" panose="020B0604020202020204" pitchFamily="34" charset="0"/>
              <a:buChar char="•"/>
            </a:pPr>
            <a:r>
              <a:rPr lang="en-US" dirty="0"/>
              <a:t>The socio-political cost for women to participate in politics (EPP) </a:t>
            </a:r>
            <a:r>
              <a:rPr lang="en-US" dirty="0">
                <a:solidFill>
                  <a:schemeClr val="accent1"/>
                </a:solidFill>
              </a:rPr>
              <a:t>decreases as gender equality gets higher</a:t>
            </a:r>
            <a:r>
              <a:rPr lang="en-US" dirty="0"/>
              <a:t>.</a:t>
            </a:r>
          </a:p>
          <a:p>
            <a:endParaRPr lang="en-US" dirty="0"/>
          </a:p>
          <a:p>
            <a:endParaRPr lang="en-US" dirty="0"/>
          </a:p>
          <a:p>
            <a:r>
              <a:rPr lang="en-US" dirty="0"/>
              <a:t>Gendered opportunity structures</a:t>
            </a:r>
          </a:p>
          <a:p>
            <a:endParaRPr lang="en-US" dirty="0"/>
          </a:p>
          <a:p>
            <a:pPr lvl="2"/>
            <a:r>
              <a:rPr lang="en-US" dirty="0"/>
              <a:t>Variations in opportunity are the most important determinants of variations in both levels and forms of collective action behavior (Koopmans, 1999). </a:t>
            </a:r>
          </a:p>
          <a:p>
            <a:pPr lvl="2"/>
            <a:r>
              <a:rPr lang="en-US" dirty="0"/>
              <a:t>Opportunities in political systems are likely to affect societal groups differently based on </a:t>
            </a:r>
            <a:r>
              <a:rPr lang="en-US" dirty="0">
                <a:solidFill>
                  <a:schemeClr val="accent1"/>
                </a:solidFill>
              </a:rPr>
              <a:t>existing inequalities </a:t>
            </a:r>
            <a:r>
              <a:rPr lang="en-US" dirty="0"/>
              <a:t>(Snow &amp; Soule, 2010). </a:t>
            </a:r>
          </a:p>
        </p:txBody>
      </p:sp>
      <p:sp>
        <p:nvSpPr>
          <p:cNvPr id="6" name="Foliennummernplatzhalter 5"/>
          <p:cNvSpPr>
            <a:spLocks noGrp="1"/>
          </p:cNvSpPr>
          <p:nvPr>
            <p:ph type="sldNum" sz="quarter" idx="4"/>
          </p:nvPr>
        </p:nvSpPr>
        <p:spPr/>
        <p:txBody>
          <a:bodyPr/>
          <a:lstStyle/>
          <a:p>
            <a:fld id="{C05EE493-AD2E-4872-B2F6-8F12A747F0A5}" type="slidenum">
              <a:rPr lang="de-DE" sz="811"/>
              <a:pPr/>
              <a:t>6</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spTree>
    <p:extLst>
      <p:ext uri="{BB962C8B-B14F-4D97-AF65-F5344CB8AC3E}">
        <p14:creationId xmlns:p14="http://schemas.microsoft.com/office/powerpoint/2010/main" val="377382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Gendered</a:t>
            </a:r>
            <a:r>
              <a:rPr lang="de-DE" dirty="0"/>
              <a:t> </a:t>
            </a:r>
            <a:r>
              <a:rPr lang="de-DE" dirty="0" err="1"/>
              <a:t>opportunity</a:t>
            </a:r>
            <a:r>
              <a:rPr lang="de-DE" dirty="0"/>
              <a:t> </a:t>
            </a:r>
            <a:r>
              <a:rPr lang="de-DE" dirty="0" err="1"/>
              <a:t>structures</a:t>
            </a:r>
            <a:r>
              <a:rPr lang="de-DE" dirty="0"/>
              <a:t>: Hypothesis 3 and 4</a:t>
            </a:r>
          </a:p>
        </p:txBody>
      </p:sp>
      <p:sp>
        <p:nvSpPr>
          <p:cNvPr id="3" name="Inhaltsplatzhalter 2"/>
          <p:cNvSpPr>
            <a:spLocks noGrp="1"/>
          </p:cNvSpPr>
          <p:nvPr>
            <p:ph idx="1"/>
          </p:nvPr>
        </p:nvSpPr>
        <p:spPr>
          <a:xfrm>
            <a:off x="392871" y="1066800"/>
            <a:ext cx="10202936" cy="5181600"/>
          </a:xfrm>
        </p:spPr>
        <p:txBody>
          <a:bodyPr/>
          <a:lstStyle/>
          <a:p>
            <a:pPr lvl="4"/>
            <a:r>
              <a:rPr lang="en-US" dirty="0"/>
              <a:t>Hypothesis 3.</a:t>
            </a:r>
            <a:endParaRPr lang="en-US" i="1" u="none" dirty="0"/>
          </a:p>
          <a:p>
            <a:pPr marL="0" lvl="2" indent="0">
              <a:buNone/>
            </a:pPr>
            <a:r>
              <a:rPr lang="en-US" i="1" dirty="0"/>
              <a:t>A country having higher levels of economic gender equality will have a positive effect on </a:t>
            </a:r>
            <a:r>
              <a:rPr lang="en-US" i="1" u="none" dirty="0"/>
              <a:t>women’s more collective and confrontational forms of EPP in particular.</a:t>
            </a:r>
          </a:p>
          <a:p>
            <a:pPr marL="0" lvl="2" indent="0">
              <a:buNone/>
            </a:pPr>
            <a:endParaRPr lang="en-US" dirty="0"/>
          </a:p>
          <a:p>
            <a:pPr lvl="4"/>
            <a:r>
              <a:rPr lang="en-US" dirty="0"/>
              <a:t>Hypothesis 4. </a:t>
            </a:r>
            <a:endParaRPr lang="en-US" i="1" u="none" dirty="0"/>
          </a:p>
          <a:p>
            <a:pPr lvl="4"/>
            <a:r>
              <a:rPr lang="en-US" i="1" u="none" dirty="0"/>
              <a:t>A country having higher levels of political gender equality will have a positive effect on women’s more collective and confrontational forms of EPP in particular.</a:t>
            </a:r>
          </a:p>
        </p:txBody>
      </p:sp>
      <p:sp>
        <p:nvSpPr>
          <p:cNvPr id="6" name="Foliennummernplatzhalter 5"/>
          <p:cNvSpPr>
            <a:spLocks noGrp="1"/>
          </p:cNvSpPr>
          <p:nvPr>
            <p:ph type="sldNum" sz="quarter" idx="4"/>
          </p:nvPr>
        </p:nvSpPr>
        <p:spPr/>
        <p:txBody>
          <a:bodyPr/>
          <a:lstStyle/>
          <a:p>
            <a:fld id="{C05EE493-AD2E-4872-B2F6-8F12A747F0A5}" type="slidenum">
              <a:rPr lang="de-DE" sz="811"/>
              <a:pPr/>
              <a:t>7</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pic>
        <p:nvPicPr>
          <p:cNvPr id="4" name="Picture 3">
            <a:extLst>
              <a:ext uri="{FF2B5EF4-FFF2-40B4-BE49-F238E27FC236}">
                <a16:creationId xmlns:a16="http://schemas.microsoft.com/office/drawing/2014/main" id="{4010C87F-196E-FF4B-DC52-8F00C0B67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832" y="3151345"/>
            <a:ext cx="5315074" cy="2339788"/>
          </a:xfrm>
          <a:prstGeom prst="rect">
            <a:avLst/>
          </a:prstGeom>
        </p:spPr>
      </p:pic>
      <p:sp>
        <p:nvSpPr>
          <p:cNvPr id="5" name="TextBox 4">
            <a:extLst>
              <a:ext uri="{FF2B5EF4-FFF2-40B4-BE49-F238E27FC236}">
                <a16:creationId xmlns:a16="http://schemas.microsoft.com/office/drawing/2014/main" id="{AD24F0FF-9ECE-56A9-7257-4C818E61A733}"/>
              </a:ext>
            </a:extLst>
          </p:cNvPr>
          <p:cNvSpPr txBox="1"/>
          <p:nvPr/>
        </p:nvSpPr>
        <p:spPr>
          <a:xfrm>
            <a:off x="2869458" y="5572106"/>
            <a:ext cx="4623830" cy="276999"/>
          </a:xfrm>
          <a:prstGeom prst="rect">
            <a:avLst/>
          </a:prstGeom>
          <a:noFill/>
        </p:spPr>
        <p:txBody>
          <a:bodyPr wrap="none" rtlCol="0">
            <a:spAutoFit/>
          </a:bodyPr>
          <a:lstStyle/>
          <a:p>
            <a:r>
              <a:rPr lang="en-US" sz="1200" dirty="0"/>
              <a:t>Figure 2. Model of how gender equality can enable women’s EPP</a:t>
            </a:r>
          </a:p>
        </p:txBody>
      </p:sp>
    </p:spTree>
    <p:extLst>
      <p:ext uri="{BB962C8B-B14F-4D97-AF65-F5344CB8AC3E}">
        <p14:creationId xmlns:p14="http://schemas.microsoft.com/office/powerpoint/2010/main" val="363342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Methods and </a:t>
            </a:r>
            <a:r>
              <a:rPr lang="de-DE" dirty="0" err="1"/>
              <a:t>data</a:t>
            </a:r>
            <a:endParaRPr lang="de-DE" dirty="0"/>
          </a:p>
        </p:txBody>
      </p:sp>
      <p:sp>
        <p:nvSpPr>
          <p:cNvPr id="3" name="Inhaltsplatzhalter 2"/>
          <p:cNvSpPr>
            <a:spLocks noGrp="1"/>
          </p:cNvSpPr>
          <p:nvPr>
            <p:ph idx="1"/>
          </p:nvPr>
        </p:nvSpPr>
        <p:spPr>
          <a:xfrm>
            <a:off x="361495" y="1379376"/>
            <a:ext cx="4411698" cy="4876800"/>
          </a:xfrm>
        </p:spPr>
        <p:txBody>
          <a:bodyPr/>
          <a:lstStyle/>
          <a:p>
            <a:r>
              <a:rPr lang="en-US" dirty="0"/>
              <a:t>Key dependent variables (binary)</a:t>
            </a:r>
          </a:p>
          <a:p>
            <a:endParaRPr lang="en-US" dirty="0"/>
          </a:p>
          <a:p>
            <a:pPr marL="285750" lvl="1" indent="-285750">
              <a:buFont typeface="Arial" panose="020B0604020202020204" pitchFamily="34" charset="0"/>
              <a:buChar char="•"/>
            </a:pPr>
            <a:r>
              <a:rPr lang="en-US" dirty="0"/>
              <a:t>Boycott</a:t>
            </a:r>
          </a:p>
          <a:p>
            <a:pPr marL="285750" lvl="1" indent="-285750">
              <a:buFont typeface="Arial" panose="020B0604020202020204" pitchFamily="34" charset="0"/>
              <a:buChar char="•"/>
            </a:pPr>
            <a:r>
              <a:rPr lang="en-US" dirty="0"/>
              <a:t>Petition </a:t>
            </a:r>
          </a:p>
          <a:p>
            <a:pPr marL="285750" lvl="1" indent="-285750">
              <a:buFont typeface="Arial" panose="020B0604020202020204" pitchFamily="34" charset="0"/>
              <a:buChar char="•"/>
            </a:pPr>
            <a:r>
              <a:rPr lang="en-US" dirty="0"/>
              <a:t>Protest</a:t>
            </a:r>
          </a:p>
          <a:p>
            <a:pPr marL="285750" lvl="1" indent="-285750">
              <a:buFont typeface="Arial" panose="020B0604020202020204" pitchFamily="34" charset="0"/>
              <a:buChar char="•"/>
            </a:pPr>
            <a:endParaRPr lang="en-US" dirty="0"/>
          </a:p>
          <a:p>
            <a:r>
              <a:rPr lang="en-US" dirty="0"/>
              <a:t>Key independent variables</a:t>
            </a:r>
          </a:p>
          <a:p>
            <a:endParaRPr lang="en-US" dirty="0"/>
          </a:p>
          <a:p>
            <a:pPr lvl="2">
              <a:buFont typeface="Arial" panose="020B0604020202020204" pitchFamily="34" charset="0"/>
              <a:buChar char="•"/>
            </a:pPr>
            <a:r>
              <a:rPr lang="en-US" dirty="0"/>
              <a:t>Political gender equality: Women Political Empowerment index (V-Dem institute)</a:t>
            </a:r>
          </a:p>
          <a:p>
            <a:pPr lvl="2">
              <a:buFont typeface="Arial" panose="020B0604020202020204" pitchFamily="34" charset="0"/>
              <a:buChar char="•"/>
            </a:pPr>
            <a:r>
              <a:rPr lang="en-US" dirty="0"/>
              <a:t>Economic gender equality: Ratio of female to male labor force participation </a:t>
            </a:r>
          </a:p>
          <a:p>
            <a:pPr lvl="2">
              <a:buFont typeface="Arial" panose="020B0604020202020204" pitchFamily="34" charset="0"/>
              <a:buChar char="•"/>
            </a:pPr>
            <a:r>
              <a:rPr lang="en-US" dirty="0"/>
              <a:t>GDP per capita</a:t>
            </a:r>
          </a:p>
          <a:p>
            <a:pPr lvl="2">
              <a:buFont typeface="Arial" panose="020B0604020202020204" pitchFamily="34" charset="0"/>
              <a:buChar char="•"/>
            </a:pPr>
            <a:endParaRPr lang="en-US" dirty="0"/>
          </a:p>
          <a:p>
            <a:pPr lvl="2">
              <a:buFont typeface="Arial" panose="020B0604020202020204" pitchFamily="34" charset="0"/>
              <a:buChar char="•"/>
            </a:pPr>
            <a:r>
              <a:rPr lang="en-US" dirty="0"/>
              <a:t>Environmental concern</a:t>
            </a:r>
          </a:p>
          <a:p>
            <a:pPr lvl="2">
              <a:buFont typeface="Arial" panose="020B0604020202020204" pitchFamily="34" charset="0"/>
              <a:buChar char="•"/>
            </a:pPr>
            <a:r>
              <a:rPr lang="en-US" dirty="0"/>
              <a:t>Environmental ethics </a:t>
            </a:r>
          </a:p>
          <a:p>
            <a:pPr lvl="2">
              <a:buFont typeface="Arial" panose="020B0604020202020204" pitchFamily="34" charset="0"/>
              <a:buChar char="•"/>
            </a:pPr>
            <a:r>
              <a:rPr lang="en-US" dirty="0"/>
              <a:t>Environmental grievances (index)</a:t>
            </a:r>
          </a:p>
        </p:txBody>
      </p:sp>
      <p:sp>
        <p:nvSpPr>
          <p:cNvPr id="6" name="Foliennummernplatzhalter 5"/>
          <p:cNvSpPr>
            <a:spLocks noGrp="1"/>
          </p:cNvSpPr>
          <p:nvPr>
            <p:ph type="sldNum" sz="quarter" idx="4"/>
          </p:nvPr>
        </p:nvSpPr>
        <p:spPr/>
        <p:txBody>
          <a:bodyPr/>
          <a:lstStyle/>
          <a:p>
            <a:fld id="{C05EE493-AD2E-4872-B2F6-8F12A747F0A5}" type="slidenum">
              <a:rPr lang="de-DE" sz="811"/>
              <a:pPr/>
              <a:t>8</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pic>
        <p:nvPicPr>
          <p:cNvPr id="4" name="Picture 3">
            <a:extLst>
              <a:ext uri="{FF2B5EF4-FFF2-40B4-BE49-F238E27FC236}">
                <a16:creationId xmlns:a16="http://schemas.microsoft.com/office/drawing/2014/main" id="{9DD93960-F17D-2BC6-2CEF-A6F3D88A1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389" y="1600200"/>
            <a:ext cx="5609823" cy="3276600"/>
          </a:xfrm>
          <a:prstGeom prst="rect">
            <a:avLst/>
          </a:prstGeom>
        </p:spPr>
      </p:pic>
      <p:sp>
        <p:nvSpPr>
          <p:cNvPr id="5" name="TextBox 4">
            <a:extLst>
              <a:ext uri="{FF2B5EF4-FFF2-40B4-BE49-F238E27FC236}">
                <a16:creationId xmlns:a16="http://schemas.microsoft.com/office/drawing/2014/main" id="{33356D07-70D5-B945-58F1-00FA58EA1789}"/>
              </a:ext>
            </a:extLst>
          </p:cNvPr>
          <p:cNvSpPr txBox="1"/>
          <p:nvPr/>
        </p:nvSpPr>
        <p:spPr>
          <a:xfrm>
            <a:off x="5013389" y="4967390"/>
            <a:ext cx="3918060" cy="276999"/>
          </a:xfrm>
          <a:prstGeom prst="rect">
            <a:avLst/>
          </a:prstGeom>
          <a:noFill/>
        </p:spPr>
        <p:txBody>
          <a:bodyPr wrap="none" rtlCol="0">
            <a:spAutoFit/>
          </a:bodyPr>
          <a:lstStyle/>
          <a:p>
            <a:r>
              <a:rPr lang="en-US" sz="1200" dirty="0"/>
              <a:t>Figure 3. Distribution of dependent variables by gender</a:t>
            </a:r>
          </a:p>
        </p:txBody>
      </p:sp>
    </p:spTree>
    <p:extLst>
      <p:ext uri="{BB962C8B-B14F-4D97-AF65-F5344CB8AC3E}">
        <p14:creationId xmlns:p14="http://schemas.microsoft.com/office/powerpoint/2010/main" val="322787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Methods and </a:t>
            </a:r>
            <a:r>
              <a:rPr lang="de-DE" dirty="0" err="1"/>
              <a:t>data</a:t>
            </a:r>
            <a:endParaRPr lang="de-DE" dirty="0"/>
          </a:p>
        </p:txBody>
      </p:sp>
      <p:sp>
        <p:nvSpPr>
          <p:cNvPr id="3" name="Inhaltsplatzhalter 2"/>
          <p:cNvSpPr>
            <a:spLocks noGrp="1"/>
          </p:cNvSpPr>
          <p:nvPr>
            <p:ph idx="1"/>
          </p:nvPr>
        </p:nvSpPr>
        <p:spPr>
          <a:xfrm>
            <a:off x="392871" y="1066800"/>
            <a:ext cx="10202936" cy="4876800"/>
          </a:xfrm>
        </p:spPr>
        <p:txBody>
          <a:bodyPr/>
          <a:lstStyle/>
          <a:p>
            <a:endParaRPr lang="en-US" dirty="0"/>
          </a:p>
          <a:p>
            <a:pPr lvl="2"/>
            <a:r>
              <a:rPr lang="en-US" dirty="0"/>
              <a:t>Multilevel mixed effects logistic regressions </a:t>
            </a:r>
          </a:p>
          <a:p>
            <a:pPr lvl="2"/>
            <a:r>
              <a:rPr lang="en-US" dirty="0">
                <a:sym typeface="Wingdings" pitchFamily="2" charset="2"/>
              </a:rPr>
              <a:t>Average Marginal Effects (AME)  Margins plots</a:t>
            </a:r>
          </a:p>
          <a:p>
            <a:pPr lvl="2"/>
            <a:endParaRPr lang="en-US" dirty="0">
              <a:sym typeface="Wingdings" pitchFamily="2" charset="2"/>
            </a:endParaRPr>
          </a:p>
          <a:p>
            <a:pPr lvl="2"/>
            <a:r>
              <a:rPr lang="en-US" dirty="0">
                <a:sym typeface="Wingdings" pitchFamily="2" charset="2"/>
              </a:rPr>
              <a:t>All 28 ISSP participant countries. </a:t>
            </a:r>
          </a:p>
          <a:p>
            <a:pPr lvl="2"/>
            <a:r>
              <a:rPr lang="en-US" dirty="0">
                <a:sym typeface="Wingdings" pitchFamily="2" charset="2"/>
              </a:rPr>
              <a:t>44,100 observations  36,620 (missing removed)</a:t>
            </a:r>
          </a:p>
          <a:p>
            <a:pPr lvl="2"/>
            <a:endParaRPr lang="en-US" dirty="0">
              <a:sym typeface="Wingdings" pitchFamily="2" charset="2"/>
            </a:endParaRPr>
          </a:p>
          <a:p>
            <a:pPr lvl="2"/>
            <a:r>
              <a:rPr lang="en-US" dirty="0">
                <a:sym typeface="Wingdings" pitchFamily="2" charset="2"/>
              </a:rPr>
              <a:t>Cross-level interactions to see effect of gender equality on women’s engagement</a:t>
            </a:r>
          </a:p>
          <a:p>
            <a:pPr lvl="2"/>
            <a:r>
              <a:rPr lang="en-US" dirty="0">
                <a:sym typeface="Wingdings" pitchFamily="2" charset="2"/>
              </a:rPr>
              <a:t>Random slope for the lower-level variable (gender), since gendered effect may vary between countries</a:t>
            </a:r>
          </a:p>
        </p:txBody>
      </p:sp>
      <p:sp>
        <p:nvSpPr>
          <p:cNvPr id="6" name="Foliennummernplatzhalter 5"/>
          <p:cNvSpPr>
            <a:spLocks noGrp="1"/>
          </p:cNvSpPr>
          <p:nvPr>
            <p:ph type="sldNum" sz="quarter" idx="4"/>
          </p:nvPr>
        </p:nvSpPr>
        <p:spPr/>
        <p:txBody>
          <a:bodyPr/>
          <a:lstStyle/>
          <a:p>
            <a:fld id="{C05EE493-AD2E-4872-B2F6-8F12A747F0A5}" type="slidenum">
              <a:rPr lang="de-DE" sz="811"/>
              <a:pPr/>
              <a:t>9</a:t>
            </a:fld>
            <a:endParaRPr lang="de-DE" sz="811" dirty="0"/>
          </a:p>
        </p:txBody>
      </p:sp>
      <p:sp>
        <p:nvSpPr>
          <p:cNvPr id="7" name="Datumsplatzhalter 3">
            <a:extLst>
              <a:ext uri="{FF2B5EF4-FFF2-40B4-BE49-F238E27FC236}">
                <a16:creationId xmlns:a16="http://schemas.microsoft.com/office/drawing/2014/main" id="{185189A8-8DDA-C429-6ECA-2FEAFDAF616D}"/>
              </a:ext>
            </a:extLst>
          </p:cNvPr>
          <p:cNvSpPr txBox="1">
            <a:spLocks/>
          </p:cNvSpPr>
          <p:nvPr/>
        </p:nvSpPr>
        <p:spPr>
          <a:xfrm>
            <a:off x="1299369" y="6467873"/>
            <a:ext cx="1981200" cy="194562"/>
          </a:xfrm>
          <a:prstGeom prst="rect">
            <a:avLst/>
          </a:prstGeom>
        </p:spPr>
        <p:txBody>
          <a:bodyPr vert="horz" lIns="0" tIns="0" rIns="0" bIns="0" rtlCol="0">
            <a:noAutofit/>
          </a:bodyPr>
          <a:lstStyle>
            <a:lvl1pPr marL="0" indent="0" algn="l" defTabSz="823600" rtl="0" eaLnBrk="1" latinLnBrk="0" hangingPunct="1">
              <a:lnSpc>
                <a:spcPct val="110000"/>
              </a:lnSpc>
              <a:spcBef>
                <a:spcPts val="0"/>
              </a:spcBef>
              <a:buFont typeface="Arial" pitchFamily="34" charset="0"/>
              <a:buNone/>
              <a:defRPr sz="1441" b="1" kern="1200">
                <a:solidFill>
                  <a:schemeClr val="accent1"/>
                </a:solidFill>
                <a:latin typeface="+mn-lt"/>
                <a:ea typeface="+mn-ea"/>
                <a:cs typeface="+mn-cs"/>
              </a:defRPr>
            </a:lvl1pPr>
            <a:lvl2pPr marL="0" indent="0" algn="l" defTabSz="823600" rtl="0" eaLnBrk="1" latinLnBrk="0" hangingPunct="1">
              <a:lnSpc>
                <a:spcPct val="110000"/>
              </a:lnSpc>
              <a:spcBef>
                <a:spcPts val="0"/>
              </a:spcBef>
              <a:buFont typeface="Arial" pitchFamily="34" charset="0"/>
              <a:buNone/>
              <a:defRPr sz="1441" kern="1200">
                <a:solidFill>
                  <a:schemeClr val="tx1"/>
                </a:solidFill>
                <a:latin typeface="+mn-lt"/>
                <a:ea typeface="+mn-ea"/>
                <a:cs typeface="+mn-cs"/>
              </a:defRPr>
            </a:lvl2pPr>
            <a:lvl3pPr marL="291827"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3pPr>
            <a:lvl4pPr marL="697142" indent="-291827" algn="l" defTabSz="823600" rtl="0" eaLnBrk="1" latinLnBrk="0" hangingPunct="1">
              <a:lnSpc>
                <a:spcPct val="110000"/>
              </a:lnSpc>
              <a:spcBef>
                <a:spcPts val="0"/>
              </a:spcBef>
              <a:buClr>
                <a:schemeClr val="accent1"/>
              </a:buClr>
              <a:buFont typeface="Arial" panose="020B0604020202020204" pitchFamily="34" charset="0"/>
              <a:buChar char="−"/>
              <a:defRPr sz="1441" kern="1200">
                <a:solidFill>
                  <a:schemeClr val="tx1"/>
                </a:solidFill>
                <a:latin typeface="+mn-lt"/>
                <a:ea typeface="+mn-ea"/>
                <a:cs typeface="+mn-cs"/>
              </a:defRPr>
            </a:lvl4pPr>
            <a:lvl5pPr marL="0" indent="0" algn="l" defTabSz="823600" rtl="0" eaLnBrk="1" latinLnBrk="0" hangingPunct="1">
              <a:lnSpc>
                <a:spcPct val="110000"/>
              </a:lnSpc>
              <a:spcBef>
                <a:spcPts val="0"/>
              </a:spcBef>
              <a:buFont typeface="+mj-lt"/>
              <a:buAutoNum type="arabicPeriod"/>
              <a:defRPr sz="1441" u="sng" kern="1200" baseline="0">
                <a:solidFill>
                  <a:schemeClr val="tx1"/>
                </a:solidFill>
                <a:uFill>
                  <a:solidFill>
                    <a:schemeClr val="accent1"/>
                  </a:solidFill>
                </a:uFill>
                <a:latin typeface="+mn-lt"/>
                <a:ea typeface="+mn-ea"/>
                <a:cs typeface="+mn-cs"/>
              </a:defRPr>
            </a:lvl5pPr>
            <a:lvl6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6pPr>
            <a:lvl7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7pPr>
            <a:lvl8pPr marL="0" indent="0" algn="l" defTabSz="823600" rtl="0" eaLnBrk="1" latinLnBrk="0" hangingPunct="1">
              <a:lnSpc>
                <a:spcPct val="110000"/>
              </a:lnSpc>
              <a:spcBef>
                <a:spcPts val="0"/>
              </a:spcBef>
              <a:buClr>
                <a:schemeClr val="accent1"/>
              </a:buClr>
              <a:buFont typeface="Arial" panose="020B0604020202020204" pitchFamily="34" charset="0"/>
              <a:buNone/>
              <a:tabLst/>
              <a:defRPr sz="1441" kern="1200" baseline="0">
                <a:solidFill>
                  <a:schemeClr val="tx1"/>
                </a:solidFill>
                <a:latin typeface="+mn-lt"/>
                <a:ea typeface="+mn-ea"/>
                <a:cs typeface="+mn-cs"/>
              </a:defRPr>
            </a:lvl8pPr>
            <a:lvl9pPr marL="0" indent="0" algn="l" defTabSz="823600" rtl="0" eaLnBrk="1" latinLnBrk="0" hangingPunct="1">
              <a:lnSpc>
                <a:spcPct val="110000"/>
              </a:lnSpc>
              <a:spcBef>
                <a:spcPts val="0"/>
              </a:spcBef>
              <a:buClr>
                <a:schemeClr val="accent1"/>
              </a:buClr>
              <a:buFont typeface="Arial" panose="020B0604020202020204" pitchFamily="34" charset="0"/>
              <a:buNone/>
              <a:defRPr sz="1441" kern="1200" baseline="0">
                <a:solidFill>
                  <a:schemeClr val="tx1"/>
                </a:solidFill>
                <a:latin typeface="+mn-lt"/>
                <a:ea typeface="+mn-ea"/>
                <a:cs typeface="+mn-cs"/>
              </a:defRPr>
            </a:lvl9pPr>
          </a:lstStyle>
          <a:p>
            <a:r>
              <a:rPr lang="de-DE" sz="811" dirty="0">
                <a:solidFill>
                  <a:schemeClr val="tx1"/>
                </a:solidFill>
              </a:rPr>
              <a:t>Summer Isaacson, 2023 </a:t>
            </a:r>
            <a:r>
              <a:rPr lang="en-US" sz="811" dirty="0">
                <a:solidFill>
                  <a:schemeClr val="tx1"/>
                </a:solidFill>
              </a:rPr>
              <a:t>December</a:t>
            </a:r>
            <a:r>
              <a:rPr lang="de-DE" sz="811" dirty="0">
                <a:solidFill>
                  <a:schemeClr val="tx1"/>
                </a:solidFill>
              </a:rPr>
              <a:t> 4 </a:t>
            </a:r>
          </a:p>
        </p:txBody>
      </p:sp>
    </p:spTree>
    <p:extLst>
      <p:ext uri="{BB962C8B-B14F-4D97-AF65-F5344CB8AC3E}">
        <p14:creationId xmlns:p14="http://schemas.microsoft.com/office/powerpoint/2010/main" val="4046084819"/>
      </p:ext>
    </p:extLst>
  </p:cSld>
  <p:clrMapOvr>
    <a:masterClrMapping/>
  </p:clrMapOvr>
</p:sld>
</file>

<file path=ppt/theme/theme1.xml><?xml version="1.0" encoding="utf-8"?>
<a:theme xmlns:a="http://schemas.openxmlformats.org/drawingml/2006/main" name="PPT_UniKN">
  <a:themeElements>
    <a:clrScheme name="UNIK Farben PowerPoint">
      <a:dk1>
        <a:sysClr val="windowText" lastClr="000000"/>
      </a:dk1>
      <a:lt1>
        <a:sysClr val="window" lastClr="FFFFFF"/>
      </a:lt1>
      <a:dk2>
        <a:srgbClr val="000000"/>
      </a:dk2>
      <a:lt2>
        <a:srgbClr val="F8F8F8"/>
      </a:lt2>
      <a:accent1>
        <a:srgbClr val="009AD1"/>
      </a:accent1>
      <a:accent2>
        <a:srgbClr val="59B6DC"/>
      </a:accent2>
      <a:accent3>
        <a:srgbClr val="A0D3E6"/>
      </a:accent3>
      <a:accent4>
        <a:srgbClr val="C8E5EF"/>
      </a:accent4>
      <a:accent5>
        <a:srgbClr val="B2B2B2"/>
      </a:accent5>
      <a:accent6>
        <a:srgbClr val="808080"/>
      </a:accent6>
      <a:hlink>
        <a:srgbClr val="5F5F5F"/>
      </a:hlink>
      <a:folHlink>
        <a:srgbClr val="919191"/>
      </a:folHlink>
    </a:clrScheme>
    <a:fontScheme name="UNIK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5F40929-E44F-7F4E-AE74-9DD56DED63DE}" vid="{4FF94EFE-0E55-CA41-ADB4-3FC4D74FD5BE}"/>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PPT_UniKN</Template>
  <TotalTime>0</TotalTime>
  <Words>1834</Words>
  <Application>Microsoft Office PowerPoint</Application>
  <PresentationFormat>Personnalisé</PresentationFormat>
  <Paragraphs>199</Paragraphs>
  <Slides>21</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Times New Roman</vt:lpstr>
      <vt:lpstr>PPT_UniKN</vt:lpstr>
      <vt:lpstr>Présentation PowerPoint</vt:lpstr>
      <vt:lpstr>Overview</vt:lpstr>
      <vt:lpstr>Research problem</vt:lpstr>
      <vt:lpstr>Individual level explanations: Hypothesis 1 and 2</vt:lpstr>
      <vt:lpstr>Conceptualizing Environmental Political Participation (EPP)</vt:lpstr>
      <vt:lpstr>Gendered opportunity structures: Hypothesis 3 and 4</vt:lpstr>
      <vt:lpstr>Gendered opportunity structures: Hypothesis 3 and 4</vt:lpstr>
      <vt:lpstr>Methods and data</vt:lpstr>
      <vt:lpstr>Methods and data</vt:lpstr>
      <vt:lpstr>Results: Margins plots - Protest</vt:lpstr>
      <vt:lpstr>Results: Margins plots - Petition</vt:lpstr>
      <vt:lpstr>Results: Margins plots - Boycott</vt:lpstr>
      <vt:lpstr>Conclusions and take-aways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mit Bild, Typografie: Arial Bold, maximal  über vier Zeilen</dc:title>
  <dc:creator>Microsoft Office User</dc:creator>
  <dc:description>Vorlage Praesentation – Office 2010;_x000d_
Version 010;_x000d_
2015-03-03;</dc:description>
  <cp:lastModifiedBy>Karin Nisple</cp:lastModifiedBy>
  <cp:revision>156</cp:revision>
  <dcterms:created xsi:type="dcterms:W3CDTF">2023-11-21T09:10:20Z</dcterms:created>
  <dcterms:modified xsi:type="dcterms:W3CDTF">2023-12-04T10:20:01Z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STRICHPUNKT</vt:lpwstr>
  </property>
  <property fmtid="{D5CDD505-2E9C-101B-9397-08002B2CF9AE}" pid="3" name="Erstellt am">
    <vt:lpwstr>10.10.2014</vt:lpwstr>
  </property>
  <property fmtid="{D5CDD505-2E9C-101B-9397-08002B2CF9AE}" pid="4" name="Bearbeiter">
    <vt:lpwstr>gadamovich | office implementation</vt:lpwstr>
  </property>
  <property fmtid="{D5CDD505-2E9C-101B-9397-08002B2CF9AE}" pid="5" name="Version">
    <vt:lpwstr>010</vt:lpwstr>
  </property>
  <property fmtid="{D5CDD505-2E9C-101B-9397-08002B2CF9AE}" pid="6" name="Version vom">
    <vt:lpwstr>03.03.2015</vt:lpwstr>
  </property>
</Properties>
</file>