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5" r:id="rId2"/>
    <p:sldId id="266" r:id="rId3"/>
    <p:sldId id="267" r:id="rId4"/>
    <p:sldId id="395" r:id="rId5"/>
    <p:sldId id="355" r:id="rId6"/>
    <p:sldId id="385" r:id="rId7"/>
    <p:sldId id="271" r:id="rId8"/>
    <p:sldId id="274" r:id="rId9"/>
    <p:sldId id="276" r:id="rId10"/>
    <p:sldId id="378" r:id="rId11"/>
    <p:sldId id="383" r:id="rId12"/>
    <p:sldId id="396" r:id="rId13"/>
    <p:sldId id="374" r:id="rId14"/>
    <p:sldId id="386" r:id="rId15"/>
    <p:sldId id="351" r:id="rId16"/>
    <p:sldId id="39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802A"/>
    <a:srgbClr val="FFC000"/>
    <a:srgbClr val="18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45D712-3772-4C35-B7E3-098355E2D903}" v="31" dt="2023-12-04T12:04:44.7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4" autoAdjust="0"/>
    <p:restoredTop sz="89831" autoAdjust="0"/>
  </p:normalViewPr>
  <p:slideViewPr>
    <p:cSldViewPr snapToGrid="0">
      <p:cViewPr varScale="1">
        <p:scale>
          <a:sx n="58" d="100"/>
          <a:sy n="58" d="100"/>
        </p:scale>
        <p:origin x="82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E0167-E69D-4898-886F-8E37C349E207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98D56-CA9C-440D-B89C-EC71B23D02D5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52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C98D56-CA9C-440D-B89C-EC71B23D02D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224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C98D56-CA9C-440D-B89C-EC71B23D02D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779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C98D56-CA9C-440D-B89C-EC71B23D02D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853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 CAMBIARE SCALA DELLE X- METTERE STESSO RANGE </a:t>
            </a:r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C98D56-CA9C-440D-B89C-EC71B23D02D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837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err="1"/>
              <a:t>Moving</a:t>
            </a:r>
            <a:r>
              <a:rPr lang="it-IT" dirty="0"/>
              <a:t> to the moderator </a:t>
            </a:r>
            <a:r>
              <a:rPr lang="it-IT" dirty="0" err="1"/>
              <a:t>effect</a:t>
            </a:r>
            <a:r>
              <a:rPr lang="it-IT" dirty="0"/>
              <a:t> of country </a:t>
            </a:r>
            <a:r>
              <a:rPr lang="it-IT" dirty="0" err="1"/>
              <a:t>level</a:t>
            </a:r>
            <a:r>
              <a:rPr lang="it-IT" dirty="0"/>
              <a:t> </a:t>
            </a:r>
            <a:r>
              <a:rPr lang="it-IT" dirty="0" err="1"/>
              <a:t>vulnerabilities</a:t>
            </a:r>
            <a:r>
              <a:rPr lang="it-IT" dirty="0"/>
              <a:t>, </a:t>
            </a:r>
            <a:r>
              <a:rPr lang="it-IT" dirty="0" err="1"/>
              <a:t>here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see</a:t>
            </a:r>
            <a:r>
              <a:rPr lang="it-IT" dirty="0"/>
              <a:t> the </a:t>
            </a:r>
            <a:r>
              <a:rPr lang="it-IT" dirty="0" err="1"/>
              <a:t>predicted</a:t>
            </a:r>
            <a:r>
              <a:rPr lang="it-IT" dirty="0"/>
              <a:t> </a:t>
            </a:r>
            <a:r>
              <a:rPr lang="it-IT" dirty="0" err="1"/>
              <a:t>levels</a:t>
            </a:r>
            <a:r>
              <a:rPr lang="it-IT" dirty="0"/>
              <a:t> of </a:t>
            </a:r>
            <a:r>
              <a:rPr lang="it-IT" dirty="0" err="1"/>
              <a:t>willingness</a:t>
            </a:r>
            <a:r>
              <a:rPr lang="it-IT" dirty="0"/>
              <a:t> to </a:t>
            </a:r>
            <a:r>
              <a:rPr lang="it-IT" dirty="0" err="1"/>
              <a:t>pay</a:t>
            </a:r>
            <a:r>
              <a:rPr lang="it-IT" dirty="0"/>
              <a:t> for the </a:t>
            </a:r>
            <a:r>
              <a:rPr lang="it-IT" dirty="0" err="1"/>
              <a:t>environment</a:t>
            </a:r>
            <a:r>
              <a:rPr lang="it-IT" dirty="0"/>
              <a:t> by </a:t>
            </a:r>
            <a:r>
              <a:rPr lang="it-IT" dirty="0" err="1"/>
              <a:t>levels</a:t>
            </a:r>
            <a:r>
              <a:rPr lang="it-IT" dirty="0"/>
              <a:t> of </a:t>
            </a:r>
            <a:r>
              <a:rPr lang="it-IT" dirty="0" err="1"/>
              <a:t>climate</a:t>
            </a:r>
            <a:r>
              <a:rPr lang="it-IT" dirty="0"/>
              <a:t> risk of the country for </a:t>
            </a:r>
            <a:r>
              <a:rPr lang="it-IT" dirty="0" err="1"/>
              <a:t>individuals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are </a:t>
            </a:r>
            <a:r>
              <a:rPr lang="it-IT" dirty="0" err="1"/>
              <a:t>concerned</a:t>
            </a:r>
            <a:r>
              <a:rPr lang="it-IT" dirty="0"/>
              <a:t> and </a:t>
            </a:r>
            <a:r>
              <a:rPr lang="it-IT" dirty="0" err="1"/>
              <a:t>who</a:t>
            </a:r>
            <a:r>
              <a:rPr lang="it-IT" dirty="0"/>
              <a:t> are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concered</a:t>
            </a:r>
            <a:r>
              <a:rPr lang="it-IT" dirty="0"/>
              <a:t> for the </a:t>
            </a:r>
            <a:r>
              <a:rPr lang="it-IT" dirty="0" err="1"/>
              <a:t>environment</a:t>
            </a:r>
            <a:r>
              <a:rPr lang="it-IT" dirty="0"/>
              <a:t>. And can </a:t>
            </a:r>
            <a:r>
              <a:rPr lang="it-IT" dirty="0" err="1"/>
              <a:t>notice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individuals</a:t>
            </a:r>
            <a:r>
              <a:rPr lang="it-IT" dirty="0"/>
              <a:t> </a:t>
            </a:r>
            <a:r>
              <a:rPr lang="it-IT" dirty="0" err="1"/>
              <a:t>very</a:t>
            </a:r>
            <a:r>
              <a:rPr lang="it-IT" dirty="0"/>
              <a:t> </a:t>
            </a:r>
            <a:r>
              <a:rPr lang="it-IT" dirty="0" err="1"/>
              <a:t>concerned</a:t>
            </a:r>
            <a:r>
              <a:rPr lang="it-IT" dirty="0"/>
              <a:t> for the </a:t>
            </a:r>
            <a:r>
              <a:rPr lang="it-IT" dirty="0" err="1"/>
              <a:t>environment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levle</a:t>
            </a:r>
            <a:r>
              <a:rPr lang="it-IT" dirty="0"/>
              <a:t> of </a:t>
            </a:r>
            <a:r>
              <a:rPr lang="it-IT" dirty="0" err="1"/>
              <a:t>willingnsess</a:t>
            </a:r>
            <a:r>
              <a:rPr lang="it-IT" dirty="0"/>
              <a:t> to </a:t>
            </a:r>
            <a:r>
              <a:rPr lang="it-IT" dirty="0" err="1"/>
              <a:t>pay</a:t>
            </a:r>
            <a:r>
              <a:rPr lang="it-IT" dirty="0"/>
              <a:t> for the </a:t>
            </a:r>
            <a:r>
              <a:rPr lang="it-IT" dirty="0" err="1"/>
              <a:t>environment</a:t>
            </a:r>
            <a:r>
              <a:rPr lang="it-IT" dirty="0"/>
              <a:t> </a:t>
            </a:r>
            <a:r>
              <a:rPr lang="it-IT" dirty="0" err="1"/>
              <a:t>regardles</a:t>
            </a:r>
            <a:r>
              <a:rPr lang="it-IT" dirty="0"/>
              <a:t> the </a:t>
            </a:r>
            <a:r>
              <a:rPr lang="it-IT" dirty="0" err="1"/>
              <a:t>levels</a:t>
            </a:r>
            <a:r>
              <a:rPr lang="it-IT" dirty="0"/>
              <a:t> of </a:t>
            </a:r>
            <a:r>
              <a:rPr lang="it-IT" dirty="0" err="1"/>
              <a:t>cliamte</a:t>
            </a:r>
            <a:r>
              <a:rPr lang="it-IT" dirty="0"/>
              <a:t> risk of the country. </a:t>
            </a:r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dirty="0" err="1"/>
              <a:t>individualas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are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concerned</a:t>
            </a:r>
            <a:r>
              <a:rPr lang="it-IT" dirty="0"/>
              <a:t> for the </a:t>
            </a:r>
            <a:r>
              <a:rPr lang="it-IT" dirty="0" err="1"/>
              <a:t>environment</a:t>
            </a:r>
            <a:r>
              <a:rPr lang="it-IT" dirty="0"/>
              <a:t> are more </a:t>
            </a:r>
            <a:r>
              <a:rPr lang="it-IT" dirty="0" err="1"/>
              <a:t>willing</a:t>
            </a:r>
            <a:r>
              <a:rPr lang="it-IT" dirty="0"/>
              <a:t> to </a:t>
            </a:r>
            <a:r>
              <a:rPr lang="it-IT" dirty="0" err="1"/>
              <a:t>pay</a:t>
            </a:r>
            <a:r>
              <a:rPr lang="it-IT" dirty="0"/>
              <a:t> for </a:t>
            </a:r>
            <a:r>
              <a:rPr lang="it-IT" dirty="0" err="1"/>
              <a:t>it</a:t>
            </a:r>
            <a:r>
              <a:rPr lang="it-IT" dirty="0"/>
              <a:t> in countries with high </a:t>
            </a:r>
            <a:r>
              <a:rPr lang="it-IT" dirty="0" err="1"/>
              <a:t>levles</a:t>
            </a:r>
            <a:r>
              <a:rPr lang="it-IT" dirty="0"/>
              <a:t> of </a:t>
            </a:r>
            <a:r>
              <a:rPr lang="it-IT" dirty="0" err="1"/>
              <a:t>climate</a:t>
            </a:r>
            <a:r>
              <a:rPr lang="it-IT" dirty="0"/>
              <a:t> risk in </a:t>
            </a:r>
            <a:r>
              <a:rPr lang="it-IT" dirty="0" err="1"/>
              <a:t>comparison</a:t>
            </a:r>
            <a:r>
              <a:rPr lang="it-IT" dirty="0"/>
              <a:t> of </a:t>
            </a:r>
            <a:r>
              <a:rPr lang="it-IT" dirty="0" err="1"/>
              <a:t>those</a:t>
            </a:r>
            <a:r>
              <a:rPr lang="it-IT" dirty="0"/>
              <a:t> living in low </a:t>
            </a:r>
            <a:r>
              <a:rPr lang="it-IT" dirty="0" err="1"/>
              <a:t>cliamte</a:t>
            </a:r>
            <a:r>
              <a:rPr lang="it-IT" dirty="0"/>
              <a:t> risk countries.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C98D56-CA9C-440D-B89C-EC71B23D02D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1787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err="1"/>
              <a:t>Lastly</a:t>
            </a:r>
            <a:r>
              <a:rPr lang="it-IT" dirty="0"/>
              <a:t>,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looked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moderator </a:t>
            </a:r>
            <a:r>
              <a:rPr lang="it-IT" dirty="0" err="1"/>
              <a:t>effect</a:t>
            </a:r>
            <a:r>
              <a:rPr lang="it-IT" dirty="0"/>
              <a:t> of national </a:t>
            </a:r>
            <a:r>
              <a:rPr lang="it-IT" dirty="0" err="1"/>
              <a:t>wealth</a:t>
            </a:r>
            <a:r>
              <a:rPr lang="it-IT" dirty="0"/>
              <a:t>.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assumed</a:t>
            </a:r>
            <a:r>
              <a:rPr lang="it-IT" dirty="0"/>
              <a:t>, </a:t>
            </a:r>
            <a:r>
              <a:rPr lang="it-IT" dirty="0" err="1"/>
              <a:t>being</a:t>
            </a:r>
            <a:r>
              <a:rPr lang="it-IT" dirty="0"/>
              <a:t> </a:t>
            </a:r>
            <a:r>
              <a:rPr lang="it-IT" dirty="0" err="1"/>
              <a:t>concerned</a:t>
            </a:r>
            <a:r>
              <a:rPr lang="it-IT" dirty="0"/>
              <a:t> for the </a:t>
            </a:r>
            <a:r>
              <a:rPr lang="it-IT" dirty="0" err="1"/>
              <a:t>environment</a:t>
            </a:r>
            <a:r>
              <a:rPr lang="it-IT" dirty="0"/>
              <a:t> leads to </a:t>
            </a:r>
            <a:r>
              <a:rPr lang="it-IT" dirty="0" err="1"/>
              <a:t>higher</a:t>
            </a:r>
            <a:r>
              <a:rPr lang="it-IT" dirty="0"/>
              <a:t> </a:t>
            </a:r>
            <a:r>
              <a:rPr lang="it-IT" dirty="0" err="1"/>
              <a:t>willing</a:t>
            </a:r>
            <a:r>
              <a:rPr lang="it-IT" dirty="0"/>
              <a:t> to </a:t>
            </a:r>
            <a:r>
              <a:rPr lang="it-IT" dirty="0" err="1"/>
              <a:t>pay</a:t>
            </a:r>
            <a:r>
              <a:rPr lang="it-IT" dirty="0"/>
              <a:t> in </a:t>
            </a:r>
            <a:r>
              <a:rPr lang="it-IT" dirty="0" err="1"/>
              <a:t>wealthier</a:t>
            </a:r>
            <a:r>
              <a:rPr lang="it-IT" dirty="0"/>
              <a:t> countries. </a:t>
            </a:r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dirty="0" err="1"/>
              <a:t>it’s</a:t>
            </a:r>
            <a:r>
              <a:rPr lang="it-IT" dirty="0"/>
              <a:t> </a:t>
            </a:r>
            <a:r>
              <a:rPr lang="it-IT" dirty="0" err="1"/>
              <a:t>less</a:t>
            </a:r>
            <a:r>
              <a:rPr lang="it-IT" dirty="0"/>
              <a:t> intuitive the </a:t>
            </a:r>
            <a:r>
              <a:rPr lang="it-IT" dirty="0" err="1"/>
              <a:t>effect</a:t>
            </a:r>
            <a:r>
              <a:rPr lang="it-IT" dirty="0"/>
              <a:t> of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are </a:t>
            </a:r>
            <a:r>
              <a:rPr lang="it-IT" dirty="0" err="1"/>
              <a:t>nto</a:t>
            </a:r>
            <a:r>
              <a:rPr lang="it-IT" dirty="0"/>
              <a:t> </a:t>
            </a:r>
            <a:r>
              <a:rPr lang="it-IT" dirty="0" err="1"/>
              <a:t>concered</a:t>
            </a:r>
            <a:r>
              <a:rPr lang="it-IT" dirty="0"/>
              <a:t> for the </a:t>
            </a:r>
            <a:r>
              <a:rPr lang="it-IT" dirty="0" err="1"/>
              <a:t>environment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are more </a:t>
            </a:r>
            <a:r>
              <a:rPr lang="it-IT" dirty="0" err="1"/>
              <a:t>willing</a:t>
            </a:r>
            <a:r>
              <a:rPr lang="it-IT" dirty="0"/>
              <a:t> to </a:t>
            </a:r>
            <a:r>
              <a:rPr lang="it-IT" dirty="0" err="1"/>
              <a:t>pay</a:t>
            </a:r>
            <a:r>
              <a:rPr lang="it-IT" dirty="0"/>
              <a:t> in </a:t>
            </a:r>
            <a:r>
              <a:rPr lang="it-IT" dirty="0" err="1"/>
              <a:t>less</a:t>
            </a:r>
            <a:r>
              <a:rPr lang="it-IT" dirty="0"/>
              <a:t> </a:t>
            </a:r>
            <a:r>
              <a:rPr lang="it-IT" dirty="0" err="1"/>
              <a:t>wealth</a:t>
            </a:r>
            <a:r>
              <a:rPr lang="it-IT" dirty="0"/>
              <a:t> countries in </a:t>
            </a:r>
            <a:r>
              <a:rPr lang="it-IT" dirty="0" err="1"/>
              <a:t>comparison</a:t>
            </a:r>
            <a:r>
              <a:rPr lang="it-IT" dirty="0"/>
              <a:t> to high </a:t>
            </a:r>
            <a:r>
              <a:rPr lang="it-IT" dirty="0" err="1"/>
              <a:t>gdp</a:t>
            </a:r>
            <a:r>
              <a:rPr lang="it-IT" dirty="0"/>
              <a:t> countries. </a:t>
            </a:r>
            <a:r>
              <a:rPr lang="it-IT" dirty="0" err="1"/>
              <a:t>We</a:t>
            </a:r>
            <a:r>
              <a:rPr lang="it-IT" dirty="0"/>
              <a:t> are </a:t>
            </a:r>
            <a:r>
              <a:rPr lang="it-IT" dirty="0" err="1"/>
              <a:t>still</a:t>
            </a:r>
            <a:r>
              <a:rPr lang="it-IT" dirty="0"/>
              <a:t> working on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interpretation</a:t>
            </a:r>
            <a:r>
              <a:rPr lang="it-IT" dirty="0"/>
              <a:t> and </a:t>
            </a:r>
            <a:r>
              <a:rPr lang="it-IT" dirty="0" err="1"/>
              <a:t>every</a:t>
            </a:r>
            <a:r>
              <a:rPr lang="it-IT" dirty="0"/>
              <a:t> </a:t>
            </a:r>
            <a:r>
              <a:rPr lang="it-IT" dirty="0" err="1"/>
              <a:t>suggestion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more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welcomed</a:t>
            </a:r>
            <a:r>
              <a:rPr lang="it-IT" dirty="0"/>
              <a:t>. A </a:t>
            </a:r>
            <a:r>
              <a:rPr lang="it-IT" dirty="0" err="1"/>
              <a:t>possible</a:t>
            </a:r>
            <a:r>
              <a:rPr lang="it-IT" dirty="0"/>
              <a:t> </a:t>
            </a:r>
            <a:r>
              <a:rPr lang="it-IT" dirty="0" err="1"/>
              <a:t>interpetation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be </a:t>
            </a:r>
            <a:r>
              <a:rPr lang="it-IT" dirty="0" err="1"/>
              <a:t>connected</a:t>
            </a:r>
            <a:r>
              <a:rPr lang="it-IT" dirty="0"/>
              <a:t> to the </a:t>
            </a:r>
            <a:r>
              <a:rPr lang="it-IT" dirty="0" err="1"/>
              <a:t>differen</a:t>
            </a:r>
            <a:endParaRPr lang="en-GB" dirty="0"/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C98D56-CA9C-440D-B89C-EC71B23D02D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2491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C98D56-CA9C-440D-B89C-EC71B23D02D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606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8BA17C-DD89-4CD1-A30F-5A6D4E7B7DB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5881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C98D56-CA9C-440D-B89C-EC71B23D02D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744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C98D56-CA9C-440D-B89C-EC71B23D02D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30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C98D56-CA9C-440D-B89C-EC71B23D02D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59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C98D56-CA9C-440D-B89C-EC71B23D02D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27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C98D56-CA9C-440D-B89C-EC71B23D02D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965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ì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C98D56-CA9C-440D-B89C-EC71B23D02D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958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C98D56-CA9C-440D-B89C-EC71B23D02D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601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9CF-77D6-4079-9620-7D9BFA199A3C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340-E79F-4CE8-8853-48644457C48C}" type="slidenum">
              <a:rPr lang="en-GB" smtClean="0"/>
              <a:t>‹N°›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81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9CF-77D6-4079-9620-7D9BFA199A3C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340-E79F-4CE8-8853-48644457C48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9CF-77D6-4079-9620-7D9BFA199A3C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340-E79F-4CE8-8853-48644457C48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713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9CF-77D6-4079-9620-7D9BFA199A3C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340-E79F-4CE8-8853-48644457C48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33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9CF-77D6-4079-9620-7D9BFA199A3C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340-E79F-4CE8-8853-48644457C48C}" type="slidenum">
              <a:rPr lang="en-GB" smtClean="0"/>
              <a:t>‹N°›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16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9CF-77D6-4079-9620-7D9BFA199A3C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340-E79F-4CE8-8853-48644457C48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53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9CF-77D6-4079-9620-7D9BFA199A3C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340-E79F-4CE8-8853-48644457C48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966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9CF-77D6-4079-9620-7D9BFA199A3C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340-E79F-4CE8-8853-48644457C48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5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9CF-77D6-4079-9620-7D9BFA199A3C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340-E79F-4CE8-8853-48644457C48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79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ED549CF-77D6-4079-9620-7D9BFA199A3C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AF1340-E79F-4CE8-8853-48644457C48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8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49CF-77D6-4079-9620-7D9BFA199A3C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1340-E79F-4CE8-8853-48644457C48C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97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D549CF-77D6-4079-9620-7D9BFA199A3C}" type="datetimeFigureOut">
              <a:rPr lang="en-GB" smtClean="0"/>
              <a:t>21/12/2023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1AF1340-E79F-4CE8-8853-48644457C48C}" type="slidenum">
              <a:rPr lang="en-GB" smtClean="0"/>
              <a:t>‹N°›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01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EE8DB3-A5E1-12FD-2534-1651756CD2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dirty="0"/>
              <a:t>Do “environmental losers” pay the price? The role of individual and country vulnerabilities in the relationship</a:t>
            </a:r>
            <a:br>
              <a:rPr lang="en-GB" sz="4800" dirty="0"/>
            </a:br>
            <a:r>
              <a:rPr lang="en-GB" sz="4800" dirty="0"/>
              <a:t>between environmental concern and willingness to protect the environment</a:t>
            </a:r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FD28302D-4342-3600-D293-6BE75C0AF5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2214" y="5622453"/>
            <a:ext cx="2817362" cy="495239"/>
          </a:xfrm>
          <a:prstGeom prst="rect">
            <a:avLst/>
          </a:prstGeom>
        </p:spPr>
      </p:pic>
      <p:pic>
        <p:nvPicPr>
          <p:cNvPr id="5" name="Immagine 4" descr="Immagine che contiene coltello, tavolo&#10;&#10;Descrizione generata automaticamente">
            <a:extLst>
              <a:ext uri="{FF2B5EF4-FFF2-40B4-BE49-F238E27FC236}">
                <a16:creationId xmlns:a16="http://schemas.microsoft.com/office/drawing/2014/main" id="{EF7E1DEE-D57B-90C7-5174-BA7B44C0F1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424" y="5505061"/>
            <a:ext cx="3370647" cy="612631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41C3A0-E83A-5ED5-E235-E3697CC155A3}"/>
              </a:ext>
            </a:extLst>
          </p:cNvPr>
          <p:cNvSpPr txBox="1">
            <a:spLocks/>
          </p:cNvSpPr>
          <p:nvPr/>
        </p:nvSpPr>
        <p:spPr>
          <a:xfrm>
            <a:off x="4144298" y="4608771"/>
            <a:ext cx="4456689" cy="896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ct val="85000"/>
              </a:lnSpc>
              <a:spcBef>
                <a:spcPct val="0"/>
              </a:spcBef>
              <a:buNone/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Marta Moroni and Giulia Dotti Sani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University of Milan</a:t>
            </a:r>
          </a:p>
        </p:txBody>
      </p:sp>
    </p:spTree>
    <p:extLst>
      <p:ext uri="{BB962C8B-B14F-4D97-AF65-F5344CB8AC3E}">
        <p14:creationId xmlns:p14="http://schemas.microsoft.com/office/powerpoint/2010/main" val="3254412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EABFC138-451F-0AA0-3E1E-D1BDD52C5F35}"/>
              </a:ext>
            </a:extLst>
          </p:cNvPr>
          <p:cNvSpPr/>
          <p:nvPr/>
        </p:nvSpPr>
        <p:spPr>
          <a:xfrm>
            <a:off x="1066799" y="1623527"/>
            <a:ext cx="10223242" cy="222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F05164B4-F498-BD8B-9BB9-12D1AD31A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616"/>
            <a:ext cx="10058400" cy="635537"/>
          </a:xfrm>
        </p:spPr>
        <p:txBody>
          <a:bodyPr>
            <a:noAutofit/>
          </a:bodyPr>
          <a:lstStyle/>
          <a:p>
            <a:r>
              <a:rPr lang="en-US" sz="3600" dirty="0"/>
              <a:t>Willingness to pay to protect the environment</a:t>
            </a:r>
          </a:p>
        </p:txBody>
      </p:sp>
      <p:pic>
        <p:nvPicPr>
          <p:cNvPr id="9" name="Immagine 8" descr="Immagine che contiene testo&#10;&#10;Descrizione generata automaticamente">
            <a:extLst>
              <a:ext uri="{FF2B5EF4-FFF2-40B4-BE49-F238E27FC236}">
                <a16:creationId xmlns:a16="http://schemas.microsoft.com/office/drawing/2014/main" id="{648B2A21-70BA-94E4-7995-3EF71B8DFC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8238" y="106672"/>
            <a:ext cx="1745715" cy="306864"/>
          </a:xfrm>
          <a:prstGeom prst="rect">
            <a:avLst/>
          </a:prstGeom>
        </p:spPr>
      </p:pic>
      <p:pic>
        <p:nvPicPr>
          <p:cNvPr id="10" name="Immagine 9" descr="Immagine che contiene coltello, tavolo&#10;&#10;Descrizione generata automaticamente">
            <a:extLst>
              <a:ext uri="{FF2B5EF4-FFF2-40B4-BE49-F238E27FC236}">
                <a16:creationId xmlns:a16="http://schemas.microsoft.com/office/drawing/2014/main" id="{C874B823-EB87-2E22-AAFA-1904633C8F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0292" y="102082"/>
            <a:ext cx="2011635" cy="365624"/>
          </a:xfrm>
          <a:prstGeom prst="rect">
            <a:avLst/>
          </a:prstGeom>
        </p:spPr>
      </p:pic>
      <p:sp>
        <p:nvSpPr>
          <p:cNvPr id="8" name="Ovale 7">
            <a:extLst>
              <a:ext uri="{FF2B5EF4-FFF2-40B4-BE49-F238E27FC236}">
                <a16:creationId xmlns:a16="http://schemas.microsoft.com/office/drawing/2014/main" id="{FF704055-93A1-E8D9-ED63-0C1A2AD86EC4}"/>
              </a:ext>
            </a:extLst>
          </p:cNvPr>
          <p:cNvSpPr/>
          <p:nvPr/>
        </p:nvSpPr>
        <p:spPr>
          <a:xfrm>
            <a:off x="890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A28AB7E8-339B-DA8E-AA9E-84207783DB57}"/>
              </a:ext>
            </a:extLst>
          </p:cNvPr>
          <p:cNvSpPr/>
          <p:nvPr/>
        </p:nvSpPr>
        <p:spPr>
          <a:xfrm>
            <a:off x="56147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5EDC7DFD-3602-3B86-A836-DB4F4305DF46}"/>
              </a:ext>
            </a:extLst>
          </p:cNvPr>
          <p:cNvSpPr/>
          <p:nvPr/>
        </p:nvSpPr>
        <p:spPr>
          <a:xfrm>
            <a:off x="359344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BC191ABC-756F-349C-039D-2A511E2A6F4E}"/>
              </a:ext>
            </a:extLst>
          </p:cNvPr>
          <p:cNvSpPr/>
          <p:nvPr/>
        </p:nvSpPr>
        <p:spPr>
          <a:xfrm>
            <a:off x="3176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A083FE82-B251-B078-32B2-9301F50B60E6}"/>
              </a:ext>
            </a:extLst>
          </p:cNvPr>
          <p:cNvSpPr/>
          <p:nvPr/>
        </p:nvSpPr>
        <p:spPr>
          <a:xfrm>
            <a:off x="280494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C5DD0F6B-E3FD-67A5-DD2D-F9A546394E4C}"/>
              </a:ext>
            </a:extLst>
          </p:cNvPr>
          <p:cNvSpPr/>
          <p:nvPr/>
        </p:nvSpPr>
        <p:spPr>
          <a:xfrm>
            <a:off x="1271971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2F255943-58E7-A12E-F1ED-127B7B4EB0FD}"/>
              </a:ext>
            </a:extLst>
          </p:cNvPr>
          <p:cNvSpPr/>
          <p:nvPr/>
        </p:nvSpPr>
        <p:spPr>
          <a:xfrm>
            <a:off x="598501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F402CDCE-AE61-B7DB-922D-BBCF54C4BB06}"/>
              </a:ext>
            </a:extLst>
          </p:cNvPr>
          <p:cNvSpPr/>
          <p:nvPr/>
        </p:nvSpPr>
        <p:spPr>
          <a:xfrm>
            <a:off x="635530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D9F8185E-30FA-21F3-63A0-370F84D6A052}"/>
              </a:ext>
            </a:extLst>
          </p:cNvPr>
          <p:cNvSpPr/>
          <p:nvPr/>
        </p:nvSpPr>
        <p:spPr>
          <a:xfrm>
            <a:off x="7990136" y="6655245"/>
            <a:ext cx="126000" cy="126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79227B97-5669-8048-65C0-0CDCD3D3241A}"/>
              </a:ext>
            </a:extLst>
          </p:cNvPr>
          <p:cNvSpPr/>
          <p:nvPr/>
        </p:nvSpPr>
        <p:spPr>
          <a:xfrm>
            <a:off x="855842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e 23">
            <a:extLst>
              <a:ext uri="{FF2B5EF4-FFF2-40B4-BE49-F238E27FC236}">
                <a16:creationId xmlns:a16="http://schemas.microsoft.com/office/drawing/2014/main" id="{BC252DDC-2579-E76B-3ACE-3ACB8D389F63}"/>
              </a:ext>
            </a:extLst>
          </p:cNvPr>
          <p:cNvSpPr/>
          <p:nvPr/>
        </p:nvSpPr>
        <p:spPr>
          <a:xfrm>
            <a:off x="8842574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e 26">
            <a:extLst>
              <a:ext uri="{FF2B5EF4-FFF2-40B4-BE49-F238E27FC236}">
                <a16:creationId xmlns:a16="http://schemas.microsoft.com/office/drawing/2014/main" id="{2A720EEA-F620-C4AE-58B0-DDE10EAB9A84}"/>
              </a:ext>
            </a:extLst>
          </p:cNvPr>
          <p:cNvSpPr/>
          <p:nvPr/>
        </p:nvSpPr>
        <p:spPr>
          <a:xfrm>
            <a:off x="9126720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id="{3E11050A-9A1A-1836-3083-336CD8CC4A6B}"/>
              </a:ext>
            </a:extLst>
          </p:cNvPr>
          <p:cNvSpPr/>
          <p:nvPr/>
        </p:nvSpPr>
        <p:spPr>
          <a:xfrm>
            <a:off x="827428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D442ABB6-184F-EDD4-4D29-F1E3D0FF3660}"/>
              </a:ext>
            </a:extLst>
          </p:cNvPr>
          <p:cNvSpPr/>
          <p:nvPr/>
        </p:nvSpPr>
        <p:spPr>
          <a:xfrm>
            <a:off x="1043065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3CBFDE53-50CD-5DEF-40C7-4B108C45BBF3}"/>
              </a:ext>
            </a:extLst>
          </p:cNvPr>
          <p:cNvSpPr/>
          <p:nvPr/>
        </p:nvSpPr>
        <p:spPr>
          <a:xfrm>
            <a:off x="1078180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8B61884F-A42D-B76A-518B-F3523CDB13B4}"/>
              </a:ext>
            </a:extLst>
          </p:cNvPr>
          <p:cNvSpPr txBox="1"/>
          <p:nvPr/>
        </p:nvSpPr>
        <p:spPr>
          <a:xfrm>
            <a:off x="552074" y="6305405"/>
            <a:ext cx="120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Introduction  	    Background 		   Data and Methods	      Results  	     Conclusions  </a:t>
            </a:r>
          </a:p>
        </p:txBody>
      </p:sp>
      <p:pic>
        <p:nvPicPr>
          <p:cNvPr id="3" name="Immagine 2" descr="Immagine che contiene testo, diagramma, linea, schermata&#10;&#10;Descrizione generata automaticamente">
            <a:extLst>
              <a:ext uri="{FF2B5EF4-FFF2-40B4-BE49-F238E27FC236}">
                <a16:creationId xmlns:a16="http://schemas.microsoft.com/office/drawing/2014/main" id="{334DCC69-3157-9C34-35BD-14B7CC108E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697" y="899405"/>
            <a:ext cx="9019956" cy="54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888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Immagine 29" descr="Immagine che contiene testo, diagramma, linea, Parallelo&#10;&#10;Descrizione generata automaticamente">
            <a:extLst>
              <a:ext uri="{FF2B5EF4-FFF2-40B4-BE49-F238E27FC236}">
                <a16:creationId xmlns:a16="http://schemas.microsoft.com/office/drawing/2014/main" id="{1BB2F6BF-4705-0F2C-0740-125B359FF1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155" y="287778"/>
            <a:ext cx="9737845" cy="5842707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EABFC138-451F-0AA0-3E1E-D1BDD52C5F35}"/>
              </a:ext>
            </a:extLst>
          </p:cNvPr>
          <p:cNvSpPr/>
          <p:nvPr/>
        </p:nvSpPr>
        <p:spPr>
          <a:xfrm>
            <a:off x="1066799" y="1623527"/>
            <a:ext cx="10223242" cy="222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7BF1D2E-0D47-BF18-CBC3-1C5514AABB55}"/>
              </a:ext>
            </a:extLst>
          </p:cNvPr>
          <p:cNvSpPr txBox="1"/>
          <p:nvPr/>
        </p:nvSpPr>
        <p:spPr>
          <a:xfrm>
            <a:off x="3083774" y="373470"/>
            <a:ext cx="131336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Austria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08F34E0-3372-2D0D-7469-EFBD1DE2D87A}"/>
              </a:ext>
            </a:extLst>
          </p:cNvPr>
          <p:cNvSpPr txBox="1"/>
          <p:nvPr/>
        </p:nvSpPr>
        <p:spPr>
          <a:xfrm>
            <a:off x="4478108" y="373470"/>
            <a:ext cx="1180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Denmark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B6DF434-7D02-F8A8-DD97-A0C5FF635C19}"/>
              </a:ext>
            </a:extLst>
          </p:cNvPr>
          <p:cNvSpPr txBox="1"/>
          <p:nvPr/>
        </p:nvSpPr>
        <p:spPr>
          <a:xfrm>
            <a:off x="5761159" y="373470"/>
            <a:ext cx="117707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Finland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729A991-9C8A-3976-4274-B3954FF47B87}"/>
              </a:ext>
            </a:extLst>
          </p:cNvPr>
          <p:cNvSpPr txBox="1"/>
          <p:nvPr/>
        </p:nvSpPr>
        <p:spPr>
          <a:xfrm>
            <a:off x="6986770" y="373470"/>
            <a:ext cx="131584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Germany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9399BF97-9DC5-14D8-7F74-A63264E13826}"/>
              </a:ext>
            </a:extLst>
          </p:cNvPr>
          <p:cNvSpPr txBox="1"/>
          <p:nvPr/>
        </p:nvSpPr>
        <p:spPr>
          <a:xfrm>
            <a:off x="6753834" y="3017945"/>
            <a:ext cx="178171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Croatia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3C199A6-AA1C-8268-0B40-A9D90A5B65FF}"/>
              </a:ext>
            </a:extLst>
          </p:cNvPr>
          <p:cNvSpPr txBox="1"/>
          <p:nvPr/>
        </p:nvSpPr>
        <p:spPr>
          <a:xfrm>
            <a:off x="15653" y="5532101"/>
            <a:ext cx="34896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86092"/>
                </a:solidFill>
              </a:rPr>
              <a:t>Note: Predicted mean values at 95% confidence intervals. Predictions control for countries, gender, education, income</a:t>
            </a:r>
          </a:p>
        </p:txBody>
      </p:sp>
      <p:sp>
        <p:nvSpPr>
          <p:cNvPr id="39" name="Segnaposto contenuto 2">
            <a:extLst>
              <a:ext uri="{FF2B5EF4-FFF2-40B4-BE49-F238E27FC236}">
                <a16:creationId xmlns:a16="http://schemas.microsoft.com/office/drawing/2014/main" id="{058BD1AB-0810-4F7E-930B-8DA53C6FB3EA}"/>
              </a:ext>
            </a:extLst>
          </p:cNvPr>
          <p:cNvSpPr txBox="1">
            <a:spLocks/>
          </p:cNvSpPr>
          <p:nvPr/>
        </p:nvSpPr>
        <p:spPr>
          <a:xfrm>
            <a:off x="510285" y="705296"/>
            <a:ext cx="2310568" cy="277067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600" dirty="0"/>
              <a:t>Results    –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600" dirty="0"/>
              <a:t>Environmental Concern on Willingness to Pay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2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600" dirty="0"/>
              <a:t>Country by Country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600" dirty="0"/>
          </a:p>
          <a:p>
            <a:r>
              <a:rPr lang="en-US" sz="2600" dirty="0"/>
              <a:t> </a:t>
            </a:r>
          </a:p>
        </p:txBody>
      </p:sp>
      <p:pic>
        <p:nvPicPr>
          <p:cNvPr id="40" name="Immagine 39" descr="Immagine che contiene testo&#10;&#10;Descrizione generata automaticamente">
            <a:extLst>
              <a:ext uri="{FF2B5EF4-FFF2-40B4-BE49-F238E27FC236}">
                <a16:creationId xmlns:a16="http://schemas.microsoft.com/office/drawing/2014/main" id="{9C23A479-EF96-AD92-2638-9700804768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1392" y="41995"/>
            <a:ext cx="1264169" cy="222217"/>
          </a:xfrm>
          <a:prstGeom prst="rect">
            <a:avLst/>
          </a:prstGeom>
        </p:spPr>
      </p:pic>
      <p:pic>
        <p:nvPicPr>
          <p:cNvPr id="41" name="Immagine 40" descr="Immagine che contiene coltello, tavolo&#10;&#10;Descrizione generata automaticamente">
            <a:extLst>
              <a:ext uri="{FF2B5EF4-FFF2-40B4-BE49-F238E27FC236}">
                <a16:creationId xmlns:a16="http://schemas.microsoft.com/office/drawing/2014/main" id="{2426145E-9901-4D05-3F29-2BF7C19F0E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72" y="41995"/>
            <a:ext cx="1456739" cy="264769"/>
          </a:xfrm>
          <a:prstGeom prst="rect">
            <a:avLst/>
          </a:prstGeom>
        </p:spPr>
      </p:pic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1762E3DE-40AC-BC7C-166D-1CAA29DACA9C}"/>
              </a:ext>
            </a:extLst>
          </p:cNvPr>
          <p:cNvSpPr txBox="1"/>
          <p:nvPr/>
        </p:nvSpPr>
        <p:spPr>
          <a:xfrm>
            <a:off x="8068396" y="373470"/>
            <a:ext cx="178171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Iceland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E3E85A47-0193-2D82-38B7-D20DA8282A8F}"/>
              </a:ext>
            </a:extLst>
          </p:cNvPr>
          <p:cNvSpPr txBox="1"/>
          <p:nvPr/>
        </p:nvSpPr>
        <p:spPr>
          <a:xfrm>
            <a:off x="4177671" y="3017945"/>
            <a:ext cx="178171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Japan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56A9C345-E54D-C859-406B-52A1671B9DA9}"/>
              </a:ext>
            </a:extLst>
          </p:cNvPr>
          <p:cNvSpPr txBox="1"/>
          <p:nvPr/>
        </p:nvSpPr>
        <p:spPr>
          <a:xfrm>
            <a:off x="9563303" y="373470"/>
            <a:ext cx="131336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New Zealand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3B062944-1A92-75FD-9F5E-B64500C7DA61}"/>
              </a:ext>
            </a:extLst>
          </p:cNvPr>
          <p:cNvSpPr txBox="1"/>
          <p:nvPr/>
        </p:nvSpPr>
        <p:spPr>
          <a:xfrm>
            <a:off x="8368833" y="4408629"/>
            <a:ext cx="1180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Philippines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A81E89C5-585D-83F6-7D92-52CBE38BD15D}"/>
              </a:ext>
            </a:extLst>
          </p:cNvPr>
          <p:cNvSpPr txBox="1"/>
          <p:nvPr/>
        </p:nvSpPr>
        <p:spPr>
          <a:xfrm>
            <a:off x="4479993" y="4408629"/>
            <a:ext cx="117707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Russia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72B3E8C4-4BF6-8E4E-6F53-D94620E470E1}"/>
              </a:ext>
            </a:extLst>
          </p:cNvPr>
          <p:cNvSpPr txBox="1"/>
          <p:nvPr/>
        </p:nvSpPr>
        <p:spPr>
          <a:xfrm>
            <a:off x="10864118" y="373470"/>
            <a:ext cx="131584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Slovenia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021BA761-6B2F-8ECD-72B4-46596792A0B2}"/>
              </a:ext>
            </a:extLst>
          </p:cNvPr>
          <p:cNvSpPr txBox="1"/>
          <p:nvPr/>
        </p:nvSpPr>
        <p:spPr>
          <a:xfrm>
            <a:off x="2887179" y="1724578"/>
            <a:ext cx="178171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Switzerland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4009C7F1-8DE8-DBE7-4269-0273E7DCE7C6}"/>
              </a:ext>
            </a:extLst>
          </p:cNvPr>
          <p:cNvSpPr txBox="1"/>
          <p:nvPr/>
        </p:nvSpPr>
        <p:spPr>
          <a:xfrm>
            <a:off x="9329127" y="4408629"/>
            <a:ext cx="178171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Thailand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975B52A6-3734-BD82-FE24-0A0EF9C8FACC}"/>
              </a:ext>
            </a:extLst>
          </p:cNvPr>
          <p:cNvSpPr txBox="1"/>
          <p:nvPr/>
        </p:nvSpPr>
        <p:spPr>
          <a:xfrm>
            <a:off x="4177671" y="1724578"/>
            <a:ext cx="178171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Australia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53CB8E1E-7480-63E2-1C18-D9E64E741BEC}"/>
              </a:ext>
            </a:extLst>
          </p:cNvPr>
          <p:cNvSpPr txBox="1"/>
          <p:nvPr/>
        </p:nvSpPr>
        <p:spPr>
          <a:xfrm>
            <a:off x="5693013" y="3017945"/>
            <a:ext cx="131336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China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65315C01-7FC8-9911-3A91-AD256955F306}"/>
              </a:ext>
            </a:extLst>
          </p:cNvPr>
          <p:cNvSpPr txBox="1"/>
          <p:nvPr/>
        </p:nvSpPr>
        <p:spPr>
          <a:xfrm>
            <a:off x="5759274" y="4408629"/>
            <a:ext cx="1180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Hungary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0F4896C-A2FF-ED05-56B0-2075DE28D7A1}"/>
              </a:ext>
            </a:extLst>
          </p:cNvPr>
          <p:cNvSpPr txBox="1"/>
          <p:nvPr/>
        </p:nvSpPr>
        <p:spPr>
          <a:xfrm>
            <a:off x="5761159" y="1724578"/>
            <a:ext cx="117707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France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4FC20584-6DAF-2EFB-FF27-5E0481C7776B}"/>
              </a:ext>
            </a:extLst>
          </p:cNvPr>
          <p:cNvSpPr txBox="1"/>
          <p:nvPr/>
        </p:nvSpPr>
        <p:spPr>
          <a:xfrm>
            <a:off x="10864118" y="3017945"/>
            <a:ext cx="131584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India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BD8103C8-4E9A-A54E-BD09-B2D7A1FED6D1}"/>
              </a:ext>
            </a:extLst>
          </p:cNvPr>
          <p:cNvSpPr txBox="1"/>
          <p:nvPr/>
        </p:nvSpPr>
        <p:spPr>
          <a:xfrm>
            <a:off x="2849598" y="4408629"/>
            <a:ext cx="178171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Italy</a:t>
            </a:r>
          </a:p>
        </p:txBody>
      </p: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C984AC1D-AE57-2B76-53DA-294DF47E7010}"/>
              </a:ext>
            </a:extLst>
          </p:cNvPr>
          <p:cNvSpPr txBox="1"/>
          <p:nvPr/>
        </p:nvSpPr>
        <p:spPr>
          <a:xfrm>
            <a:off x="6753834" y="1724578"/>
            <a:ext cx="178171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Korea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5412034E-0843-FB5B-2B59-EF8B50C2C707}"/>
              </a:ext>
            </a:extLst>
          </p:cNvPr>
          <p:cNvSpPr txBox="1"/>
          <p:nvPr/>
        </p:nvSpPr>
        <p:spPr>
          <a:xfrm>
            <a:off x="8068396" y="3017945"/>
            <a:ext cx="178171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Lithuania 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7546231E-9F94-0DFF-8614-7512774AFFCE}"/>
              </a:ext>
            </a:extLst>
          </p:cNvPr>
          <p:cNvSpPr txBox="1"/>
          <p:nvPr/>
        </p:nvSpPr>
        <p:spPr>
          <a:xfrm>
            <a:off x="8302572" y="1724578"/>
            <a:ext cx="1313365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Norway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6AB27233-3A0B-F43A-708C-76979E438C01}"/>
              </a:ext>
            </a:extLst>
          </p:cNvPr>
          <p:cNvSpPr txBox="1"/>
          <p:nvPr/>
        </p:nvSpPr>
        <p:spPr>
          <a:xfrm>
            <a:off x="9629564" y="3017945"/>
            <a:ext cx="11808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Slovakia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97008087-94DA-4028-0740-8CA85BE2BB1D}"/>
              </a:ext>
            </a:extLst>
          </p:cNvPr>
          <p:cNvSpPr txBox="1"/>
          <p:nvPr/>
        </p:nvSpPr>
        <p:spPr>
          <a:xfrm>
            <a:off x="7056156" y="4408629"/>
            <a:ext cx="117707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South Africa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8406B11F-A486-782E-AEE1-59624523C0D2}"/>
              </a:ext>
            </a:extLst>
          </p:cNvPr>
          <p:cNvSpPr txBox="1"/>
          <p:nvPr/>
        </p:nvSpPr>
        <p:spPr>
          <a:xfrm>
            <a:off x="9562063" y="1724578"/>
            <a:ext cx="131584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Spain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97055C08-934C-364B-58A2-27A3FC4104C5}"/>
              </a:ext>
            </a:extLst>
          </p:cNvPr>
          <p:cNvSpPr txBox="1"/>
          <p:nvPr/>
        </p:nvSpPr>
        <p:spPr>
          <a:xfrm>
            <a:off x="10631182" y="1724578"/>
            <a:ext cx="178171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Sweden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DA6ACE55-70DB-2816-3D45-02368C3CBDDA}"/>
              </a:ext>
            </a:extLst>
          </p:cNvPr>
          <p:cNvSpPr txBox="1"/>
          <p:nvPr/>
        </p:nvSpPr>
        <p:spPr>
          <a:xfrm>
            <a:off x="2849598" y="3017945"/>
            <a:ext cx="178171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-US" sz="900" kern="0" dirty="0">
                <a:solidFill>
                  <a:srgbClr val="186092"/>
                </a:solidFill>
                <a:latin typeface="Arial"/>
                <a:cs typeface="Arial"/>
                <a:sym typeface="Arial"/>
              </a:rPr>
              <a:t>US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6A1D69ED-6F26-3C16-3F20-C6D94883B1AD}"/>
              </a:ext>
            </a:extLst>
          </p:cNvPr>
          <p:cNvSpPr/>
          <p:nvPr/>
        </p:nvSpPr>
        <p:spPr>
          <a:xfrm>
            <a:off x="890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3C7CA624-F130-2645-426A-5DBD6EED47C8}"/>
              </a:ext>
            </a:extLst>
          </p:cNvPr>
          <p:cNvSpPr/>
          <p:nvPr/>
        </p:nvSpPr>
        <p:spPr>
          <a:xfrm>
            <a:off x="56147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1C697432-635D-00CF-ADBE-F429AD5078B9}"/>
              </a:ext>
            </a:extLst>
          </p:cNvPr>
          <p:cNvSpPr/>
          <p:nvPr/>
        </p:nvSpPr>
        <p:spPr>
          <a:xfrm>
            <a:off x="359344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BE6569A6-54C3-0179-539F-8B7498356D73}"/>
              </a:ext>
            </a:extLst>
          </p:cNvPr>
          <p:cNvSpPr/>
          <p:nvPr/>
        </p:nvSpPr>
        <p:spPr>
          <a:xfrm>
            <a:off x="3176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913D8719-7024-0FDC-6C5F-30587F57802C}"/>
              </a:ext>
            </a:extLst>
          </p:cNvPr>
          <p:cNvSpPr/>
          <p:nvPr/>
        </p:nvSpPr>
        <p:spPr>
          <a:xfrm>
            <a:off x="280494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7C6DDEF6-C9E9-50D9-DBDE-2FBA4180A9B3}"/>
              </a:ext>
            </a:extLst>
          </p:cNvPr>
          <p:cNvSpPr/>
          <p:nvPr/>
        </p:nvSpPr>
        <p:spPr>
          <a:xfrm>
            <a:off x="1271971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2A713020-16BE-994A-18C4-6230154B7353}"/>
              </a:ext>
            </a:extLst>
          </p:cNvPr>
          <p:cNvSpPr/>
          <p:nvPr/>
        </p:nvSpPr>
        <p:spPr>
          <a:xfrm>
            <a:off x="598501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EB15F537-F514-1B3B-AA67-7A809DDD409A}"/>
              </a:ext>
            </a:extLst>
          </p:cNvPr>
          <p:cNvSpPr/>
          <p:nvPr/>
        </p:nvSpPr>
        <p:spPr>
          <a:xfrm>
            <a:off x="635530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0BDCC8ED-9C50-C402-D224-DAFC9BF212D8}"/>
              </a:ext>
            </a:extLst>
          </p:cNvPr>
          <p:cNvSpPr/>
          <p:nvPr/>
        </p:nvSpPr>
        <p:spPr>
          <a:xfrm>
            <a:off x="79901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6B48AFC3-4C76-0F68-9047-A0E10BF0035F}"/>
              </a:ext>
            </a:extLst>
          </p:cNvPr>
          <p:cNvSpPr/>
          <p:nvPr/>
        </p:nvSpPr>
        <p:spPr>
          <a:xfrm>
            <a:off x="855842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2480FDDC-4227-1EE8-3A2A-115EAFE74440}"/>
              </a:ext>
            </a:extLst>
          </p:cNvPr>
          <p:cNvSpPr/>
          <p:nvPr/>
        </p:nvSpPr>
        <p:spPr>
          <a:xfrm>
            <a:off x="8842574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5F643948-D17C-5E95-8649-DA6603FE6815}"/>
              </a:ext>
            </a:extLst>
          </p:cNvPr>
          <p:cNvSpPr/>
          <p:nvPr/>
        </p:nvSpPr>
        <p:spPr>
          <a:xfrm>
            <a:off x="9126720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54D1DBF6-CE7D-3C5B-4A09-1CCCFDE5B732}"/>
              </a:ext>
            </a:extLst>
          </p:cNvPr>
          <p:cNvSpPr/>
          <p:nvPr/>
        </p:nvSpPr>
        <p:spPr>
          <a:xfrm>
            <a:off x="8274282" y="6655245"/>
            <a:ext cx="126000" cy="126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e 23">
            <a:extLst>
              <a:ext uri="{FF2B5EF4-FFF2-40B4-BE49-F238E27FC236}">
                <a16:creationId xmlns:a16="http://schemas.microsoft.com/office/drawing/2014/main" id="{A6FD1FA1-75F0-904A-7F6D-F727569958AC}"/>
              </a:ext>
            </a:extLst>
          </p:cNvPr>
          <p:cNvSpPr/>
          <p:nvPr/>
        </p:nvSpPr>
        <p:spPr>
          <a:xfrm>
            <a:off x="1043065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0E29BBC6-ACD5-3972-F15B-3BAA4231B9F8}"/>
              </a:ext>
            </a:extLst>
          </p:cNvPr>
          <p:cNvSpPr/>
          <p:nvPr/>
        </p:nvSpPr>
        <p:spPr>
          <a:xfrm>
            <a:off x="1078180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5C15BD07-F044-AD95-6AD2-15BEB30D2BE3}"/>
              </a:ext>
            </a:extLst>
          </p:cNvPr>
          <p:cNvSpPr txBox="1"/>
          <p:nvPr/>
        </p:nvSpPr>
        <p:spPr>
          <a:xfrm>
            <a:off x="552074" y="6305405"/>
            <a:ext cx="120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Introduction  	    Background 		   Data and Methods	      Results  	     Conclusions  </a:t>
            </a:r>
          </a:p>
        </p:txBody>
      </p:sp>
    </p:spTree>
    <p:extLst>
      <p:ext uri="{BB962C8B-B14F-4D97-AF65-F5344CB8AC3E}">
        <p14:creationId xmlns:p14="http://schemas.microsoft.com/office/powerpoint/2010/main" val="1079285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EABFC138-451F-0AA0-3E1E-D1BDD52C5F35}"/>
              </a:ext>
            </a:extLst>
          </p:cNvPr>
          <p:cNvSpPr/>
          <p:nvPr/>
        </p:nvSpPr>
        <p:spPr>
          <a:xfrm>
            <a:off x="1066799" y="1623527"/>
            <a:ext cx="10223242" cy="222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5F651A6F-AFDB-C57A-33C1-D1AC99765296}"/>
              </a:ext>
            </a:extLst>
          </p:cNvPr>
          <p:cNvSpPr txBox="1">
            <a:spLocks/>
          </p:cNvSpPr>
          <p:nvPr/>
        </p:nvSpPr>
        <p:spPr>
          <a:xfrm>
            <a:off x="-16283" y="0"/>
            <a:ext cx="10812693" cy="277067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Results –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Moderator effects of Individual vulnerabilities</a:t>
            </a:r>
          </a:p>
          <a:p>
            <a:r>
              <a:rPr lang="en-US" sz="2600" dirty="0"/>
              <a:t> </a:t>
            </a:r>
          </a:p>
        </p:txBody>
      </p:sp>
      <p:pic>
        <p:nvPicPr>
          <p:cNvPr id="2" name="Immagine 1" descr="Immagine che contiene testo&#10;&#10;Descrizione generata automaticamente">
            <a:extLst>
              <a:ext uri="{FF2B5EF4-FFF2-40B4-BE49-F238E27FC236}">
                <a16:creationId xmlns:a16="http://schemas.microsoft.com/office/drawing/2014/main" id="{455E1BD7-9193-AE7E-695A-302C171F1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0294" y="90986"/>
            <a:ext cx="1264169" cy="222217"/>
          </a:xfrm>
          <a:prstGeom prst="rect">
            <a:avLst/>
          </a:prstGeom>
        </p:spPr>
      </p:pic>
      <p:pic>
        <p:nvPicPr>
          <p:cNvPr id="3" name="Immagine 2" descr="Immagine che contiene coltello, tavolo&#10;&#10;Descrizione generata automaticamente">
            <a:extLst>
              <a:ext uri="{FF2B5EF4-FFF2-40B4-BE49-F238E27FC236}">
                <a16:creationId xmlns:a16="http://schemas.microsoft.com/office/drawing/2014/main" id="{6134596F-4305-898D-D29C-5012E13820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3274" y="90986"/>
            <a:ext cx="1456739" cy="264769"/>
          </a:xfrm>
          <a:prstGeom prst="rect">
            <a:avLst/>
          </a:prstGeom>
        </p:spPr>
      </p:pic>
      <p:sp>
        <p:nvSpPr>
          <p:cNvPr id="28" name="Ovale 27">
            <a:extLst>
              <a:ext uri="{FF2B5EF4-FFF2-40B4-BE49-F238E27FC236}">
                <a16:creationId xmlns:a16="http://schemas.microsoft.com/office/drawing/2014/main" id="{2735AA9B-1507-CF7A-30C3-05F663E858FE}"/>
              </a:ext>
            </a:extLst>
          </p:cNvPr>
          <p:cNvSpPr/>
          <p:nvPr/>
        </p:nvSpPr>
        <p:spPr>
          <a:xfrm>
            <a:off x="890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A99801BA-438E-5409-3828-F068988CD95D}"/>
              </a:ext>
            </a:extLst>
          </p:cNvPr>
          <p:cNvSpPr/>
          <p:nvPr/>
        </p:nvSpPr>
        <p:spPr>
          <a:xfrm>
            <a:off x="56147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803BAD2A-E1BB-012D-8C89-F8217F74009F}"/>
              </a:ext>
            </a:extLst>
          </p:cNvPr>
          <p:cNvSpPr/>
          <p:nvPr/>
        </p:nvSpPr>
        <p:spPr>
          <a:xfrm>
            <a:off x="359344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e 30">
            <a:extLst>
              <a:ext uri="{FF2B5EF4-FFF2-40B4-BE49-F238E27FC236}">
                <a16:creationId xmlns:a16="http://schemas.microsoft.com/office/drawing/2014/main" id="{0D8A848E-2643-F5C6-6A5A-DA04CA912082}"/>
              </a:ext>
            </a:extLst>
          </p:cNvPr>
          <p:cNvSpPr/>
          <p:nvPr/>
        </p:nvSpPr>
        <p:spPr>
          <a:xfrm>
            <a:off x="3176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78ECA07D-3132-2D76-7BEE-FCEDB28139FB}"/>
              </a:ext>
            </a:extLst>
          </p:cNvPr>
          <p:cNvSpPr/>
          <p:nvPr/>
        </p:nvSpPr>
        <p:spPr>
          <a:xfrm>
            <a:off x="280494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BE977035-47EB-DDD6-1DFD-4B74B91B8E26}"/>
              </a:ext>
            </a:extLst>
          </p:cNvPr>
          <p:cNvSpPr/>
          <p:nvPr/>
        </p:nvSpPr>
        <p:spPr>
          <a:xfrm>
            <a:off x="1271971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72A7D1F6-EB1E-9EB4-9985-458C10BAA34B}"/>
              </a:ext>
            </a:extLst>
          </p:cNvPr>
          <p:cNvSpPr/>
          <p:nvPr/>
        </p:nvSpPr>
        <p:spPr>
          <a:xfrm>
            <a:off x="598501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13F86859-3AF1-A840-D571-8D82D36793E5}"/>
              </a:ext>
            </a:extLst>
          </p:cNvPr>
          <p:cNvSpPr/>
          <p:nvPr/>
        </p:nvSpPr>
        <p:spPr>
          <a:xfrm>
            <a:off x="635530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D2410ED6-DF46-D64C-82C1-66B3A189048A}"/>
              </a:ext>
            </a:extLst>
          </p:cNvPr>
          <p:cNvSpPr/>
          <p:nvPr/>
        </p:nvSpPr>
        <p:spPr>
          <a:xfrm>
            <a:off x="79901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e 37">
            <a:extLst>
              <a:ext uri="{FF2B5EF4-FFF2-40B4-BE49-F238E27FC236}">
                <a16:creationId xmlns:a16="http://schemas.microsoft.com/office/drawing/2014/main" id="{79F719EF-0170-8BAA-A355-659EA571BA5D}"/>
              </a:ext>
            </a:extLst>
          </p:cNvPr>
          <p:cNvSpPr/>
          <p:nvPr/>
        </p:nvSpPr>
        <p:spPr>
          <a:xfrm>
            <a:off x="8558428" y="6655245"/>
            <a:ext cx="126000" cy="126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e 38">
            <a:extLst>
              <a:ext uri="{FF2B5EF4-FFF2-40B4-BE49-F238E27FC236}">
                <a16:creationId xmlns:a16="http://schemas.microsoft.com/office/drawing/2014/main" id="{55E6921A-A085-5EAF-3CC1-339CEFDE18D2}"/>
              </a:ext>
            </a:extLst>
          </p:cNvPr>
          <p:cNvSpPr/>
          <p:nvPr/>
        </p:nvSpPr>
        <p:spPr>
          <a:xfrm>
            <a:off x="8842574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e 39">
            <a:extLst>
              <a:ext uri="{FF2B5EF4-FFF2-40B4-BE49-F238E27FC236}">
                <a16:creationId xmlns:a16="http://schemas.microsoft.com/office/drawing/2014/main" id="{F75EA0F9-337A-C22E-CA80-5FA06F3401F8}"/>
              </a:ext>
            </a:extLst>
          </p:cNvPr>
          <p:cNvSpPr/>
          <p:nvPr/>
        </p:nvSpPr>
        <p:spPr>
          <a:xfrm>
            <a:off x="9126720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e 40">
            <a:extLst>
              <a:ext uri="{FF2B5EF4-FFF2-40B4-BE49-F238E27FC236}">
                <a16:creationId xmlns:a16="http://schemas.microsoft.com/office/drawing/2014/main" id="{57CCFADC-B3B4-1C4D-3679-42C7F88E6FAF}"/>
              </a:ext>
            </a:extLst>
          </p:cNvPr>
          <p:cNvSpPr/>
          <p:nvPr/>
        </p:nvSpPr>
        <p:spPr>
          <a:xfrm>
            <a:off x="827428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e 41">
            <a:extLst>
              <a:ext uri="{FF2B5EF4-FFF2-40B4-BE49-F238E27FC236}">
                <a16:creationId xmlns:a16="http://schemas.microsoft.com/office/drawing/2014/main" id="{3182F718-4CF2-E535-1E3D-BDAB090F985D}"/>
              </a:ext>
            </a:extLst>
          </p:cNvPr>
          <p:cNvSpPr/>
          <p:nvPr/>
        </p:nvSpPr>
        <p:spPr>
          <a:xfrm>
            <a:off x="1043065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e 42">
            <a:extLst>
              <a:ext uri="{FF2B5EF4-FFF2-40B4-BE49-F238E27FC236}">
                <a16:creationId xmlns:a16="http://schemas.microsoft.com/office/drawing/2014/main" id="{3B4C88F2-E11C-0E48-DD0B-61B9A718378D}"/>
              </a:ext>
            </a:extLst>
          </p:cNvPr>
          <p:cNvSpPr/>
          <p:nvPr/>
        </p:nvSpPr>
        <p:spPr>
          <a:xfrm>
            <a:off x="1078180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A85091FA-3E69-C5DE-B280-50FFDA838AF0}"/>
              </a:ext>
            </a:extLst>
          </p:cNvPr>
          <p:cNvSpPr txBox="1"/>
          <p:nvPr/>
        </p:nvSpPr>
        <p:spPr>
          <a:xfrm>
            <a:off x="552074" y="6305405"/>
            <a:ext cx="120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Introduction  	    Background 		   Data and Methods	      Results  	     Conclusions 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723B50F-9A4E-D4EF-E8B7-645A91E0273B}"/>
              </a:ext>
            </a:extLst>
          </p:cNvPr>
          <p:cNvSpPr txBox="1"/>
          <p:nvPr/>
        </p:nvSpPr>
        <p:spPr>
          <a:xfrm>
            <a:off x="-11641" y="4274080"/>
            <a:ext cx="11134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86092"/>
                </a:solidFill>
              </a:rPr>
              <a:t>Note: Fixed effects of Multilevel models. Models include gender, education, age.</a:t>
            </a:r>
          </a:p>
        </p:txBody>
      </p:sp>
      <p:pic>
        <p:nvPicPr>
          <p:cNvPr id="14" name="Immagine 13" descr="Immagine che contiene testo, linea, diagramma, schermata&#10;&#10;Descrizione generata automaticamente">
            <a:extLst>
              <a:ext uri="{FF2B5EF4-FFF2-40B4-BE49-F238E27FC236}">
                <a16:creationId xmlns:a16="http://schemas.microsoft.com/office/drawing/2014/main" id="{D01D3600-DA01-8466-54CB-402FC97B41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937" y="827081"/>
            <a:ext cx="5400000" cy="5400000"/>
          </a:xfrm>
          <a:prstGeom prst="rect">
            <a:avLst/>
          </a:prstGeom>
        </p:spPr>
      </p:pic>
      <p:pic>
        <p:nvPicPr>
          <p:cNvPr id="17" name="Immagine 16" descr="Immagine che contiene testo, schermata, linea, numero&#10;&#10;Descrizione generata automaticamente">
            <a:extLst>
              <a:ext uri="{FF2B5EF4-FFF2-40B4-BE49-F238E27FC236}">
                <a16:creationId xmlns:a16="http://schemas.microsoft.com/office/drawing/2014/main" id="{45BC6E4C-6DEC-B6E2-CEDC-C6B823C2F4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937" y="905405"/>
            <a:ext cx="5400000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87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EABFC138-451F-0AA0-3E1E-D1BDD52C5F35}"/>
              </a:ext>
            </a:extLst>
          </p:cNvPr>
          <p:cNvSpPr/>
          <p:nvPr/>
        </p:nvSpPr>
        <p:spPr>
          <a:xfrm>
            <a:off x="1066799" y="1623527"/>
            <a:ext cx="10223242" cy="222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5F651A6F-AFDB-C57A-33C1-D1AC99765296}"/>
              </a:ext>
            </a:extLst>
          </p:cNvPr>
          <p:cNvSpPr txBox="1">
            <a:spLocks/>
          </p:cNvSpPr>
          <p:nvPr/>
        </p:nvSpPr>
        <p:spPr>
          <a:xfrm>
            <a:off x="514993" y="349299"/>
            <a:ext cx="2310568" cy="277067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Results –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Moderator effects of Country Climate Risk</a:t>
            </a:r>
          </a:p>
        </p:txBody>
      </p:sp>
      <p:pic>
        <p:nvPicPr>
          <p:cNvPr id="2" name="Immagine 1" descr="Immagine che contiene testo&#10;&#10;Descrizione generata automaticamente">
            <a:extLst>
              <a:ext uri="{FF2B5EF4-FFF2-40B4-BE49-F238E27FC236}">
                <a16:creationId xmlns:a16="http://schemas.microsoft.com/office/drawing/2014/main" id="{455E1BD7-9193-AE7E-695A-302C171F1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0294" y="90986"/>
            <a:ext cx="1264169" cy="222217"/>
          </a:xfrm>
          <a:prstGeom prst="rect">
            <a:avLst/>
          </a:prstGeom>
        </p:spPr>
      </p:pic>
      <p:pic>
        <p:nvPicPr>
          <p:cNvPr id="3" name="Immagine 2" descr="Immagine che contiene coltello, tavolo&#10;&#10;Descrizione generata automaticamente">
            <a:extLst>
              <a:ext uri="{FF2B5EF4-FFF2-40B4-BE49-F238E27FC236}">
                <a16:creationId xmlns:a16="http://schemas.microsoft.com/office/drawing/2014/main" id="{6134596F-4305-898D-D29C-5012E13820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3274" y="90986"/>
            <a:ext cx="1456739" cy="264769"/>
          </a:xfrm>
          <a:prstGeom prst="rect">
            <a:avLst/>
          </a:prstGeom>
        </p:spPr>
      </p:pic>
      <p:sp>
        <p:nvSpPr>
          <p:cNvPr id="28" name="Ovale 27">
            <a:extLst>
              <a:ext uri="{FF2B5EF4-FFF2-40B4-BE49-F238E27FC236}">
                <a16:creationId xmlns:a16="http://schemas.microsoft.com/office/drawing/2014/main" id="{2735AA9B-1507-CF7A-30C3-05F663E858FE}"/>
              </a:ext>
            </a:extLst>
          </p:cNvPr>
          <p:cNvSpPr/>
          <p:nvPr/>
        </p:nvSpPr>
        <p:spPr>
          <a:xfrm>
            <a:off x="890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A99801BA-438E-5409-3828-F068988CD95D}"/>
              </a:ext>
            </a:extLst>
          </p:cNvPr>
          <p:cNvSpPr/>
          <p:nvPr/>
        </p:nvSpPr>
        <p:spPr>
          <a:xfrm>
            <a:off x="56147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803BAD2A-E1BB-012D-8C89-F8217F74009F}"/>
              </a:ext>
            </a:extLst>
          </p:cNvPr>
          <p:cNvSpPr/>
          <p:nvPr/>
        </p:nvSpPr>
        <p:spPr>
          <a:xfrm>
            <a:off x="359344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e 30">
            <a:extLst>
              <a:ext uri="{FF2B5EF4-FFF2-40B4-BE49-F238E27FC236}">
                <a16:creationId xmlns:a16="http://schemas.microsoft.com/office/drawing/2014/main" id="{0D8A848E-2643-F5C6-6A5A-DA04CA912082}"/>
              </a:ext>
            </a:extLst>
          </p:cNvPr>
          <p:cNvSpPr/>
          <p:nvPr/>
        </p:nvSpPr>
        <p:spPr>
          <a:xfrm>
            <a:off x="3176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78ECA07D-3132-2D76-7BEE-FCEDB28139FB}"/>
              </a:ext>
            </a:extLst>
          </p:cNvPr>
          <p:cNvSpPr/>
          <p:nvPr/>
        </p:nvSpPr>
        <p:spPr>
          <a:xfrm>
            <a:off x="280494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BE977035-47EB-DDD6-1DFD-4B74B91B8E26}"/>
              </a:ext>
            </a:extLst>
          </p:cNvPr>
          <p:cNvSpPr/>
          <p:nvPr/>
        </p:nvSpPr>
        <p:spPr>
          <a:xfrm>
            <a:off x="1271971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72A7D1F6-EB1E-9EB4-9985-458C10BAA34B}"/>
              </a:ext>
            </a:extLst>
          </p:cNvPr>
          <p:cNvSpPr/>
          <p:nvPr/>
        </p:nvSpPr>
        <p:spPr>
          <a:xfrm>
            <a:off x="598501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13F86859-3AF1-A840-D571-8D82D36793E5}"/>
              </a:ext>
            </a:extLst>
          </p:cNvPr>
          <p:cNvSpPr/>
          <p:nvPr/>
        </p:nvSpPr>
        <p:spPr>
          <a:xfrm>
            <a:off x="635530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D2410ED6-DF46-D64C-82C1-66B3A189048A}"/>
              </a:ext>
            </a:extLst>
          </p:cNvPr>
          <p:cNvSpPr/>
          <p:nvPr/>
        </p:nvSpPr>
        <p:spPr>
          <a:xfrm>
            <a:off x="79901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e 37">
            <a:extLst>
              <a:ext uri="{FF2B5EF4-FFF2-40B4-BE49-F238E27FC236}">
                <a16:creationId xmlns:a16="http://schemas.microsoft.com/office/drawing/2014/main" id="{79F719EF-0170-8BAA-A355-659EA571BA5D}"/>
              </a:ext>
            </a:extLst>
          </p:cNvPr>
          <p:cNvSpPr/>
          <p:nvPr/>
        </p:nvSpPr>
        <p:spPr>
          <a:xfrm>
            <a:off x="855842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e 38">
            <a:extLst>
              <a:ext uri="{FF2B5EF4-FFF2-40B4-BE49-F238E27FC236}">
                <a16:creationId xmlns:a16="http://schemas.microsoft.com/office/drawing/2014/main" id="{55E6921A-A085-5EAF-3CC1-339CEFDE18D2}"/>
              </a:ext>
            </a:extLst>
          </p:cNvPr>
          <p:cNvSpPr/>
          <p:nvPr/>
        </p:nvSpPr>
        <p:spPr>
          <a:xfrm>
            <a:off x="8842574" y="6655245"/>
            <a:ext cx="126000" cy="126000"/>
          </a:xfrm>
          <a:prstGeom prst="ellipse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e 39">
            <a:extLst>
              <a:ext uri="{FF2B5EF4-FFF2-40B4-BE49-F238E27FC236}">
                <a16:creationId xmlns:a16="http://schemas.microsoft.com/office/drawing/2014/main" id="{F75EA0F9-337A-C22E-CA80-5FA06F3401F8}"/>
              </a:ext>
            </a:extLst>
          </p:cNvPr>
          <p:cNvSpPr/>
          <p:nvPr/>
        </p:nvSpPr>
        <p:spPr>
          <a:xfrm>
            <a:off x="9126720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e 40">
            <a:extLst>
              <a:ext uri="{FF2B5EF4-FFF2-40B4-BE49-F238E27FC236}">
                <a16:creationId xmlns:a16="http://schemas.microsoft.com/office/drawing/2014/main" id="{57CCFADC-B3B4-1C4D-3679-42C7F88E6FAF}"/>
              </a:ext>
            </a:extLst>
          </p:cNvPr>
          <p:cNvSpPr/>
          <p:nvPr/>
        </p:nvSpPr>
        <p:spPr>
          <a:xfrm>
            <a:off x="827428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e 41">
            <a:extLst>
              <a:ext uri="{FF2B5EF4-FFF2-40B4-BE49-F238E27FC236}">
                <a16:creationId xmlns:a16="http://schemas.microsoft.com/office/drawing/2014/main" id="{3182F718-4CF2-E535-1E3D-BDAB090F985D}"/>
              </a:ext>
            </a:extLst>
          </p:cNvPr>
          <p:cNvSpPr/>
          <p:nvPr/>
        </p:nvSpPr>
        <p:spPr>
          <a:xfrm>
            <a:off x="1043065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e 42">
            <a:extLst>
              <a:ext uri="{FF2B5EF4-FFF2-40B4-BE49-F238E27FC236}">
                <a16:creationId xmlns:a16="http://schemas.microsoft.com/office/drawing/2014/main" id="{3B4C88F2-E11C-0E48-DD0B-61B9A718378D}"/>
              </a:ext>
            </a:extLst>
          </p:cNvPr>
          <p:cNvSpPr/>
          <p:nvPr/>
        </p:nvSpPr>
        <p:spPr>
          <a:xfrm>
            <a:off x="1078180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A85091FA-3E69-C5DE-B280-50FFDA838AF0}"/>
              </a:ext>
            </a:extLst>
          </p:cNvPr>
          <p:cNvSpPr txBox="1"/>
          <p:nvPr/>
        </p:nvSpPr>
        <p:spPr>
          <a:xfrm>
            <a:off x="552074" y="6305405"/>
            <a:ext cx="120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Introduction  	    Background 		   Data and Methods	      Results  	     Conclusions 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9F0F6AB-4ED8-4FB2-3CEA-883B2FDE5EF1}"/>
              </a:ext>
            </a:extLst>
          </p:cNvPr>
          <p:cNvSpPr txBox="1"/>
          <p:nvPr/>
        </p:nvSpPr>
        <p:spPr>
          <a:xfrm>
            <a:off x="334906" y="5728256"/>
            <a:ext cx="4379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86092"/>
                </a:solidFill>
              </a:rPr>
              <a:t>Note: Fixed effects of Multilevel random slope models. Models include sex, education, age, household income.</a:t>
            </a:r>
          </a:p>
        </p:txBody>
      </p:sp>
      <p:pic>
        <p:nvPicPr>
          <p:cNvPr id="9" name="Immagine 8" descr="Immagine che contiene testo, schermata, linea, Diagramma&#10;&#10;Descrizione generata automaticamente">
            <a:extLst>
              <a:ext uri="{FF2B5EF4-FFF2-40B4-BE49-F238E27FC236}">
                <a16:creationId xmlns:a16="http://schemas.microsoft.com/office/drawing/2014/main" id="{05E4A2C9-96FF-F781-B468-7C089760A3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570" y="663043"/>
            <a:ext cx="862965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854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EABFC138-451F-0AA0-3E1E-D1BDD52C5F35}"/>
              </a:ext>
            </a:extLst>
          </p:cNvPr>
          <p:cNvSpPr/>
          <p:nvPr/>
        </p:nvSpPr>
        <p:spPr>
          <a:xfrm>
            <a:off x="1066799" y="1623527"/>
            <a:ext cx="10223242" cy="222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id="{5F651A6F-AFDB-C57A-33C1-D1AC99765296}"/>
              </a:ext>
            </a:extLst>
          </p:cNvPr>
          <p:cNvSpPr txBox="1">
            <a:spLocks/>
          </p:cNvSpPr>
          <p:nvPr/>
        </p:nvSpPr>
        <p:spPr>
          <a:xfrm>
            <a:off x="514993" y="349299"/>
            <a:ext cx="2310568" cy="277067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Results –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/>
              <a:t>Moderator effects of GDP</a:t>
            </a:r>
          </a:p>
          <a:p>
            <a:pPr marL="0" indent="0">
              <a:buNone/>
            </a:pPr>
            <a:r>
              <a:rPr lang="en-US" sz="2600" dirty="0"/>
              <a:t> </a:t>
            </a:r>
          </a:p>
        </p:txBody>
      </p:sp>
      <p:pic>
        <p:nvPicPr>
          <p:cNvPr id="2" name="Immagine 1" descr="Immagine che contiene testo&#10;&#10;Descrizione generata automaticamente">
            <a:extLst>
              <a:ext uri="{FF2B5EF4-FFF2-40B4-BE49-F238E27FC236}">
                <a16:creationId xmlns:a16="http://schemas.microsoft.com/office/drawing/2014/main" id="{455E1BD7-9193-AE7E-695A-302C171F13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0294" y="90986"/>
            <a:ext cx="1264169" cy="222217"/>
          </a:xfrm>
          <a:prstGeom prst="rect">
            <a:avLst/>
          </a:prstGeom>
        </p:spPr>
      </p:pic>
      <p:pic>
        <p:nvPicPr>
          <p:cNvPr id="3" name="Immagine 2" descr="Immagine che contiene coltello, tavolo&#10;&#10;Descrizione generata automaticamente">
            <a:extLst>
              <a:ext uri="{FF2B5EF4-FFF2-40B4-BE49-F238E27FC236}">
                <a16:creationId xmlns:a16="http://schemas.microsoft.com/office/drawing/2014/main" id="{6134596F-4305-898D-D29C-5012E13820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3274" y="90986"/>
            <a:ext cx="1456739" cy="264769"/>
          </a:xfrm>
          <a:prstGeom prst="rect">
            <a:avLst/>
          </a:prstGeom>
        </p:spPr>
      </p:pic>
      <p:sp>
        <p:nvSpPr>
          <p:cNvPr id="28" name="Ovale 27">
            <a:extLst>
              <a:ext uri="{FF2B5EF4-FFF2-40B4-BE49-F238E27FC236}">
                <a16:creationId xmlns:a16="http://schemas.microsoft.com/office/drawing/2014/main" id="{2735AA9B-1507-CF7A-30C3-05F663E858FE}"/>
              </a:ext>
            </a:extLst>
          </p:cNvPr>
          <p:cNvSpPr/>
          <p:nvPr/>
        </p:nvSpPr>
        <p:spPr>
          <a:xfrm>
            <a:off x="890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A99801BA-438E-5409-3828-F068988CD95D}"/>
              </a:ext>
            </a:extLst>
          </p:cNvPr>
          <p:cNvSpPr/>
          <p:nvPr/>
        </p:nvSpPr>
        <p:spPr>
          <a:xfrm>
            <a:off x="56147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803BAD2A-E1BB-012D-8C89-F8217F74009F}"/>
              </a:ext>
            </a:extLst>
          </p:cNvPr>
          <p:cNvSpPr/>
          <p:nvPr/>
        </p:nvSpPr>
        <p:spPr>
          <a:xfrm>
            <a:off x="359344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e 30">
            <a:extLst>
              <a:ext uri="{FF2B5EF4-FFF2-40B4-BE49-F238E27FC236}">
                <a16:creationId xmlns:a16="http://schemas.microsoft.com/office/drawing/2014/main" id="{0D8A848E-2643-F5C6-6A5A-DA04CA912082}"/>
              </a:ext>
            </a:extLst>
          </p:cNvPr>
          <p:cNvSpPr/>
          <p:nvPr/>
        </p:nvSpPr>
        <p:spPr>
          <a:xfrm>
            <a:off x="3176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78ECA07D-3132-2D76-7BEE-FCEDB28139FB}"/>
              </a:ext>
            </a:extLst>
          </p:cNvPr>
          <p:cNvSpPr/>
          <p:nvPr/>
        </p:nvSpPr>
        <p:spPr>
          <a:xfrm>
            <a:off x="280494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BE977035-47EB-DDD6-1DFD-4B74B91B8E26}"/>
              </a:ext>
            </a:extLst>
          </p:cNvPr>
          <p:cNvSpPr/>
          <p:nvPr/>
        </p:nvSpPr>
        <p:spPr>
          <a:xfrm>
            <a:off x="1271971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72A7D1F6-EB1E-9EB4-9985-458C10BAA34B}"/>
              </a:ext>
            </a:extLst>
          </p:cNvPr>
          <p:cNvSpPr/>
          <p:nvPr/>
        </p:nvSpPr>
        <p:spPr>
          <a:xfrm>
            <a:off x="598501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13F86859-3AF1-A840-D571-8D82D36793E5}"/>
              </a:ext>
            </a:extLst>
          </p:cNvPr>
          <p:cNvSpPr/>
          <p:nvPr/>
        </p:nvSpPr>
        <p:spPr>
          <a:xfrm>
            <a:off x="635530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D2410ED6-DF46-D64C-82C1-66B3A189048A}"/>
              </a:ext>
            </a:extLst>
          </p:cNvPr>
          <p:cNvSpPr/>
          <p:nvPr/>
        </p:nvSpPr>
        <p:spPr>
          <a:xfrm>
            <a:off x="79901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e 37">
            <a:extLst>
              <a:ext uri="{FF2B5EF4-FFF2-40B4-BE49-F238E27FC236}">
                <a16:creationId xmlns:a16="http://schemas.microsoft.com/office/drawing/2014/main" id="{79F719EF-0170-8BAA-A355-659EA571BA5D}"/>
              </a:ext>
            </a:extLst>
          </p:cNvPr>
          <p:cNvSpPr/>
          <p:nvPr/>
        </p:nvSpPr>
        <p:spPr>
          <a:xfrm>
            <a:off x="855842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e 38">
            <a:extLst>
              <a:ext uri="{FF2B5EF4-FFF2-40B4-BE49-F238E27FC236}">
                <a16:creationId xmlns:a16="http://schemas.microsoft.com/office/drawing/2014/main" id="{55E6921A-A085-5EAF-3CC1-339CEFDE18D2}"/>
              </a:ext>
            </a:extLst>
          </p:cNvPr>
          <p:cNvSpPr/>
          <p:nvPr/>
        </p:nvSpPr>
        <p:spPr>
          <a:xfrm>
            <a:off x="8842574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e 39">
            <a:extLst>
              <a:ext uri="{FF2B5EF4-FFF2-40B4-BE49-F238E27FC236}">
                <a16:creationId xmlns:a16="http://schemas.microsoft.com/office/drawing/2014/main" id="{F75EA0F9-337A-C22E-CA80-5FA06F3401F8}"/>
              </a:ext>
            </a:extLst>
          </p:cNvPr>
          <p:cNvSpPr/>
          <p:nvPr/>
        </p:nvSpPr>
        <p:spPr>
          <a:xfrm>
            <a:off x="9126720" y="6655245"/>
            <a:ext cx="126000" cy="126000"/>
          </a:xfrm>
          <a:prstGeom prst="ellipse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e 40">
            <a:extLst>
              <a:ext uri="{FF2B5EF4-FFF2-40B4-BE49-F238E27FC236}">
                <a16:creationId xmlns:a16="http://schemas.microsoft.com/office/drawing/2014/main" id="{57CCFADC-B3B4-1C4D-3679-42C7F88E6FAF}"/>
              </a:ext>
            </a:extLst>
          </p:cNvPr>
          <p:cNvSpPr/>
          <p:nvPr/>
        </p:nvSpPr>
        <p:spPr>
          <a:xfrm>
            <a:off x="827428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e 41">
            <a:extLst>
              <a:ext uri="{FF2B5EF4-FFF2-40B4-BE49-F238E27FC236}">
                <a16:creationId xmlns:a16="http://schemas.microsoft.com/office/drawing/2014/main" id="{3182F718-4CF2-E535-1E3D-BDAB090F985D}"/>
              </a:ext>
            </a:extLst>
          </p:cNvPr>
          <p:cNvSpPr/>
          <p:nvPr/>
        </p:nvSpPr>
        <p:spPr>
          <a:xfrm>
            <a:off x="1043065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e 42">
            <a:extLst>
              <a:ext uri="{FF2B5EF4-FFF2-40B4-BE49-F238E27FC236}">
                <a16:creationId xmlns:a16="http://schemas.microsoft.com/office/drawing/2014/main" id="{3B4C88F2-E11C-0E48-DD0B-61B9A718378D}"/>
              </a:ext>
            </a:extLst>
          </p:cNvPr>
          <p:cNvSpPr/>
          <p:nvPr/>
        </p:nvSpPr>
        <p:spPr>
          <a:xfrm>
            <a:off x="1078180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A85091FA-3E69-C5DE-B280-50FFDA838AF0}"/>
              </a:ext>
            </a:extLst>
          </p:cNvPr>
          <p:cNvSpPr txBox="1"/>
          <p:nvPr/>
        </p:nvSpPr>
        <p:spPr>
          <a:xfrm>
            <a:off x="552074" y="6305405"/>
            <a:ext cx="120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Introduction  	    Background 		   Data and Methods	      Results  	     Conclusions 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949E913-EFB1-5D42-3A71-95FC6CDBC4F5}"/>
              </a:ext>
            </a:extLst>
          </p:cNvPr>
          <p:cNvSpPr txBox="1"/>
          <p:nvPr/>
        </p:nvSpPr>
        <p:spPr>
          <a:xfrm>
            <a:off x="223394" y="5646866"/>
            <a:ext cx="4379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86092"/>
                </a:solidFill>
              </a:rPr>
              <a:t>Note: Fixed effects of Multilevel random slope models. Models include sex, education, age, household income.</a:t>
            </a:r>
          </a:p>
        </p:txBody>
      </p:sp>
      <p:pic>
        <p:nvPicPr>
          <p:cNvPr id="6" name="Immagine 5" descr="Immagine che contiene testo, schermata, linea, Diagramma&#10;&#10;Descrizione generata automaticamente">
            <a:extLst>
              <a:ext uri="{FF2B5EF4-FFF2-40B4-BE49-F238E27FC236}">
                <a16:creationId xmlns:a16="http://schemas.microsoft.com/office/drawing/2014/main" id="{7BA2972A-7949-1DC9-5764-49D4115578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357" y="453938"/>
            <a:ext cx="862965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49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EABFC138-451F-0AA0-3E1E-D1BDD52C5F35}"/>
              </a:ext>
            </a:extLst>
          </p:cNvPr>
          <p:cNvSpPr/>
          <p:nvPr/>
        </p:nvSpPr>
        <p:spPr>
          <a:xfrm>
            <a:off x="1066799" y="1623527"/>
            <a:ext cx="10223242" cy="222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E30F6E-6583-4334-B732-91C82A73F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19" y="1119485"/>
            <a:ext cx="9637033" cy="366516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endParaRPr lang="en-US" sz="1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 </a:t>
            </a:r>
            <a:r>
              <a:rPr lang="en-US" sz="2400" dirty="0"/>
              <a:t>Environmental concern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positively influences the willingness to accept costs to protect it.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BUT differences across countries. 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Differences in the relationship between environmental concern and willingness to pay seem to be explained in a higher extent by </a:t>
            </a:r>
            <a:r>
              <a:rPr lang="en-US" sz="2400" b="1" dirty="0"/>
              <a:t>economic vulnerabilities</a:t>
            </a:r>
            <a:r>
              <a:rPr lang="en-US" sz="2400" dirty="0"/>
              <a:t> than by climate vulnerabilities. 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F05164B4-F498-BD8B-9BB9-12D1AD31A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408" y="467706"/>
            <a:ext cx="10058400" cy="635537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</a:t>
            </a:r>
          </a:p>
        </p:txBody>
      </p:sp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73080DCE-6473-C17F-45DE-7EE00EAD31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8238" y="106672"/>
            <a:ext cx="1745715" cy="306864"/>
          </a:xfrm>
          <a:prstGeom prst="rect">
            <a:avLst/>
          </a:prstGeom>
        </p:spPr>
      </p:pic>
      <p:pic>
        <p:nvPicPr>
          <p:cNvPr id="8" name="Immagine 7" descr="Immagine che contiene coltello, tavolo&#10;&#10;Descrizione generata automaticamente">
            <a:extLst>
              <a:ext uri="{FF2B5EF4-FFF2-40B4-BE49-F238E27FC236}">
                <a16:creationId xmlns:a16="http://schemas.microsoft.com/office/drawing/2014/main" id="{2CC4E73E-3F4F-2243-B836-4499D3C407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8212" y="102082"/>
            <a:ext cx="2011635" cy="365624"/>
          </a:xfrm>
          <a:prstGeom prst="rect">
            <a:avLst/>
          </a:prstGeom>
        </p:spPr>
      </p:pic>
      <p:sp>
        <p:nvSpPr>
          <p:cNvPr id="28" name="Ovale 27">
            <a:extLst>
              <a:ext uri="{FF2B5EF4-FFF2-40B4-BE49-F238E27FC236}">
                <a16:creationId xmlns:a16="http://schemas.microsoft.com/office/drawing/2014/main" id="{EC9B4115-68A9-A1EF-FB9F-F60C3A754ADD}"/>
              </a:ext>
            </a:extLst>
          </p:cNvPr>
          <p:cNvSpPr/>
          <p:nvPr/>
        </p:nvSpPr>
        <p:spPr>
          <a:xfrm>
            <a:off x="890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3F50F7EF-1DA6-3218-FDF2-3F5171035C6B}"/>
              </a:ext>
            </a:extLst>
          </p:cNvPr>
          <p:cNvSpPr/>
          <p:nvPr/>
        </p:nvSpPr>
        <p:spPr>
          <a:xfrm>
            <a:off x="56147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DB557701-F987-5430-4C52-9A59EB7653C4}"/>
              </a:ext>
            </a:extLst>
          </p:cNvPr>
          <p:cNvSpPr/>
          <p:nvPr/>
        </p:nvSpPr>
        <p:spPr>
          <a:xfrm>
            <a:off x="359344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e 30">
            <a:extLst>
              <a:ext uri="{FF2B5EF4-FFF2-40B4-BE49-F238E27FC236}">
                <a16:creationId xmlns:a16="http://schemas.microsoft.com/office/drawing/2014/main" id="{AED65637-AB02-783D-3E8F-8F4867FA7E09}"/>
              </a:ext>
            </a:extLst>
          </p:cNvPr>
          <p:cNvSpPr/>
          <p:nvPr/>
        </p:nvSpPr>
        <p:spPr>
          <a:xfrm>
            <a:off x="3176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F506DA1A-7891-DA70-4792-67D15C73DBD3}"/>
              </a:ext>
            </a:extLst>
          </p:cNvPr>
          <p:cNvSpPr/>
          <p:nvPr/>
        </p:nvSpPr>
        <p:spPr>
          <a:xfrm>
            <a:off x="280494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2C88025D-61E0-3120-15A3-7A33E9493D84}"/>
              </a:ext>
            </a:extLst>
          </p:cNvPr>
          <p:cNvSpPr/>
          <p:nvPr/>
        </p:nvSpPr>
        <p:spPr>
          <a:xfrm>
            <a:off x="1271971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940E1DAB-4E09-5E5F-8A44-231694854A92}"/>
              </a:ext>
            </a:extLst>
          </p:cNvPr>
          <p:cNvSpPr/>
          <p:nvPr/>
        </p:nvSpPr>
        <p:spPr>
          <a:xfrm>
            <a:off x="598501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525F5352-E7E3-5AFE-A86F-9A8766C9E6DA}"/>
              </a:ext>
            </a:extLst>
          </p:cNvPr>
          <p:cNvSpPr/>
          <p:nvPr/>
        </p:nvSpPr>
        <p:spPr>
          <a:xfrm>
            <a:off x="635530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7AE8466A-C2B4-0EB7-9A9F-151ECF6EEC5A}"/>
              </a:ext>
            </a:extLst>
          </p:cNvPr>
          <p:cNvSpPr/>
          <p:nvPr/>
        </p:nvSpPr>
        <p:spPr>
          <a:xfrm>
            <a:off x="79901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e 37">
            <a:extLst>
              <a:ext uri="{FF2B5EF4-FFF2-40B4-BE49-F238E27FC236}">
                <a16:creationId xmlns:a16="http://schemas.microsoft.com/office/drawing/2014/main" id="{7CF2501A-116D-621C-851E-0FA6E36B5B5C}"/>
              </a:ext>
            </a:extLst>
          </p:cNvPr>
          <p:cNvSpPr/>
          <p:nvPr/>
        </p:nvSpPr>
        <p:spPr>
          <a:xfrm>
            <a:off x="855842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e 38">
            <a:extLst>
              <a:ext uri="{FF2B5EF4-FFF2-40B4-BE49-F238E27FC236}">
                <a16:creationId xmlns:a16="http://schemas.microsoft.com/office/drawing/2014/main" id="{8434CC9D-3064-9D7D-17C6-3ED5D4A21C72}"/>
              </a:ext>
            </a:extLst>
          </p:cNvPr>
          <p:cNvSpPr/>
          <p:nvPr/>
        </p:nvSpPr>
        <p:spPr>
          <a:xfrm>
            <a:off x="8842574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e 39">
            <a:extLst>
              <a:ext uri="{FF2B5EF4-FFF2-40B4-BE49-F238E27FC236}">
                <a16:creationId xmlns:a16="http://schemas.microsoft.com/office/drawing/2014/main" id="{D18D5EBB-9A33-5116-82B5-F7D2A9B70B2F}"/>
              </a:ext>
            </a:extLst>
          </p:cNvPr>
          <p:cNvSpPr/>
          <p:nvPr/>
        </p:nvSpPr>
        <p:spPr>
          <a:xfrm>
            <a:off x="9126720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e 40">
            <a:extLst>
              <a:ext uri="{FF2B5EF4-FFF2-40B4-BE49-F238E27FC236}">
                <a16:creationId xmlns:a16="http://schemas.microsoft.com/office/drawing/2014/main" id="{E0C88BE0-88B1-D074-6CED-4E98A477251A}"/>
              </a:ext>
            </a:extLst>
          </p:cNvPr>
          <p:cNvSpPr/>
          <p:nvPr/>
        </p:nvSpPr>
        <p:spPr>
          <a:xfrm>
            <a:off x="827428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e 41">
            <a:extLst>
              <a:ext uri="{FF2B5EF4-FFF2-40B4-BE49-F238E27FC236}">
                <a16:creationId xmlns:a16="http://schemas.microsoft.com/office/drawing/2014/main" id="{E06C38C1-0112-0CE2-00D6-EAE786C7771D}"/>
              </a:ext>
            </a:extLst>
          </p:cNvPr>
          <p:cNvSpPr/>
          <p:nvPr/>
        </p:nvSpPr>
        <p:spPr>
          <a:xfrm>
            <a:off x="10430653" y="6655245"/>
            <a:ext cx="126000" cy="126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e 42">
            <a:extLst>
              <a:ext uri="{FF2B5EF4-FFF2-40B4-BE49-F238E27FC236}">
                <a16:creationId xmlns:a16="http://schemas.microsoft.com/office/drawing/2014/main" id="{6B38423C-77C1-FED9-6CC4-E3042D3265F8}"/>
              </a:ext>
            </a:extLst>
          </p:cNvPr>
          <p:cNvSpPr/>
          <p:nvPr/>
        </p:nvSpPr>
        <p:spPr>
          <a:xfrm>
            <a:off x="1078180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5F02F189-52AF-759E-2CB8-4B86D8DC0E30}"/>
              </a:ext>
            </a:extLst>
          </p:cNvPr>
          <p:cNvSpPr txBox="1"/>
          <p:nvPr/>
        </p:nvSpPr>
        <p:spPr>
          <a:xfrm>
            <a:off x="552074" y="6305405"/>
            <a:ext cx="120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Introduction  	    Background 		   Data and Methods	      Results  	     Conclusions  </a:t>
            </a:r>
          </a:p>
        </p:txBody>
      </p:sp>
    </p:spTree>
    <p:extLst>
      <p:ext uri="{BB962C8B-B14F-4D97-AF65-F5344CB8AC3E}">
        <p14:creationId xmlns:p14="http://schemas.microsoft.com/office/powerpoint/2010/main" val="2004794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9660BD-E566-5D3C-858F-7D756DC587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Thank </a:t>
            </a:r>
            <a:r>
              <a:rPr lang="it-IT" dirty="0" err="1"/>
              <a:t>you</a:t>
            </a:r>
            <a:r>
              <a:rPr lang="it-IT" dirty="0"/>
              <a:t>!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EB07C4-1812-38CB-5D2D-865750C6ACBB}"/>
              </a:ext>
            </a:extLst>
          </p:cNvPr>
          <p:cNvSpPr txBox="1">
            <a:spLocks/>
          </p:cNvSpPr>
          <p:nvPr/>
        </p:nvSpPr>
        <p:spPr>
          <a:xfrm>
            <a:off x="8440146" y="5202758"/>
            <a:ext cx="3290937" cy="896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ct val="85000"/>
              </a:lnSpc>
              <a:spcBef>
                <a:spcPct val="0"/>
              </a:spcBef>
              <a:buNone/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marta.moroni@unimi.it</a:t>
            </a:r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id="{76B959DE-397D-8D5A-56A3-AAB8CC032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8238" y="106672"/>
            <a:ext cx="1745715" cy="306864"/>
          </a:xfrm>
          <a:prstGeom prst="rect">
            <a:avLst/>
          </a:prstGeom>
        </p:spPr>
      </p:pic>
      <p:pic>
        <p:nvPicPr>
          <p:cNvPr id="5" name="Immagine 4" descr="Immagine che contiene coltello, tavolo&#10;&#10;Descrizione generata automaticamente">
            <a:extLst>
              <a:ext uri="{FF2B5EF4-FFF2-40B4-BE49-F238E27FC236}">
                <a16:creationId xmlns:a16="http://schemas.microsoft.com/office/drawing/2014/main" id="{FE7B0A5D-D46C-C80F-3F5A-BE9E260A69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8212" y="102082"/>
            <a:ext cx="2011635" cy="36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08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A4CCA671-4E77-F017-2DE9-42B936998A74}"/>
              </a:ext>
            </a:extLst>
          </p:cNvPr>
          <p:cNvSpPr/>
          <p:nvPr/>
        </p:nvSpPr>
        <p:spPr>
          <a:xfrm>
            <a:off x="1066799" y="1634678"/>
            <a:ext cx="10223242" cy="222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989BC353-2EE1-D6BA-D5FA-118624673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0149" y="3116816"/>
            <a:ext cx="7356541" cy="280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dirty="0"/>
              <a:t>High concern </a:t>
            </a:r>
            <a:r>
              <a:rPr lang="en-US" sz="2600" dirty="0"/>
              <a:t>for the environment, high awareness for the issue of climate change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chemeClr val="accent1"/>
                </a:solidFill>
              </a:rPr>
              <a:t>BUT</a:t>
            </a:r>
            <a:endParaRPr lang="en-US" sz="2600" b="1" dirty="0">
              <a:solidFill>
                <a:schemeClr val="accent1"/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2600" b="1" dirty="0"/>
              <a:t> Low willingness to accept costs </a:t>
            </a:r>
            <a:r>
              <a:rPr lang="en-US" sz="2600" dirty="0"/>
              <a:t>to protect the environment and mitigate climate change</a:t>
            </a:r>
          </a:p>
        </p:txBody>
      </p:sp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:a16="http://schemas.microsoft.com/office/drawing/2014/main" id="{0401E66B-3C71-96CE-62ED-8DC2E3B1D1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8238" y="106672"/>
            <a:ext cx="1745715" cy="30686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59702A8A-0D14-4F01-0E08-46F41A050A43}"/>
              </a:ext>
            </a:extLst>
          </p:cNvPr>
          <p:cNvSpPr txBox="1"/>
          <p:nvPr/>
        </p:nvSpPr>
        <p:spPr>
          <a:xfrm>
            <a:off x="10159847" y="4517136"/>
            <a:ext cx="240992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Fairbrother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2022)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820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3C9B2EE-B6BB-356F-4BB1-0CAE64CDCABB}"/>
              </a:ext>
            </a:extLst>
          </p:cNvPr>
          <p:cNvSpPr txBox="1"/>
          <p:nvPr/>
        </p:nvSpPr>
        <p:spPr>
          <a:xfrm>
            <a:off x="10085077" y="3067083"/>
            <a:ext cx="24099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Poortinga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et al. 2019; Baiardi , 2022)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8203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FE74A430-97F2-2E5D-3C09-D7FE1511F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263815"/>
            <a:ext cx="10058400" cy="635537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</a:p>
        </p:txBody>
      </p:sp>
      <p:pic>
        <p:nvPicPr>
          <p:cNvPr id="19" name="Immagine 18" descr="Immagine che contiene coltello, tavolo&#10;&#10;Descrizione generata automaticamente">
            <a:extLst>
              <a:ext uri="{FF2B5EF4-FFF2-40B4-BE49-F238E27FC236}">
                <a16:creationId xmlns:a16="http://schemas.microsoft.com/office/drawing/2014/main" id="{BB85A973-C304-6F76-6B75-AB747428EC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8212" y="102082"/>
            <a:ext cx="2011635" cy="365624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CBFDE814-9F24-A85E-3DE5-2A468A53E52D}"/>
              </a:ext>
            </a:extLst>
          </p:cNvPr>
          <p:cNvCxnSpPr>
            <a:cxnSpLocks/>
          </p:cNvCxnSpPr>
          <p:nvPr/>
        </p:nvCxnSpPr>
        <p:spPr>
          <a:xfrm>
            <a:off x="1655216" y="2383302"/>
            <a:ext cx="91154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EB091BEB-782F-00D5-DA54-86C82F8B06D6}"/>
              </a:ext>
            </a:extLst>
          </p:cNvPr>
          <p:cNvSpPr txBox="1">
            <a:spLocks/>
          </p:cNvSpPr>
          <p:nvPr/>
        </p:nvSpPr>
        <p:spPr>
          <a:xfrm>
            <a:off x="1080498" y="1391517"/>
            <a:ext cx="10476304" cy="989973"/>
          </a:xfrm>
          <a:prstGeom prst="rect">
            <a:avLst/>
          </a:prstGeom>
        </p:spPr>
        <p:txBody>
          <a:bodyPr vert="horz" lIns="0" tIns="45720" rIns="0" bIns="45720" rtlCol="0"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en-US" sz="2800" dirty="0"/>
              <a:t>“The pace and scale of climate action are insufficient to tackle climate change” </a:t>
            </a:r>
          </a:p>
          <a:p>
            <a:pPr marL="0" indent="0" algn="ctr">
              <a:buFont typeface="Calibri" panose="020F0502020204030204" pitchFamily="34" charset="0"/>
              <a:buNone/>
            </a:pPr>
            <a:r>
              <a:rPr lang="en-US" sz="2800" dirty="0"/>
              <a:t>(IPCC, Sixth Assessment Report 2023)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BD3D3BC-FAEE-B7A3-718E-9E40042F6DC6}"/>
              </a:ext>
            </a:extLst>
          </p:cNvPr>
          <p:cNvSpPr txBox="1"/>
          <p:nvPr/>
        </p:nvSpPr>
        <p:spPr>
          <a:xfrm>
            <a:off x="552074" y="6305405"/>
            <a:ext cx="120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Introduction  	    Background 		   Data and Methods	      Results  	     Conclusions  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559236BB-DDB2-730F-C3E7-602EF8969B59}"/>
              </a:ext>
            </a:extLst>
          </p:cNvPr>
          <p:cNvSpPr/>
          <p:nvPr/>
        </p:nvSpPr>
        <p:spPr>
          <a:xfrm>
            <a:off x="890336" y="6655245"/>
            <a:ext cx="126000" cy="126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D3631A24-43E4-DCE0-F77F-26E4522437F8}"/>
              </a:ext>
            </a:extLst>
          </p:cNvPr>
          <p:cNvSpPr/>
          <p:nvPr/>
        </p:nvSpPr>
        <p:spPr>
          <a:xfrm>
            <a:off x="56147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343883DB-6D07-70DC-9102-912A7F74E55B}"/>
              </a:ext>
            </a:extLst>
          </p:cNvPr>
          <p:cNvSpPr/>
          <p:nvPr/>
        </p:nvSpPr>
        <p:spPr>
          <a:xfrm>
            <a:off x="359344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6BCE9A02-8F55-9DB1-3526-28CDC9DF8B24}"/>
              </a:ext>
            </a:extLst>
          </p:cNvPr>
          <p:cNvSpPr/>
          <p:nvPr/>
        </p:nvSpPr>
        <p:spPr>
          <a:xfrm>
            <a:off x="3176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2280F83F-3335-D16C-120E-CEF86A66564B}"/>
              </a:ext>
            </a:extLst>
          </p:cNvPr>
          <p:cNvSpPr/>
          <p:nvPr/>
        </p:nvSpPr>
        <p:spPr>
          <a:xfrm>
            <a:off x="280494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36F880D9-E555-431A-5DFB-F626F5EEBD03}"/>
              </a:ext>
            </a:extLst>
          </p:cNvPr>
          <p:cNvSpPr/>
          <p:nvPr/>
        </p:nvSpPr>
        <p:spPr>
          <a:xfrm>
            <a:off x="1271971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e 23">
            <a:extLst>
              <a:ext uri="{FF2B5EF4-FFF2-40B4-BE49-F238E27FC236}">
                <a16:creationId xmlns:a16="http://schemas.microsoft.com/office/drawing/2014/main" id="{CD962A6F-AF72-8B79-21D5-1EE1676DA6C2}"/>
              </a:ext>
            </a:extLst>
          </p:cNvPr>
          <p:cNvSpPr/>
          <p:nvPr/>
        </p:nvSpPr>
        <p:spPr>
          <a:xfrm>
            <a:off x="598501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F2945A2C-462F-66F4-4D77-B9A779394E91}"/>
              </a:ext>
            </a:extLst>
          </p:cNvPr>
          <p:cNvSpPr/>
          <p:nvPr/>
        </p:nvSpPr>
        <p:spPr>
          <a:xfrm>
            <a:off x="635530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e 26">
            <a:extLst>
              <a:ext uri="{FF2B5EF4-FFF2-40B4-BE49-F238E27FC236}">
                <a16:creationId xmlns:a16="http://schemas.microsoft.com/office/drawing/2014/main" id="{FBF0331A-B578-AB6F-79E0-DA7C3D4972EE}"/>
              </a:ext>
            </a:extLst>
          </p:cNvPr>
          <p:cNvSpPr/>
          <p:nvPr/>
        </p:nvSpPr>
        <p:spPr>
          <a:xfrm>
            <a:off x="79901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id="{BE8A6AFE-9CFE-0991-DA3C-FA4B06A8D3B3}"/>
              </a:ext>
            </a:extLst>
          </p:cNvPr>
          <p:cNvSpPr/>
          <p:nvPr/>
        </p:nvSpPr>
        <p:spPr>
          <a:xfrm>
            <a:off x="855842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7433437D-CD1F-C72A-4ADB-A5340741A673}"/>
              </a:ext>
            </a:extLst>
          </p:cNvPr>
          <p:cNvSpPr/>
          <p:nvPr/>
        </p:nvSpPr>
        <p:spPr>
          <a:xfrm>
            <a:off x="8842574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BE1CF3D0-B28E-E80A-D1EC-9EA25C12D485}"/>
              </a:ext>
            </a:extLst>
          </p:cNvPr>
          <p:cNvSpPr/>
          <p:nvPr/>
        </p:nvSpPr>
        <p:spPr>
          <a:xfrm>
            <a:off x="9126720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e 30">
            <a:extLst>
              <a:ext uri="{FF2B5EF4-FFF2-40B4-BE49-F238E27FC236}">
                <a16:creationId xmlns:a16="http://schemas.microsoft.com/office/drawing/2014/main" id="{5B45697D-4057-74A3-9097-FD552E4F59AA}"/>
              </a:ext>
            </a:extLst>
          </p:cNvPr>
          <p:cNvSpPr/>
          <p:nvPr/>
        </p:nvSpPr>
        <p:spPr>
          <a:xfrm>
            <a:off x="827428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36CB4E66-EE25-49F9-8372-2293E919A34C}"/>
              </a:ext>
            </a:extLst>
          </p:cNvPr>
          <p:cNvSpPr/>
          <p:nvPr/>
        </p:nvSpPr>
        <p:spPr>
          <a:xfrm>
            <a:off x="1043065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E6E4512A-6B71-371A-2998-244099C04B1D}"/>
              </a:ext>
            </a:extLst>
          </p:cNvPr>
          <p:cNvSpPr/>
          <p:nvPr/>
        </p:nvSpPr>
        <p:spPr>
          <a:xfrm>
            <a:off x="1078180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45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>
            <a:extLst>
              <a:ext uri="{FF2B5EF4-FFF2-40B4-BE49-F238E27FC236}">
                <a16:creationId xmlns:a16="http://schemas.microsoft.com/office/drawing/2014/main" id="{07CA9498-5040-772A-60F9-9CFC3AE53603}"/>
              </a:ext>
            </a:extLst>
          </p:cNvPr>
          <p:cNvSpPr/>
          <p:nvPr/>
        </p:nvSpPr>
        <p:spPr>
          <a:xfrm>
            <a:off x="1066799" y="1623527"/>
            <a:ext cx="10223242" cy="222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71B8513-CE91-6C75-ED65-91C6603DE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275245"/>
            <a:ext cx="10058400" cy="635537"/>
          </a:xfrm>
        </p:spPr>
        <p:txBody>
          <a:bodyPr>
            <a:normAutofit fontScale="90000"/>
          </a:bodyPr>
          <a:lstStyle/>
          <a:p>
            <a:r>
              <a:rPr lang="en-US"/>
              <a:t>Research Objectives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30D257B4-2CC4-6F34-6D42-7C31E74DB30D}"/>
              </a:ext>
            </a:extLst>
          </p:cNvPr>
          <p:cNvSpPr/>
          <p:nvPr/>
        </p:nvSpPr>
        <p:spPr>
          <a:xfrm>
            <a:off x="352719" y="3859771"/>
            <a:ext cx="2481943" cy="727787"/>
          </a:xfrm>
          <a:prstGeom prst="roundRect">
            <a:avLst/>
          </a:prstGeom>
          <a:noFill/>
          <a:ln w="28575">
            <a:solidFill>
              <a:srgbClr val="1860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6092"/>
                </a:solidFill>
              </a:rPr>
              <a:t>Environmental Concern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D36B38B4-1367-A784-70CB-0137C131F276}"/>
              </a:ext>
            </a:extLst>
          </p:cNvPr>
          <p:cNvSpPr/>
          <p:nvPr/>
        </p:nvSpPr>
        <p:spPr>
          <a:xfrm>
            <a:off x="5882664" y="3712035"/>
            <a:ext cx="2481943" cy="1023258"/>
          </a:xfrm>
          <a:prstGeom prst="roundRect">
            <a:avLst/>
          </a:prstGeom>
          <a:noFill/>
          <a:ln w="28575">
            <a:solidFill>
              <a:srgbClr val="1860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6092"/>
                </a:solidFill>
              </a:rPr>
              <a:t>Willingness to accept costs to protect the environment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97FC55EE-639D-CE1A-1708-C333C9FBF87F}"/>
              </a:ext>
            </a:extLst>
          </p:cNvPr>
          <p:cNvSpPr/>
          <p:nvPr/>
        </p:nvSpPr>
        <p:spPr>
          <a:xfrm>
            <a:off x="3117690" y="2174194"/>
            <a:ext cx="2481943" cy="615664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6092"/>
                </a:solidFill>
              </a:rPr>
              <a:t>Climate and Economic Vulnerabilities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0C8E5177-78CB-7903-4EBC-7B9F8ED3819F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2834662" y="4223664"/>
            <a:ext cx="3048002" cy="1"/>
          </a:xfrm>
          <a:prstGeom prst="straightConnector1">
            <a:avLst/>
          </a:prstGeom>
          <a:ln w="28575">
            <a:solidFill>
              <a:srgbClr val="18609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ED5B4D03-AA90-94B7-6AB1-5A03149F16C5}"/>
              </a:ext>
            </a:extLst>
          </p:cNvPr>
          <p:cNvCxnSpPr>
            <a:stCxn id="6" idx="2"/>
          </p:cNvCxnSpPr>
          <p:nvPr/>
        </p:nvCxnSpPr>
        <p:spPr>
          <a:xfrm>
            <a:off x="4358662" y="2789858"/>
            <a:ext cx="0" cy="143380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a gomito 11">
            <a:extLst>
              <a:ext uri="{FF2B5EF4-FFF2-40B4-BE49-F238E27FC236}">
                <a16:creationId xmlns:a16="http://schemas.microsoft.com/office/drawing/2014/main" id="{FFC0FF45-1F33-B346-78E8-CC22C799912D}"/>
              </a:ext>
            </a:extLst>
          </p:cNvPr>
          <p:cNvCxnSpPr>
            <a:stCxn id="6" idx="3"/>
            <a:endCxn id="5" idx="0"/>
          </p:cNvCxnSpPr>
          <p:nvPr/>
        </p:nvCxnSpPr>
        <p:spPr>
          <a:xfrm>
            <a:off x="5599633" y="2482026"/>
            <a:ext cx="1524003" cy="1230009"/>
          </a:xfrm>
          <a:prstGeom prst="bentConnector2">
            <a:avLst/>
          </a:prstGeom>
          <a:ln w="28575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a gomito 13">
            <a:extLst>
              <a:ext uri="{FF2B5EF4-FFF2-40B4-BE49-F238E27FC236}">
                <a16:creationId xmlns:a16="http://schemas.microsoft.com/office/drawing/2014/main" id="{0458396E-0A8D-2E48-CC0C-9D8E8BFDBB41}"/>
              </a:ext>
            </a:extLst>
          </p:cNvPr>
          <p:cNvCxnSpPr>
            <a:cxnSpLocks/>
            <a:stCxn id="6" idx="1"/>
            <a:endCxn id="4" idx="0"/>
          </p:cNvCxnSpPr>
          <p:nvPr/>
        </p:nvCxnSpPr>
        <p:spPr>
          <a:xfrm rot="10800000" flipV="1">
            <a:off x="1593692" y="2482025"/>
            <a:ext cx="1523999" cy="1377745"/>
          </a:xfrm>
          <a:prstGeom prst="bentConnector2">
            <a:avLst/>
          </a:prstGeom>
          <a:ln w="28575"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26BE6111-3C7C-EA2F-2CC3-272B3B0B8F1F}"/>
              </a:ext>
            </a:extLst>
          </p:cNvPr>
          <p:cNvSpPr/>
          <p:nvPr/>
        </p:nvSpPr>
        <p:spPr>
          <a:xfrm>
            <a:off x="9649230" y="3348141"/>
            <a:ext cx="1928327" cy="727787"/>
          </a:xfrm>
          <a:prstGeom prst="roundRect">
            <a:avLst/>
          </a:prstGeom>
          <a:noFill/>
          <a:ln w="28575">
            <a:solidFill>
              <a:srgbClr val="1860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6092"/>
                </a:solidFill>
              </a:rPr>
              <a:t>Cross-country comparison</a:t>
            </a:r>
          </a:p>
        </p:txBody>
      </p:sp>
      <p:pic>
        <p:nvPicPr>
          <p:cNvPr id="25" name="Immagine 24" descr="Immagine che contiene testo&#10;&#10;Descrizione generata automaticamente">
            <a:extLst>
              <a:ext uri="{FF2B5EF4-FFF2-40B4-BE49-F238E27FC236}">
                <a16:creationId xmlns:a16="http://schemas.microsoft.com/office/drawing/2014/main" id="{6D3EBC65-4287-4585-3081-D518AAE7CB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8238" y="106672"/>
            <a:ext cx="1745715" cy="306864"/>
          </a:xfrm>
          <a:prstGeom prst="rect">
            <a:avLst/>
          </a:prstGeom>
        </p:spPr>
      </p:pic>
      <p:pic>
        <p:nvPicPr>
          <p:cNvPr id="26" name="Immagine 25" descr="Immagine che contiene coltello, tavolo&#10;&#10;Descrizione generata automaticamente">
            <a:extLst>
              <a:ext uri="{FF2B5EF4-FFF2-40B4-BE49-F238E27FC236}">
                <a16:creationId xmlns:a16="http://schemas.microsoft.com/office/drawing/2014/main" id="{BD048D44-D1C5-69D9-79BE-19362F767D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8212" y="102082"/>
            <a:ext cx="2011635" cy="365624"/>
          </a:xfrm>
          <a:prstGeom prst="rect">
            <a:avLst/>
          </a:prstGeom>
        </p:spPr>
      </p:pic>
      <p:sp>
        <p:nvSpPr>
          <p:cNvPr id="3" name="Parentesi graffa chiusa 2">
            <a:extLst>
              <a:ext uri="{FF2B5EF4-FFF2-40B4-BE49-F238E27FC236}">
                <a16:creationId xmlns:a16="http://schemas.microsoft.com/office/drawing/2014/main" id="{C933BDF9-AC54-B9A2-80FA-FC573BCE0C33}"/>
              </a:ext>
            </a:extLst>
          </p:cNvPr>
          <p:cNvSpPr/>
          <p:nvPr/>
        </p:nvSpPr>
        <p:spPr>
          <a:xfrm>
            <a:off x="8443914" y="1275644"/>
            <a:ext cx="805541" cy="49715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079C242-FABB-A977-50F6-47A6574B93CF}"/>
              </a:ext>
            </a:extLst>
          </p:cNvPr>
          <p:cNvSpPr txBox="1"/>
          <p:nvPr/>
        </p:nvSpPr>
        <p:spPr>
          <a:xfrm>
            <a:off x="552074" y="6305405"/>
            <a:ext cx="120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Introduction  	    Background 		   Data and Methods	      Results  	     Conclusions  </a:t>
            </a: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FE7E6F0B-69E4-002D-9CCD-AE32101B8C1E}"/>
              </a:ext>
            </a:extLst>
          </p:cNvPr>
          <p:cNvSpPr/>
          <p:nvPr/>
        </p:nvSpPr>
        <p:spPr>
          <a:xfrm>
            <a:off x="890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7CE7F2A0-DB54-687C-BF43-8C5BACC1E8E6}"/>
              </a:ext>
            </a:extLst>
          </p:cNvPr>
          <p:cNvSpPr/>
          <p:nvPr/>
        </p:nvSpPr>
        <p:spPr>
          <a:xfrm>
            <a:off x="56147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E966A004-B836-4E5D-D6AB-1CAF68E1D198}"/>
              </a:ext>
            </a:extLst>
          </p:cNvPr>
          <p:cNvSpPr/>
          <p:nvPr/>
        </p:nvSpPr>
        <p:spPr>
          <a:xfrm>
            <a:off x="359344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A3E3EF69-22E2-9A88-507B-4C6F977B99EF}"/>
              </a:ext>
            </a:extLst>
          </p:cNvPr>
          <p:cNvSpPr/>
          <p:nvPr/>
        </p:nvSpPr>
        <p:spPr>
          <a:xfrm>
            <a:off x="3176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461F38F0-835A-DD2F-0E81-137337335D05}"/>
              </a:ext>
            </a:extLst>
          </p:cNvPr>
          <p:cNvSpPr/>
          <p:nvPr/>
        </p:nvSpPr>
        <p:spPr>
          <a:xfrm>
            <a:off x="280494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9DE30954-75AE-B286-95C7-E01EFFD26862}"/>
              </a:ext>
            </a:extLst>
          </p:cNvPr>
          <p:cNvSpPr/>
          <p:nvPr/>
        </p:nvSpPr>
        <p:spPr>
          <a:xfrm>
            <a:off x="1271971" y="6655245"/>
            <a:ext cx="126000" cy="126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231035B5-46C7-DB38-B70C-16FC48ABBE29}"/>
              </a:ext>
            </a:extLst>
          </p:cNvPr>
          <p:cNvSpPr/>
          <p:nvPr/>
        </p:nvSpPr>
        <p:spPr>
          <a:xfrm>
            <a:off x="598501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FB8AC925-9011-41A1-7B96-B6802A25AC98}"/>
              </a:ext>
            </a:extLst>
          </p:cNvPr>
          <p:cNvSpPr/>
          <p:nvPr/>
        </p:nvSpPr>
        <p:spPr>
          <a:xfrm>
            <a:off x="635530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52C57386-88F4-5241-2AA8-FF0E2FF46E17}"/>
              </a:ext>
            </a:extLst>
          </p:cNvPr>
          <p:cNvSpPr/>
          <p:nvPr/>
        </p:nvSpPr>
        <p:spPr>
          <a:xfrm>
            <a:off x="79901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e 23">
            <a:extLst>
              <a:ext uri="{FF2B5EF4-FFF2-40B4-BE49-F238E27FC236}">
                <a16:creationId xmlns:a16="http://schemas.microsoft.com/office/drawing/2014/main" id="{0AB62D67-9E0B-74D7-984C-A104D94B08D2}"/>
              </a:ext>
            </a:extLst>
          </p:cNvPr>
          <p:cNvSpPr/>
          <p:nvPr/>
        </p:nvSpPr>
        <p:spPr>
          <a:xfrm>
            <a:off x="855842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e 26">
            <a:extLst>
              <a:ext uri="{FF2B5EF4-FFF2-40B4-BE49-F238E27FC236}">
                <a16:creationId xmlns:a16="http://schemas.microsoft.com/office/drawing/2014/main" id="{DD289289-B1AC-97F6-8449-64210A175504}"/>
              </a:ext>
            </a:extLst>
          </p:cNvPr>
          <p:cNvSpPr/>
          <p:nvPr/>
        </p:nvSpPr>
        <p:spPr>
          <a:xfrm>
            <a:off x="8842574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id="{ED567DAB-7AC3-C7C2-B46E-82D2C32D5C2D}"/>
              </a:ext>
            </a:extLst>
          </p:cNvPr>
          <p:cNvSpPr/>
          <p:nvPr/>
        </p:nvSpPr>
        <p:spPr>
          <a:xfrm>
            <a:off x="9126720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F7AA4821-2FF3-3A7E-D4DD-1703802DF61E}"/>
              </a:ext>
            </a:extLst>
          </p:cNvPr>
          <p:cNvSpPr/>
          <p:nvPr/>
        </p:nvSpPr>
        <p:spPr>
          <a:xfrm>
            <a:off x="827428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C039DB61-8501-8FDB-BCAB-548F88AD4C53}"/>
              </a:ext>
            </a:extLst>
          </p:cNvPr>
          <p:cNvSpPr/>
          <p:nvPr/>
        </p:nvSpPr>
        <p:spPr>
          <a:xfrm>
            <a:off x="1043065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e 30">
            <a:extLst>
              <a:ext uri="{FF2B5EF4-FFF2-40B4-BE49-F238E27FC236}">
                <a16:creationId xmlns:a16="http://schemas.microsoft.com/office/drawing/2014/main" id="{D4B87F2C-BAA6-A0E8-66EB-7A5E3A865855}"/>
              </a:ext>
            </a:extLst>
          </p:cNvPr>
          <p:cNvSpPr/>
          <p:nvPr/>
        </p:nvSpPr>
        <p:spPr>
          <a:xfrm>
            <a:off x="1078180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61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5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64A9390F-6305-22DA-CE0F-80308B7DFF27}"/>
              </a:ext>
            </a:extLst>
          </p:cNvPr>
          <p:cNvSpPr/>
          <p:nvPr/>
        </p:nvSpPr>
        <p:spPr>
          <a:xfrm>
            <a:off x="1066799" y="1623527"/>
            <a:ext cx="10223242" cy="222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E472DC-E3C7-29C6-4E97-6140C63A6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939" y="3366631"/>
            <a:ext cx="10824259" cy="2763854"/>
          </a:xfrm>
        </p:spPr>
        <p:txBody>
          <a:bodyPr>
            <a:normAutofit/>
          </a:bodyPr>
          <a:lstStyle/>
          <a:p>
            <a:pPr algn="ctr"/>
            <a:r>
              <a:rPr lang="en-US" sz="2200" b="1" i="1" dirty="0"/>
              <a:t>Theory of Planned Behavior </a:t>
            </a:r>
            <a:endParaRPr lang="en-US" sz="2200" i="1" dirty="0"/>
          </a:p>
          <a:p>
            <a:pPr algn="ctr">
              <a:buFont typeface="Wingdings" panose="05000000000000000000" pitchFamily="2" charset="2"/>
              <a:buChar char="v"/>
            </a:pPr>
            <a:r>
              <a:rPr lang="en-US" sz="2200" b="1" i="1" dirty="0"/>
              <a:t>Positive</a:t>
            </a:r>
            <a:r>
              <a:rPr lang="en-US" sz="2200" i="1" dirty="0"/>
              <a:t> but </a:t>
            </a:r>
            <a:r>
              <a:rPr lang="en-US" sz="2200" b="1" i="1" dirty="0"/>
              <a:t>modest </a:t>
            </a:r>
            <a:r>
              <a:rPr lang="en-US" sz="2200" i="1" dirty="0"/>
              <a:t>effect of environmental concern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n-US" sz="2200" i="1" dirty="0"/>
              <a:t>Differences according to the specificness of the measure of policy support or willingness to sacrifice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en-US" sz="2200" b="1" i="1" dirty="0"/>
              <a:t>Differences across countries</a:t>
            </a:r>
            <a:endParaRPr lang="en-US" sz="2200" i="1" dirty="0"/>
          </a:p>
          <a:p>
            <a:pPr algn="ctr"/>
            <a:r>
              <a:rPr lang="en-US" sz="1800" i="1" dirty="0"/>
              <a:t>(Hornsey et al., 2016; </a:t>
            </a:r>
            <a:r>
              <a:rPr lang="en-US" sz="1800" i="1" dirty="0" err="1"/>
              <a:t>Mayerl</a:t>
            </a:r>
            <a:r>
              <a:rPr lang="en-US" sz="1800" i="1" dirty="0"/>
              <a:t> and Best, 2019; Dienes, 2015)</a:t>
            </a:r>
            <a:endParaRPr lang="en-US" sz="1800" dirty="0"/>
          </a:p>
          <a:p>
            <a:pPr algn="ctr"/>
            <a:endParaRPr lang="en-US" sz="2200" dirty="0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6FE8D490-6DF2-BD3A-9B5E-F1876C44C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263815"/>
            <a:ext cx="10058400" cy="635537"/>
          </a:xfrm>
        </p:spPr>
        <p:txBody>
          <a:bodyPr>
            <a:normAutofit fontScale="90000"/>
          </a:bodyPr>
          <a:lstStyle/>
          <a:p>
            <a:r>
              <a:rPr lang="it-IT" dirty="0"/>
              <a:t>Background</a:t>
            </a:r>
            <a:endParaRPr lang="en-GB" dirty="0"/>
          </a:p>
        </p:txBody>
      </p:sp>
      <p:pic>
        <p:nvPicPr>
          <p:cNvPr id="18" name="Immagine 17" descr="Immagine che contiene testo&#10;&#10;Descrizione generata automaticamente">
            <a:extLst>
              <a:ext uri="{FF2B5EF4-FFF2-40B4-BE49-F238E27FC236}">
                <a16:creationId xmlns:a16="http://schemas.microsoft.com/office/drawing/2014/main" id="{D9624ECA-077E-7AEC-E0D8-8289824AB6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8238" y="106672"/>
            <a:ext cx="1745715" cy="306864"/>
          </a:xfrm>
          <a:prstGeom prst="rect">
            <a:avLst/>
          </a:prstGeom>
        </p:spPr>
      </p:pic>
      <p:pic>
        <p:nvPicPr>
          <p:cNvPr id="19" name="Immagine 18" descr="Immagine che contiene coltello, tavolo&#10;&#10;Descrizione generata automaticamente">
            <a:extLst>
              <a:ext uri="{FF2B5EF4-FFF2-40B4-BE49-F238E27FC236}">
                <a16:creationId xmlns:a16="http://schemas.microsoft.com/office/drawing/2014/main" id="{E5EBE2B2-CE1D-AC8D-29B4-CF688140C6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8212" y="102082"/>
            <a:ext cx="2011635" cy="365624"/>
          </a:xfrm>
          <a:prstGeom prst="rect">
            <a:avLst/>
          </a:prstGeom>
        </p:spPr>
      </p:pic>
      <p:sp>
        <p:nvSpPr>
          <p:cNvPr id="4" name="Ovale 3">
            <a:extLst>
              <a:ext uri="{FF2B5EF4-FFF2-40B4-BE49-F238E27FC236}">
                <a16:creationId xmlns:a16="http://schemas.microsoft.com/office/drawing/2014/main" id="{8FA6A78F-EBD9-3472-5D5B-3E205BDEC11C}"/>
              </a:ext>
            </a:extLst>
          </p:cNvPr>
          <p:cNvSpPr/>
          <p:nvPr/>
        </p:nvSpPr>
        <p:spPr>
          <a:xfrm>
            <a:off x="890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C79B04AC-867A-1FCD-0A92-C9DAE428E76F}"/>
              </a:ext>
            </a:extLst>
          </p:cNvPr>
          <p:cNvSpPr/>
          <p:nvPr/>
        </p:nvSpPr>
        <p:spPr>
          <a:xfrm>
            <a:off x="56147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A79EFF14-5755-E588-BE87-7976BBA87748}"/>
              </a:ext>
            </a:extLst>
          </p:cNvPr>
          <p:cNvSpPr/>
          <p:nvPr/>
        </p:nvSpPr>
        <p:spPr>
          <a:xfrm>
            <a:off x="359344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7E25E246-B2FF-DA8F-D6FC-BAEA3235E7E9}"/>
              </a:ext>
            </a:extLst>
          </p:cNvPr>
          <p:cNvSpPr/>
          <p:nvPr/>
        </p:nvSpPr>
        <p:spPr>
          <a:xfrm>
            <a:off x="3176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3C9623A7-7032-7E3B-3564-15532F2AC559}"/>
              </a:ext>
            </a:extLst>
          </p:cNvPr>
          <p:cNvSpPr/>
          <p:nvPr/>
        </p:nvSpPr>
        <p:spPr>
          <a:xfrm>
            <a:off x="2804949" y="6655245"/>
            <a:ext cx="126000" cy="126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ED3DB857-2E18-646A-B13A-11DD805CD3FD}"/>
              </a:ext>
            </a:extLst>
          </p:cNvPr>
          <p:cNvSpPr/>
          <p:nvPr/>
        </p:nvSpPr>
        <p:spPr>
          <a:xfrm>
            <a:off x="1271971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2F4374AE-4A24-704F-0255-9BA4A580ADEC}"/>
              </a:ext>
            </a:extLst>
          </p:cNvPr>
          <p:cNvSpPr/>
          <p:nvPr/>
        </p:nvSpPr>
        <p:spPr>
          <a:xfrm>
            <a:off x="598501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5E10CE89-17A3-7D4A-AEDB-8316D4866E99}"/>
              </a:ext>
            </a:extLst>
          </p:cNvPr>
          <p:cNvSpPr/>
          <p:nvPr/>
        </p:nvSpPr>
        <p:spPr>
          <a:xfrm>
            <a:off x="635530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6383A452-D28B-D05A-C09E-6ACA3D7ED2C0}"/>
              </a:ext>
            </a:extLst>
          </p:cNvPr>
          <p:cNvSpPr/>
          <p:nvPr/>
        </p:nvSpPr>
        <p:spPr>
          <a:xfrm>
            <a:off x="79901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FFA52B93-7F8D-999A-EF81-437A11170D81}"/>
              </a:ext>
            </a:extLst>
          </p:cNvPr>
          <p:cNvSpPr/>
          <p:nvPr/>
        </p:nvSpPr>
        <p:spPr>
          <a:xfrm>
            <a:off x="855842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90356DE7-8B2F-395F-DCE5-3452B43CBAC7}"/>
              </a:ext>
            </a:extLst>
          </p:cNvPr>
          <p:cNvSpPr/>
          <p:nvPr/>
        </p:nvSpPr>
        <p:spPr>
          <a:xfrm>
            <a:off x="8842574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74562AD9-A39D-8452-6C2D-017689C5DBB3}"/>
              </a:ext>
            </a:extLst>
          </p:cNvPr>
          <p:cNvSpPr/>
          <p:nvPr/>
        </p:nvSpPr>
        <p:spPr>
          <a:xfrm>
            <a:off x="9126720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e 23">
            <a:extLst>
              <a:ext uri="{FF2B5EF4-FFF2-40B4-BE49-F238E27FC236}">
                <a16:creationId xmlns:a16="http://schemas.microsoft.com/office/drawing/2014/main" id="{ADA694E4-E1C4-3A4E-369D-306B032A2175}"/>
              </a:ext>
            </a:extLst>
          </p:cNvPr>
          <p:cNvSpPr/>
          <p:nvPr/>
        </p:nvSpPr>
        <p:spPr>
          <a:xfrm>
            <a:off x="827428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3EDA05B8-15D8-86F4-32CC-B8654751BBE0}"/>
              </a:ext>
            </a:extLst>
          </p:cNvPr>
          <p:cNvSpPr/>
          <p:nvPr/>
        </p:nvSpPr>
        <p:spPr>
          <a:xfrm>
            <a:off x="1043065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id="{CDFF0F3D-5BD7-6D59-0BFF-F375992317F2}"/>
              </a:ext>
            </a:extLst>
          </p:cNvPr>
          <p:cNvSpPr/>
          <p:nvPr/>
        </p:nvSpPr>
        <p:spPr>
          <a:xfrm>
            <a:off x="1078180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51FA6BB0-E1EC-30F3-DDE4-C4272DFCDFC8}"/>
              </a:ext>
            </a:extLst>
          </p:cNvPr>
          <p:cNvSpPr txBox="1"/>
          <p:nvPr/>
        </p:nvSpPr>
        <p:spPr>
          <a:xfrm>
            <a:off x="552074" y="6305405"/>
            <a:ext cx="120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Introduction  	    Background 		   Data and Methods	      Results  	     Conclusions  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9ADF373A-4421-3B55-C09D-3B47B1C7C9E4}"/>
              </a:ext>
            </a:extLst>
          </p:cNvPr>
          <p:cNvSpPr/>
          <p:nvPr/>
        </p:nvSpPr>
        <p:spPr>
          <a:xfrm>
            <a:off x="1991571" y="1585215"/>
            <a:ext cx="2609900" cy="1167033"/>
          </a:xfrm>
          <a:prstGeom prst="roundRect">
            <a:avLst/>
          </a:prstGeom>
          <a:noFill/>
          <a:ln w="28575">
            <a:solidFill>
              <a:srgbClr val="1860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186092"/>
                </a:solidFill>
              </a:rPr>
              <a:t>Environmental Concern</a:t>
            </a:r>
          </a:p>
        </p:txBody>
      </p:sp>
      <p:sp>
        <p:nvSpPr>
          <p:cNvPr id="28" name="Rettangolo con angoli arrotondati 27">
            <a:extLst>
              <a:ext uri="{FF2B5EF4-FFF2-40B4-BE49-F238E27FC236}">
                <a16:creationId xmlns:a16="http://schemas.microsoft.com/office/drawing/2014/main" id="{F75EF5AE-A20E-1F21-7868-781B22D23CD2}"/>
              </a:ext>
            </a:extLst>
          </p:cNvPr>
          <p:cNvSpPr/>
          <p:nvPr/>
        </p:nvSpPr>
        <p:spPr>
          <a:xfrm>
            <a:off x="7521516" y="1259151"/>
            <a:ext cx="2609900" cy="1640832"/>
          </a:xfrm>
          <a:prstGeom prst="roundRect">
            <a:avLst/>
          </a:prstGeom>
          <a:noFill/>
          <a:ln w="28575">
            <a:solidFill>
              <a:srgbClr val="1860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186092"/>
                </a:solidFill>
              </a:rPr>
              <a:t>Willingness to accept costs to protect the environment</a:t>
            </a:r>
          </a:p>
        </p:txBody>
      </p: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CD83A143-CA93-1FFC-1291-329F8F3ED507}"/>
              </a:ext>
            </a:extLst>
          </p:cNvPr>
          <p:cNvCxnSpPr>
            <a:cxnSpLocks/>
            <a:stCxn id="2" idx="3"/>
            <a:endCxn id="28" idx="1"/>
          </p:cNvCxnSpPr>
          <p:nvPr/>
        </p:nvCxnSpPr>
        <p:spPr>
          <a:xfrm flipV="1">
            <a:off x="4601471" y="2079567"/>
            <a:ext cx="2920045" cy="0"/>
          </a:xfrm>
          <a:prstGeom prst="straightConnector1">
            <a:avLst/>
          </a:prstGeom>
          <a:ln w="28575">
            <a:solidFill>
              <a:srgbClr val="18609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852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E6E6AFB7-755B-97E0-32BD-BAA5B1142E26}"/>
              </a:ext>
            </a:extLst>
          </p:cNvPr>
          <p:cNvSpPr/>
          <p:nvPr/>
        </p:nvSpPr>
        <p:spPr>
          <a:xfrm>
            <a:off x="1066799" y="1623527"/>
            <a:ext cx="10223242" cy="222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E836D457-518B-7B07-0BBF-EB37A0D1B6A9}"/>
              </a:ext>
            </a:extLst>
          </p:cNvPr>
          <p:cNvSpPr/>
          <p:nvPr/>
        </p:nvSpPr>
        <p:spPr>
          <a:xfrm>
            <a:off x="3113174" y="4852690"/>
            <a:ext cx="2750949" cy="1287966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6092"/>
                </a:solidFill>
              </a:rPr>
              <a:t>Environmental Concern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5C4B9DC8-BD7A-273A-AE74-02EB13873FEB}"/>
              </a:ext>
            </a:extLst>
          </p:cNvPr>
          <p:cNvSpPr/>
          <p:nvPr/>
        </p:nvSpPr>
        <p:spPr>
          <a:xfrm>
            <a:off x="6675025" y="4842708"/>
            <a:ext cx="2750949" cy="1287967"/>
          </a:xfrm>
          <a:prstGeom prst="roundRect">
            <a:avLst/>
          </a:prstGeom>
          <a:noFill/>
          <a:ln w="1905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186092"/>
                </a:solidFill>
              </a:rPr>
              <a:t>Willingness to accept costs to protect the environment</a:t>
            </a: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93E4677B-EC47-4C69-7276-313D925DABB2}"/>
              </a:ext>
            </a:extLst>
          </p:cNvPr>
          <p:cNvSpPr/>
          <p:nvPr/>
        </p:nvSpPr>
        <p:spPr>
          <a:xfrm>
            <a:off x="4855028" y="3649299"/>
            <a:ext cx="2481943" cy="615664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2E802A"/>
                </a:solidFill>
              </a:rPr>
              <a:t>Vulnerabilities</a:t>
            </a:r>
          </a:p>
        </p:txBody>
      </p:sp>
      <p:cxnSp>
        <p:nvCxnSpPr>
          <p:cNvPr id="10" name="Connettore a gomito 9">
            <a:extLst>
              <a:ext uri="{FF2B5EF4-FFF2-40B4-BE49-F238E27FC236}">
                <a16:creationId xmlns:a16="http://schemas.microsoft.com/office/drawing/2014/main" id="{0C92F4F7-86BA-E904-E8C3-407DEB5C953D}"/>
              </a:ext>
            </a:extLst>
          </p:cNvPr>
          <p:cNvCxnSpPr>
            <a:cxnSpLocks/>
            <a:stCxn id="8" idx="1"/>
            <a:endCxn id="6" idx="0"/>
          </p:cNvCxnSpPr>
          <p:nvPr/>
        </p:nvCxnSpPr>
        <p:spPr>
          <a:xfrm rot="10800000" flipV="1">
            <a:off x="4488650" y="3957130"/>
            <a:ext cx="366379" cy="895559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olo 1">
            <a:extLst>
              <a:ext uri="{FF2B5EF4-FFF2-40B4-BE49-F238E27FC236}">
                <a16:creationId xmlns:a16="http://schemas.microsoft.com/office/drawing/2014/main" id="{5DA894A9-FD9A-43C0-8182-DC9CE5302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263815"/>
            <a:ext cx="10058400" cy="635537"/>
          </a:xfrm>
        </p:spPr>
        <p:txBody>
          <a:bodyPr>
            <a:normAutofit fontScale="90000"/>
          </a:bodyPr>
          <a:lstStyle/>
          <a:p>
            <a:r>
              <a:rPr lang="it-IT" dirty="0"/>
              <a:t>Background</a:t>
            </a:r>
            <a:endParaRPr lang="en-GB" dirty="0"/>
          </a:p>
        </p:txBody>
      </p:sp>
      <p:pic>
        <p:nvPicPr>
          <p:cNvPr id="23" name="Immagine 22" descr="Immagine che contiene testo&#10;&#10;Descrizione generata automaticamente">
            <a:extLst>
              <a:ext uri="{FF2B5EF4-FFF2-40B4-BE49-F238E27FC236}">
                <a16:creationId xmlns:a16="http://schemas.microsoft.com/office/drawing/2014/main" id="{53D9C96F-5C3F-98D5-5519-682FEC2E49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8238" y="106672"/>
            <a:ext cx="1745715" cy="306864"/>
          </a:xfrm>
          <a:prstGeom prst="rect">
            <a:avLst/>
          </a:prstGeom>
        </p:spPr>
      </p:pic>
      <p:pic>
        <p:nvPicPr>
          <p:cNvPr id="24" name="Immagine 23" descr="Immagine che contiene coltello, tavolo&#10;&#10;Descrizione generata automaticamente">
            <a:extLst>
              <a:ext uri="{FF2B5EF4-FFF2-40B4-BE49-F238E27FC236}">
                <a16:creationId xmlns:a16="http://schemas.microsoft.com/office/drawing/2014/main" id="{5B9D272B-E87C-3221-F4D6-A79BD20D06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9512" y="102082"/>
            <a:ext cx="2160000" cy="392590"/>
          </a:xfrm>
          <a:prstGeom prst="rect">
            <a:avLst/>
          </a:prstGeom>
        </p:spPr>
      </p:pic>
      <p:cxnSp>
        <p:nvCxnSpPr>
          <p:cNvPr id="29" name="Connettore a gomito 28">
            <a:extLst>
              <a:ext uri="{FF2B5EF4-FFF2-40B4-BE49-F238E27FC236}">
                <a16:creationId xmlns:a16="http://schemas.microsoft.com/office/drawing/2014/main" id="{B0AACE78-1205-F759-C636-B4226DBD1F82}"/>
              </a:ext>
            </a:extLst>
          </p:cNvPr>
          <p:cNvCxnSpPr>
            <a:cxnSpLocks/>
            <a:stCxn id="8" idx="3"/>
            <a:endCxn id="7" idx="0"/>
          </p:cNvCxnSpPr>
          <p:nvPr/>
        </p:nvCxnSpPr>
        <p:spPr>
          <a:xfrm>
            <a:off x="7336971" y="3957131"/>
            <a:ext cx="713529" cy="885577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B571F07-4451-8DF7-2FA1-2EECCCD129CD}"/>
              </a:ext>
            </a:extLst>
          </p:cNvPr>
          <p:cNvSpPr txBox="1"/>
          <p:nvPr/>
        </p:nvSpPr>
        <p:spPr>
          <a:xfrm>
            <a:off x="1565171" y="1741662"/>
            <a:ext cx="42207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200"/>
              </a:spcAft>
              <a:buClr>
                <a:srgbClr val="FFC000"/>
              </a:buClr>
              <a:buSzPct val="100000"/>
              <a:defRPr/>
            </a:pPr>
            <a:r>
              <a:rPr kumimoji="0" lang="it-IT" b="1" i="0" u="none" strike="noStrike" kern="1200" cap="none" spc="0" normalizeH="0" baseline="0" noProof="0" dirty="0" err="1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Perceived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Experience of </a:t>
            </a:r>
            <a:r>
              <a:rPr kumimoji="0" lang="it-IT" b="1" i="0" u="none" strike="noStrike" kern="1200" cap="none" spc="0" normalizeH="0" baseline="0" noProof="0" dirty="0" err="1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extreme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b="1" i="0" u="none" strike="noStrike" kern="1200" cap="none" spc="0" normalizeH="0" baseline="0" noProof="0" dirty="0" err="1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weather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lang="it-IT" b="1" dirty="0">
                <a:solidFill>
                  <a:srgbClr val="082031">
                    <a:lumMod val="75000"/>
                    <a:lumOff val="25000"/>
                  </a:srgbClr>
                </a:solidFill>
              </a:rPr>
              <a:t>events</a:t>
            </a:r>
            <a:endParaRPr lang="it-IT" sz="1600" dirty="0">
              <a:solidFill>
                <a:srgbClr val="08203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D4F4D8D-DC49-8F82-B17B-9DEFEDABF418}"/>
              </a:ext>
            </a:extLst>
          </p:cNvPr>
          <p:cNvSpPr txBox="1"/>
          <p:nvPr/>
        </p:nvSpPr>
        <p:spPr>
          <a:xfrm>
            <a:off x="7060871" y="1741662"/>
            <a:ext cx="42207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spcAft>
                <a:spcPts val="200"/>
              </a:spcAft>
              <a:buClr>
                <a:srgbClr val="FFC000"/>
              </a:buClr>
              <a:buSzPct val="100000"/>
              <a:tabLst/>
              <a:defRPr/>
            </a:pPr>
            <a:r>
              <a:rPr lang="it-IT" b="1" dirty="0">
                <a:solidFill>
                  <a:srgbClr val="082031">
                    <a:lumMod val="75000"/>
                    <a:lumOff val="25000"/>
                  </a:srgbClr>
                </a:solidFill>
                <a:latin typeface="Calibri" panose="020F0502020204030204"/>
              </a:rPr>
              <a:t>Low </a:t>
            </a:r>
            <a:r>
              <a:rPr lang="it-IT" b="1" dirty="0" err="1">
                <a:solidFill>
                  <a:srgbClr val="082031">
                    <a:lumMod val="75000"/>
                    <a:lumOff val="25000"/>
                  </a:srgbClr>
                </a:solidFill>
                <a:latin typeface="Calibri" panose="020F0502020204030204"/>
              </a:rPr>
              <a:t>Household</a:t>
            </a:r>
            <a:r>
              <a:rPr lang="it-IT" b="1" dirty="0">
                <a:solidFill>
                  <a:srgbClr val="082031">
                    <a:lumMod val="75000"/>
                    <a:lumOff val="25000"/>
                  </a:srgbClr>
                </a:solidFill>
                <a:latin typeface="Calibri" panose="020F0502020204030204"/>
              </a:rPr>
              <a:t> </a:t>
            </a:r>
            <a:r>
              <a:rPr lang="it-IT" b="1" dirty="0" err="1">
                <a:solidFill>
                  <a:srgbClr val="082031">
                    <a:lumMod val="75000"/>
                    <a:lumOff val="25000"/>
                  </a:srgbClr>
                </a:solidFill>
                <a:latin typeface="Calibri" panose="020F0502020204030204"/>
              </a:rPr>
              <a:t>Income</a:t>
            </a:r>
            <a:r>
              <a:rPr lang="it-IT" b="1" dirty="0">
                <a:solidFill>
                  <a:srgbClr val="082031">
                    <a:lumMod val="75000"/>
                    <a:lumOff val="25000"/>
                  </a:srgbClr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3" name="Parentesi graffa aperta 2">
            <a:extLst>
              <a:ext uri="{FF2B5EF4-FFF2-40B4-BE49-F238E27FC236}">
                <a16:creationId xmlns:a16="http://schemas.microsoft.com/office/drawing/2014/main" id="{E6BDC32D-E91A-7AC1-A623-F3406ED353C0}"/>
              </a:ext>
            </a:extLst>
          </p:cNvPr>
          <p:cNvSpPr/>
          <p:nvPr/>
        </p:nvSpPr>
        <p:spPr>
          <a:xfrm>
            <a:off x="1412962" y="1716339"/>
            <a:ext cx="237513" cy="13712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71D0ACDB-0A94-2CF2-A83A-2B4A00829F3B}"/>
              </a:ext>
            </a:extLst>
          </p:cNvPr>
          <p:cNvSpPr txBox="1"/>
          <p:nvPr/>
        </p:nvSpPr>
        <p:spPr>
          <a:xfrm>
            <a:off x="1683928" y="1320748"/>
            <a:ext cx="3125425" cy="380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spcBef>
                <a:spcPts val="1200"/>
              </a:spcBef>
              <a:spcAft>
                <a:spcPts val="200"/>
              </a:spcAft>
              <a:buClr>
                <a:srgbClr val="FFC000"/>
              </a:buClr>
              <a:buSzPct val="100000"/>
              <a:tabLst/>
              <a:defRPr/>
            </a:pPr>
            <a:r>
              <a:rPr lang="it-IT" b="1" dirty="0">
                <a:solidFill>
                  <a:srgbClr val="2E802A"/>
                </a:solidFill>
              </a:rPr>
              <a:t>CLIMATE VULNERABILITIES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9E472D8-6E8D-BE46-26AC-99F35100138D}"/>
              </a:ext>
            </a:extLst>
          </p:cNvPr>
          <p:cNvSpPr txBox="1"/>
          <p:nvPr/>
        </p:nvSpPr>
        <p:spPr>
          <a:xfrm>
            <a:off x="7052453" y="1326497"/>
            <a:ext cx="347243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200"/>
              </a:spcAft>
              <a:buClr>
                <a:srgbClr val="FFC000"/>
              </a:buClr>
              <a:buSzPct val="100000"/>
              <a:defRPr/>
            </a:pPr>
            <a:r>
              <a:rPr lang="it-IT" b="1" dirty="0">
                <a:solidFill>
                  <a:srgbClr val="2E802A"/>
                </a:solidFill>
              </a:rPr>
              <a:t>ECONOMIC VULNERABILITIES</a:t>
            </a: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AC1C03BF-12A3-8C76-97D1-E662B67E072F}"/>
              </a:ext>
            </a:extLst>
          </p:cNvPr>
          <p:cNvSpPr/>
          <p:nvPr/>
        </p:nvSpPr>
        <p:spPr>
          <a:xfrm>
            <a:off x="890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E0BC08C1-940B-E88D-504F-0AE9F2805211}"/>
              </a:ext>
            </a:extLst>
          </p:cNvPr>
          <p:cNvSpPr/>
          <p:nvPr/>
        </p:nvSpPr>
        <p:spPr>
          <a:xfrm>
            <a:off x="56147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6348A539-950A-1B45-4DA5-C59C07FD5994}"/>
              </a:ext>
            </a:extLst>
          </p:cNvPr>
          <p:cNvSpPr/>
          <p:nvPr/>
        </p:nvSpPr>
        <p:spPr>
          <a:xfrm>
            <a:off x="359344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8554A6C2-E19B-DF7E-F313-B617969F007D}"/>
              </a:ext>
            </a:extLst>
          </p:cNvPr>
          <p:cNvSpPr/>
          <p:nvPr/>
        </p:nvSpPr>
        <p:spPr>
          <a:xfrm>
            <a:off x="3176336" y="6655245"/>
            <a:ext cx="126000" cy="126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82972A71-022C-53D3-C697-909CD2C8ACA3}"/>
              </a:ext>
            </a:extLst>
          </p:cNvPr>
          <p:cNvSpPr/>
          <p:nvPr/>
        </p:nvSpPr>
        <p:spPr>
          <a:xfrm>
            <a:off x="280494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DF59B8A9-EF65-6866-6A70-2382B5E794E9}"/>
              </a:ext>
            </a:extLst>
          </p:cNvPr>
          <p:cNvSpPr/>
          <p:nvPr/>
        </p:nvSpPr>
        <p:spPr>
          <a:xfrm>
            <a:off x="1271971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id="{7A0AA4AC-AEBA-BE85-179C-06786FECC329}"/>
              </a:ext>
            </a:extLst>
          </p:cNvPr>
          <p:cNvSpPr/>
          <p:nvPr/>
        </p:nvSpPr>
        <p:spPr>
          <a:xfrm>
            <a:off x="598501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id="{056EB041-06B1-33D4-FEB8-1217BF2B2C5F}"/>
              </a:ext>
            </a:extLst>
          </p:cNvPr>
          <p:cNvSpPr/>
          <p:nvPr/>
        </p:nvSpPr>
        <p:spPr>
          <a:xfrm>
            <a:off x="635530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e 30">
            <a:extLst>
              <a:ext uri="{FF2B5EF4-FFF2-40B4-BE49-F238E27FC236}">
                <a16:creationId xmlns:a16="http://schemas.microsoft.com/office/drawing/2014/main" id="{505EA38B-9E24-24A4-297E-48282C169021}"/>
              </a:ext>
            </a:extLst>
          </p:cNvPr>
          <p:cNvSpPr/>
          <p:nvPr/>
        </p:nvSpPr>
        <p:spPr>
          <a:xfrm>
            <a:off x="79901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00274FDD-1897-F79A-6C15-9214E20B4C36}"/>
              </a:ext>
            </a:extLst>
          </p:cNvPr>
          <p:cNvSpPr/>
          <p:nvPr/>
        </p:nvSpPr>
        <p:spPr>
          <a:xfrm>
            <a:off x="855842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F84A7E16-B1C5-C1FB-D954-BFEC3F21C38F}"/>
              </a:ext>
            </a:extLst>
          </p:cNvPr>
          <p:cNvSpPr/>
          <p:nvPr/>
        </p:nvSpPr>
        <p:spPr>
          <a:xfrm>
            <a:off x="8842574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F736FBB5-D678-82ED-F3D2-A304CB204CA3}"/>
              </a:ext>
            </a:extLst>
          </p:cNvPr>
          <p:cNvSpPr/>
          <p:nvPr/>
        </p:nvSpPr>
        <p:spPr>
          <a:xfrm>
            <a:off x="9126720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C4B29E26-7BC6-26B8-D565-EC0D1D88F860}"/>
              </a:ext>
            </a:extLst>
          </p:cNvPr>
          <p:cNvSpPr/>
          <p:nvPr/>
        </p:nvSpPr>
        <p:spPr>
          <a:xfrm>
            <a:off x="827428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id="{124D3E1B-778E-5AE4-5FD2-575CF03E688D}"/>
              </a:ext>
            </a:extLst>
          </p:cNvPr>
          <p:cNvSpPr/>
          <p:nvPr/>
        </p:nvSpPr>
        <p:spPr>
          <a:xfrm>
            <a:off x="1043065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E2286087-3368-251D-0743-4A0641005A9C}"/>
              </a:ext>
            </a:extLst>
          </p:cNvPr>
          <p:cNvSpPr/>
          <p:nvPr/>
        </p:nvSpPr>
        <p:spPr>
          <a:xfrm>
            <a:off x="1078180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7E7FBE3B-793B-0F6F-2E85-92FED248B7C8}"/>
              </a:ext>
            </a:extLst>
          </p:cNvPr>
          <p:cNvSpPr txBox="1"/>
          <p:nvPr/>
        </p:nvSpPr>
        <p:spPr>
          <a:xfrm>
            <a:off x="552074" y="6305405"/>
            <a:ext cx="120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Introduction  	    Background 		   Data and Methods	      Results  	     Conclusions 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F33C8EC-8AC4-B124-E1D0-B2F4949ECEFC}"/>
              </a:ext>
            </a:extLst>
          </p:cNvPr>
          <p:cNvSpPr txBox="1"/>
          <p:nvPr/>
        </p:nvSpPr>
        <p:spPr>
          <a:xfrm>
            <a:off x="1565171" y="2233268"/>
            <a:ext cx="4220751" cy="7335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200"/>
              </a:spcAft>
              <a:buClr>
                <a:srgbClr val="FFC000"/>
              </a:buClr>
              <a:buSzPct val="100000"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Country</a:t>
            </a:r>
            <a:r>
              <a:rPr kumimoji="0" lang="it-IT" b="1" i="0" u="none" strike="noStrike" kern="1200" cap="none" spc="0" normalizeH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it-IT" b="1" i="0" u="none" strike="noStrike" kern="1200" cap="none" spc="0" normalizeH="0" noProof="0" dirty="0" err="1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it-IT" b="1" i="0" u="none" strike="noStrike" kern="1200" cap="none" spc="0" normalizeH="0" baseline="0" noProof="0" dirty="0" err="1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limate</a:t>
            </a: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Risk</a:t>
            </a:r>
            <a:endParaRPr lang="it-IT" b="1" dirty="0">
              <a:solidFill>
                <a:srgbClr val="082031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FFC000"/>
              </a:buClr>
              <a:buSzPct val="100000"/>
              <a:defRPr/>
            </a:pPr>
            <a:r>
              <a:rPr lang="it-IT" sz="1200" dirty="0">
                <a:solidFill>
                  <a:srgbClr val="082031">
                    <a:lumMod val="75000"/>
                    <a:lumOff val="25000"/>
                  </a:srgbClr>
                </a:solidFill>
              </a:rPr>
              <a:t>(</a:t>
            </a:r>
            <a:r>
              <a:rPr lang="it-IT" sz="1200" dirty="0" err="1">
                <a:solidFill>
                  <a:srgbClr val="082031">
                    <a:lumMod val="75000"/>
                    <a:lumOff val="25000"/>
                  </a:srgbClr>
                </a:solidFill>
              </a:rPr>
              <a:t>Ogunbode</a:t>
            </a:r>
            <a:r>
              <a:rPr lang="it-IT" sz="1200" dirty="0">
                <a:solidFill>
                  <a:srgbClr val="082031">
                    <a:lumMod val="75000"/>
                    <a:lumOff val="25000"/>
                  </a:srgbClr>
                </a:solidFill>
              </a:rPr>
              <a:t> et al., 2019; </a:t>
            </a:r>
            <a:r>
              <a:rPr lang="it-IT" sz="1200" dirty="0" err="1">
                <a:solidFill>
                  <a:srgbClr val="082031">
                    <a:lumMod val="75000"/>
                    <a:lumOff val="25000"/>
                  </a:srgbClr>
                </a:solidFill>
              </a:rPr>
              <a:t>Tvinnereim</a:t>
            </a:r>
            <a:r>
              <a:rPr lang="it-IT" sz="1200" dirty="0">
                <a:solidFill>
                  <a:srgbClr val="082031">
                    <a:lumMod val="75000"/>
                    <a:lumOff val="25000"/>
                  </a:srgbClr>
                </a:solidFill>
              </a:rPr>
              <a:t> et al., 2020)</a:t>
            </a:r>
            <a:r>
              <a:rPr kumimoji="0" lang="it-IT" sz="1200" b="1" i="0" u="none" strike="noStrike" kern="1200" cap="none" spc="0" normalizeH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endParaRPr lang="it-IT" sz="1100" dirty="0">
              <a:solidFill>
                <a:srgbClr val="082031">
                  <a:lumMod val="75000"/>
                  <a:lumOff val="25000"/>
                </a:srgbClr>
              </a:solidFill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188A66EA-BA99-EBC4-94E2-4691B810250D}"/>
              </a:ext>
            </a:extLst>
          </p:cNvPr>
          <p:cNvSpPr txBox="1"/>
          <p:nvPr/>
        </p:nvSpPr>
        <p:spPr>
          <a:xfrm>
            <a:off x="7035654" y="2233268"/>
            <a:ext cx="4220751" cy="918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200"/>
              </a:spcAft>
              <a:buClr>
                <a:srgbClr val="FFC000"/>
              </a:buClr>
              <a:buSzPct val="100000"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Country</a:t>
            </a:r>
            <a:r>
              <a:rPr kumimoji="0" lang="it-IT" b="1" i="0" u="none" strike="noStrike" kern="1200" cap="none" spc="0" normalizeH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GDP </a:t>
            </a:r>
            <a:endParaRPr lang="it-IT" sz="1600" b="1" dirty="0">
              <a:solidFill>
                <a:srgbClr val="082031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>
              <a:spcBef>
                <a:spcPts val="1200"/>
              </a:spcBef>
              <a:spcAft>
                <a:spcPts val="200"/>
              </a:spcAft>
              <a:buClr>
                <a:srgbClr val="FFC000"/>
              </a:buClr>
              <a:buSzPct val="100000"/>
              <a:defRPr/>
            </a:pPr>
            <a:r>
              <a:rPr lang="it-IT" sz="1200" dirty="0">
                <a:solidFill>
                  <a:srgbClr val="082031">
                    <a:lumMod val="75000"/>
                    <a:lumOff val="25000"/>
                  </a:srgbClr>
                </a:solidFill>
              </a:rPr>
              <a:t>(</a:t>
            </a:r>
            <a:r>
              <a:rPr lang="it-IT" sz="1200" dirty="0" err="1">
                <a:solidFill>
                  <a:srgbClr val="082031">
                    <a:lumMod val="75000"/>
                    <a:lumOff val="25000"/>
                  </a:srgbClr>
                </a:solidFill>
              </a:rPr>
              <a:t>McConnel</a:t>
            </a:r>
            <a:r>
              <a:rPr lang="it-IT" sz="1200" dirty="0">
                <a:solidFill>
                  <a:srgbClr val="082031">
                    <a:lumMod val="75000"/>
                    <a:lumOff val="25000"/>
                  </a:srgbClr>
                </a:solidFill>
              </a:rPr>
              <a:t>, 1997; </a:t>
            </a:r>
            <a:r>
              <a:rPr lang="it-IT" sz="1200" dirty="0" err="1">
                <a:solidFill>
                  <a:srgbClr val="082031">
                    <a:lumMod val="75000"/>
                    <a:lumOff val="25000"/>
                  </a:srgbClr>
                </a:solidFill>
              </a:rPr>
              <a:t>Franzen</a:t>
            </a:r>
            <a:r>
              <a:rPr lang="it-IT" sz="1200" dirty="0">
                <a:solidFill>
                  <a:srgbClr val="082031">
                    <a:lumMod val="75000"/>
                    <a:lumOff val="25000"/>
                  </a:srgbClr>
                </a:solidFill>
              </a:rPr>
              <a:t> and Mayer, 2010; </a:t>
            </a:r>
            <a:r>
              <a:rPr lang="it-IT" sz="1200" dirty="0" err="1">
                <a:solidFill>
                  <a:srgbClr val="082031">
                    <a:lumMod val="75000"/>
                    <a:lumOff val="25000"/>
                  </a:srgbClr>
                </a:solidFill>
              </a:rPr>
              <a:t>Dienes</a:t>
            </a:r>
            <a:r>
              <a:rPr lang="it-IT" sz="1200" dirty="0">
                <a:solidFill>
                  <a:srgbClr val="082031">
                    <a:lumMod val="75000"/>
                    <a:lumOff val="25000"/>
                  </a:srgbClr>
                </a:solidFill>
              </a:rPr>
              <a:t>, 2015;Low and Chow 2013; </a:t>
            </a:r>
            <a:r>
              <a:rPr lang="it-IT" sz="1200" dirty="0" err="1">
                <a:solidFill>
                  <a:srgbClr val="082031">
                    <a:lumMod val="75000"/>
                    <a:lumOff val="25000"/>
                  </a:srgbClr>
                </a:solidFill>
              </a:rPr>
              <a:t>Franzen</a:t>
            </a:r>
            <a:r>
              <a:rPr lang="it-IT" sz="1200" dirty="0">
                <a:solidFill>
                  <a:srgbClr val="082031">
                    <a:lumMod val="75000"/>
                    <a:lumOff val="25000"/>
                  </a:srgbClr>
                </a:solidFill>
              </a:rPr>
              <a:t>, 2003)</a:t>
            </a:r>
          </a:p>
        </p:txBody>
      </p:sp>
      <p:sp>
        <p:nvSpPr>
          <p:cNvPr id="27" name="Parentesi graffa aperta 26">
            <a:extLst>
              <a:ext uri="{FF2B5EF4-FFF2-40B4-BE49-F238E27FC236}">
                <a16:creationId xmlns:a16="http://schemas.microsoft.com/office/drawing/2014/main" id="{3362B542-F756-5D04-2D5D-DF9D7D6D8EE8}"/>
              </a:ext>
            </a:extLst>
          </p:cNvPr>
          <p:cNvSpPr/>
          <p:nvPr/>
        </p:nvSpPr>
        <p:spPr>
          <a:xfrm>
            <a:off x="6798141" y="1716339"/>
            <a:ext cx="237513" cy="137129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15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8" grpId="0"/>
      <p:bldP spid="19" grpId="0"/>
      <p:bldP spid="3" grpId="0" animBg="1"/>
      <p:bldP spid="16" grpId="0"/>
      <p:bldP spid="20" grpId="0"/>
      <p:bldP spid="2" grpId="0"/>
      <p:bldP spid="39" grpId="0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4DE6187C-AD33-7160-D9EB-7B24D5FDF982}"/>
              </a:ext>
            </a:extLst>
          </p:cNvPr>
          <p:cNvSpPr/>
          <p:nvPr/>
        </p:nvSpPr>
        <p:spPr>
          <a:xfrm>
            <a:off x="1066799" y="1623527"/>
            <a:ext cx="10223242" cy="222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14D4ADFE-35DA-0F4C-D007-F582ABF81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8238" y="106672"/>
            <a:ext cx="1745715" cy="306864"/>
          </a:xfrm>
          <a:prstGeom prst="rect">
            <a:avLst/>
          </a:prstGeom>
        </p:spPr>
      </p:pic>
      <p:pic>
        <p:nvPicPr>
          <p:cNvPr id="8" name="Immagine 7" descr="Immagine che contiene coltello, tavolo&#10;&#10;Descrizione generata automaticamente">
            <a:extLst>
              <a:ext uri="{FF2B5EF4-FFF2-40B4-BE49-F238E27FC236}">
                <a16:creationId xmlns:a16="http://schemas.microsoft.com/office/drawing/2014/main" id="{0A8F0C82-08C7-1F0A-EBA5-3226845C71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8212" y="102082"/>
            <a:ext cx="2011635" cy="365624"/>
          </a:xfrm>
          <a:prstGeom prst="rect">
            <a:avLst/>
          </a:prstGeom>
        </p:spPr>
      </p:pic>
      <p:sp>
        <p:nvSpPr>
          <p:cNvPr id="3" name="Linea">
            <a:extLst>
              <a:ext uri="{FF2B5EF4-FFF2-40B4-BE49-F238E27FC236}">
                <a16:creationId xmlns:a16="http://schemas.microsoft.com/office/drawing/2014/main" id="{BD30D5D4-EF01-A9DB-7DED-18E43B53D9DD}"/>
              </a:ext>
            </a:extLst>
          </p:cNvPr>
          <p:cNvSpPr/>
          <p:nvPr/>
        </p:nvSpPr>
        <p:spPr>
          <a:xfrm flipV="1">
            <a:off x="1963874" y="1278040"/>
            <a:ext cx="1" cy="3600000"/>
          </a:xfrm>
          <a:prstGeom prst="line">
            <a:avLst/>
          </a:prstGeom>
          <a:ln w="38100">
            <a:solidFill>
              <a:srgbClr val="186092"/>
            </a:solidFill>
            <a:miter lim="400000"/>
            <a:tailEnd type="triangle"/>
          </a:ln>
        </p:spPr>
        <p:txBody>
          <a:bodyPr lIns="25400" tIns="25400" rIns="25400" bIns="25400" anchor="ctr"/>
          <a:lstStyle/>
          <a:p>
            <a:pPr algn="ctr" defTabSz="1219169" hangingPunct="0"/>
            <a:endParaRPr sz="1200" kern="0">
              <a:solidFill>
                <a:srgbClr val="5E5E5E"/>
              </a:solidFill>
              <a:sym typeface="Helvetica Neue"/>
            </a:endParaRPr>
          </a:p>
        </p:txBody>
      </p:sp>
      <p:sp>
        <p:nvSpPr>
          <p:cNvPr id="6" name="Linea">
            <a:extLst>
              <a:ext uri="{FF2B5EF4-FFF2-40B4-BE49-F238E27FC236}">
                <a16:creationId xmlns:a16="http://schemas.microsoft.com/office/drawing/2014/main" id="{28C567E2-6DE7-0827-364E-CBD1449A8394}"/>
              </a:ext>
            </a:extLst>
          </p:cNvPr>
          <p:cNvSpPr/>
          <p:nvPr/>
        </p:nvSpPr>
        <p:spPr>
          <a:xfrm>
            <a:off x="1943148" y="4891298"/>
            <a:ext cx="3600000" cy="1"/>
          </a:xfrm>
          <a:prstGeom prst="line">
            <a:avLst/>
          </a:prstGeom>
          <a:ln w="38100">
            <a:solidFill>
              <a:srgbClr val="186092"/>
            </a:solidFill>
            <a:miter lim="400000"/>
            <a:tailEnd type="triangle"/>
          </a:ln>
        </p:spPr>
        <p:txBody>
          <a:bodyPr lIns="25400" tIns="25400" rIns="25400" bIns="25400" anchor="ctr"/>
          <a:lstStyle/>
          <a:p>
            <a:pPr algn="ctr" defTabSz="1219169" hangingPunct="0"/>
            <a:endParaRPr sz="1200" kern="0">
              <a:solidFill>
                <a:srgbClr val="186092"/>
              </a:solidFill>
              <a:sym typeface="Helvetica Neue"/>
            </a:endParaRPr>
          </a:p>
        </p:txBody>
      </p:sp>
      <p:sp>
        <p:nvSpPr>
          <p:cNvPr id="11" name="Linea">
            <a:extLst>
              <a:ext uri="{FF2B5EF4-FFF2-40B4-BE49-F238E27FC236}">
                <a16:creationId xmlns:a16="http://schemas.microsoft.com/office/drawing/2014/main" id="{A22A3A64-51E4-A9B6-7CBA-569BBF6B1EBB}"/>
              </a:ext>
            </a:extLst>
          </p:cNvPr>
          <p:cNvSpPr/>
          <p:nvPr/>
        </p:nvSpPr>
        <p:spPr>
          <a:xfrm flipV="1">
            <a:off x="3176336" y="3684802"/>
            <a:ext cx="0" cy="540000"/>
          </a:xfrm>
          <a:prstGeom prst="line">
            <a:avLst/>
          </a:prstGeom>
          <a:ln w="38100">
            <a:solidFill>
              <a:srgbClr val="7030A0"/>
            </a:solidFill>
            <a:miter lim="400000"/>
            <a:tailEnd type="stealth"/>
          </a:ln>
        </p:spPr>
        <p:txBody>
          <a:bodyPr lIns="25400" tIns="25400" rIns="25400" bIns="25400" anchor="ctr"/>
          <a:lstStyle/>
          <a:p>
            <a:pPr algn="ctr" defTabSz="1219169" hangingPunct="0"/>
            <a:endParaRPr sz="1200" kern="0">
              <a:solidFill>
                <a:srgbClr val="186092"/>
              </a:solidFill>
              <a:sym typeface="Helvetica Neue"/>
            </a:endParaRPr>
          </a:p>
        </p:txBody>
      </p:sp>
      <p:sp>
        <p:nvSpPr>
          <p:cNvPr id="12" name="WTP">
            <a:extLst>
              <a:ext uri="{FF2B5EF4-FFF2-40B4-BE49-F238E27FC236}">
                <a16:creationId xmlns:a16="http://schemas.microsoft.com/office/drawing/2014/main" id="{404ED605-77FC-A558-7AEF-AF0B7801CA8D}"/>
              </a:ext>
            </a:extLst>
          </p:cNvPr>
          <p:cNvSpPr txBox="1"/>
          <p:nvPr/>
        </p:nvSpPr>
        <p:spPr>
          <a:xfrm>
            <a:off x="362898" y="1995523"/>
            <a:ext cx="1431678" cy="697627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>
              <a:defRPr sz="3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algn="ctr" defTabSz="1219169" hangingPunct="0"/>
            <a:r>
              <a:rPr lang="en-US" sz="1400" kern="0" dirty="0">
                <a:solidFill>
                  <a:srgbClr val="186092"/>
                </a:solidFill>
                <a:latin typeface="+mn-lt"/>
              </a:rPr>
              <a:t>WILLINGNESS to protect the environment</a:t>
            </a:r>
          </a:p>
        </p:txBody>
      </p:sp>
      <p:sp>
        <p:nvSpPr>
          <p:cNvPr id="13" name="CONCERN">
            <a:extLst>
              <a:ext uri="{FF2B5EF4-FFF2-40B4-BE49-F238E27FC236}">
                <a16:creationId xmlns:a16="http://schemas.microsoft.com/office/drawing/2014/main" id="{48B48E94-456A-C1BC-80DF-7887694A7620}"/>
              </a:ext>
            </a:extLst>
          </p:cNvPr>
          <p:cNvSpPr txBox="1"/>
          <p:nvPr/>
        </p:nvSpPr>
        <p:spPr>
          <a:xfrm>
            <a:off x="3113827" y="4988432"/>
            <a:ext cx="1085232" cy="297517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>
              <a:defRPr sz="3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algn="ctr" defTabSz="1219169" hangingPunct="0"/>
            <a:r>
              <a:rPr sz="1600" kern="0" dirty="0">
                <a:solidFill>
                  <a:srgbClr val="186092"/>
                </a:solidFill>
                <a:latin typeface="+mn-lt"/>
              </a:rPr>
              <a:t>CONCERN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5CD931D-6306-92C4-5EA4-2361EF80BADE}"/>
              </a:ext>
            </a:extLst>
          </p:cNvPr>
          <p:cNvSpPr txBox="1"/>
          <p:nvPr/>
        </p:nvSpPr>
        <p:spPr>
          <a:xfrm>
            <a:off x="3113827" y="3359578"/>
            <a:ext cx="1130694" cy="697627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square" lIns="25400" tIns="25400" rIns="25400" bIns="25400" anchor="ctr">
            <a:spAutoFit/>
          </a:bodyPr>
          <a:lstStyle>
            <a:defPPr>
              <a:defRPr lang="en-US"/>
            </a:defPPr>
            <a:lvl1pPr algn="ctr" defTabSz="1219169" hangingPunct="0">
              <a:defRPr sz="1600" b="1" kern="0">
                <a:solidFill>
                  <a:srgbClr val="186092"/>
                </a:solidFill>
                <a:ea typeface="Times New Roman"/>
                <a:cs typeface="Times New Roman"/>
              </a:defRPr>
            </a:lvl1pPr>
          </a:lstStyle>
          <a:p>
            <a:r>
              <a:rPr lang="en-GB" sz="1400" b="0" kern="1200" dirty="0">
                <a:solidFill>
                  <a:srgbClr val="7030A0"/>
                </a:solidFill>
                <a:ea typeface="+mn-ea"/>
                <a:cs typeface="+mn-cs"/>
                <a:sym typeface="Times New Roman"/>
              </a:rPr>
              <a:t>Extreme weather experience</a:t>
            </a:r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1B2C153C-500B-76AA-BCA0-434895A91B6A}"/>
              </a:ext>
            </a:extLst>
          </p:cNvPr>
          <p:cNvCxnSpPr>
            <a:cxnSpLocks/>
          </p:cNvCxnSpPr>
          <p:nvPr/>
        </p:nvCxnSpPr>
        <p:spPr>
          <a:xfrm flipV="1">
            <a:off x="1983752" y="2163365"/>
            <a:ext cx="2463493" cy="2692161"/>
          </a:xfrm>
          <a:prstGeom prst="straightConnector1">
            <a:avLst/>
          </a:prstGeom>
          <a:ln w="38100">
            <a:solidFill>
              <a:srgbClr val="18609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D5003DEF-FCA4-CF6C-D7C8-969EEF384D81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1943148" y="3521841"/>
            <a:ext cx="3460705" cy="1369457"/>
          </a:xfrm>
          <a:prstGeom prst="straightConnector1">
            <a:avLst/>
          </a:prstGeom>
          <a:ln w="38100">
            <a:solidFill>
              <a:srgbClr val="18609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C0780318-7995-1FD3-2656-EB519ECAFE92}"/>
              </a:ext>
            </a:extLst>
          </p:cNvPr>
          <p:cNvSpPr/>
          <p:nvPr/>
        </p:nvSpPr>
        <p:spPr>
          <a:xfrm>
            <a:off x="890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e 23">
            <a:extLst>
              <a:ext uri="{FF2B5EF4-FFF2-40B4-BE49-F238E27FC236}">
                <a16:creationId xmlns:a16="http://schemas.microsoft.com/office/drawing/2014/main" id="{7BB72A0B-7FDA-3D22-323B-135C989B8C7E}"/>
              </a:ext>
            </a:extLst>
          </p:cNvPr>
          <p:cNvSpPr/>
          <p:nvPr/>
        </p:nvSpPr>
        <p:spPr>
          <a:xfrm>
            <a:off x="56147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CA5FC84C-01CE-9932-3CC7-92CDFEC22C02}"/>
              </a:ext>
            </a:extLst>
          </p:cNvPr>
          <p:cNvSpPr/>
          <p:nvPr/>
        </p:nvSpPr>
        <p:spPr>
          <a:xfrm>
            <a:off x="3593443" y="6655245"/>
            <a:ext cx="126000" cy="126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id="{DF7C5A43-2AE7-6F6E-6204-D2BCB462FDE8}"/>
              </a:ext>
            </a:extLst>
          </p:cNvPr>
          <p:cNvSpPr/>
          <p:nvPr/>
        </p:nvSpPr>
        <p:spPr>
          <a:xfrm>
            <a:off x="3176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e 26">
            <a:extLst>
              <a:ext uri="{FF2B5EF4-FFF2-40B4-BE49-F238E27FC236}">
                <a16:creationId xmlns:a16="http://schemas.microsoft.com/office/drawing/2014/main" id="{AD79EC03-0D92-FD4E-8038-31EF0F647C04}"/>
              </a:ext>
            </a:extLst>
          </p:cNvPr>
          <p:cNvSpPr/>
          <p:nvPr/>
        </p:nvSpPr>
        <p:spPr>
          <a:xfrm>
            <a:off x="280494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id="{6A218A8A-2E67-345D-D740-1F9CE0A1CA30}"/>
              </a:ext>
            </a:extLst>
          </p:cNvPr>
          <p:cNvSpPr/>
          <p:nvPr/>
        </p:nvSpPr>
        <p:spPr>
          <a:xfrm>
            <a:off x="1271971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DD130814-D3DD-3A8F-FACD-0497EE3B40C7}"/>
              </a:ext>
            </a:extLst>
          </p:cNvPr>
          <p:cNvSpPr/>
          <p:nvPr/>
        </p:nvSpPr>
        <p:spPr>
          <a:xfrm>
            <a:off x="598501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46A181D8-CA8F-5A9D-9342-8D2AF9EBCA28}"/>
              </a:ext>
            </a:extLst>
          </p:cNvPr>
          <p:cNvSpPr/>
          <p:nvPr/>
        </p:nvSpPr>
        <p:spPr>
          <a:xfrm>
            <a:off x="635530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D023EAD0-B82E-925D-D49A-E9FDD2E779C5}"/>
              </a:ext>
            </a:extLst>
          </p:cNvPr>
          <p:cNvSpPr/>
          <p:nvPr/>
        </p:nvSpPr>
        <p:spPr>
          <a:xfrm>
            <a:off x="79901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298CB0D0-EDFE-8E48-4526-A8D6A7AD112D}"/>
              </a:ext>
            </a:extLst>
          </p:cNvPr>
          <p:cNvSpPr/>
          <p:nvPr/>
        </p:nvSpPr>
        <p:spPr>
          <a:xfrm>
            <a:off x="855842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61C1773E-A6AD-1D56-0D1E-0865E2FA5B51}"/>
              </a:ext>
            </a:extLst>
          </p:cNvPr>
          <p:cNvSpPr/>
          <p:nvPr/>
        </p:nvSpPr>
        <p:spPr>
          <a:xfrm>
            <a:off x="8842574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BCA60657-9187-D8E6-70E2-7802D56AE9F2}"/>
              </a:ext>
            </a:extLst>
          </p:cNvPr>
          <p:cNvSpPr/>
          <p:nvPr/>
        </p:nvSpPr>
        <p:spPr>
          <a:xfrm>
            <a:off x="9126720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id="{B728F88E-D6AE-AEDB-9208-935EE173FEB6}"/>
              </a:ext>
            </a:extLst>
          </p:cNvPr>
          <p:cNvSpPr/>
          <p:nvPr/>
        </p:nvSpPr>
        <p:spPr>
          <a:xfrm>
            <a:off x="827428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5A4D88A1-2622-DDC4-B755-0E23A7E8F140}"/>
              </a:ext>
            </a:extLst>
          </p:cNvPr>
          <p:cNvSpPr/>
          <p:nvPr/>
        </p:nvSpPr>
        <p:spPr>
          <a:xfrm>
            <a:off x="1043065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e 37">
            <a:extLst>
              <a:ext uri="{FF2B5EF4-FFF2-40B4-BE49-F238E27FC236}">
                <a16:creationId xmlns:a16="http://schemas.microsoft.com/office/drawing/2014/main" id="{D4A19DC4-C24D-5DDD-BEC4-FE3EA4DA5C39}"/>
              </a:ext>
            </a:extLst>
          </p:cNvPr>
          <p:cNvSpPr/>
          <p:nvPr/>
        </p:nvSpPr>
        <p:spPr>
          <a:xfrm>
            <a:off x="1078180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B4AB6F76-DF05-062F-86FE-3BEE30F2B98F}"/>
              </a:ext>
            </a:extLst>
          </p:cNvPr>
          <p:cNvSpPr txBox="1"/>
          <p:nvPr/>
        </p:nvSpPr>
        <p:spPr>
          <a:xfrm>
            <a:off x="552074" y="6305405"/>
            <a:ext cx="120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Introduction  	    Background 		   Data and Methods	      Results  	     Conclusions  </a:t>
            </a:r>
          </a:p>
        </p:txBody>
      </p:sp>
      <p:sp>
        <p:nvSpPr>
          <p:cNvPr id="43" name="Linea">
            <a:extLst>
              <a:ext uri="{FF2B5EF4-FFF2-40B4-BE49-F238E27FC236}">
                <a16:creationId xmlns:a16="http://schemas.microsoft.com/office/drawing/2014/main" id="{03A86C41-E591-44C2-EFC7-7416A2C3062A}"/>
              </a:ext>
            </a:extLst>
          </p:cNvPr>
          <p:cNvSpPr/>
          <p:nvPr/>
        </p:nvSpPr>
        <p:spPr>
          <a:xfrm flipV="1">
            <a:off x="4289360" y="2979426"/>
            <a:ext cx="0" cy="540000"/>
          </a:xfrm>
          <a:prstGeom prst="line">
            <a:avLst/>
          </a:prstGeom>
          <a:ln w="38100">
            <a:solidFill>
              <a:srgbClr val="2E802A"/>
            </a:solidFill>
            <a:miter lim="400000"/>
            <a:tailEnd type="stealth"/>
          </a:ln>
        </p:spPr>
        <p:txBody>
          <a:bodyPr lIns="25400" tIns="25400" rIns="25400" bIns="25400" anchor="ctr"/>
          <a:lstStyle/>
          <a:p>
            <a:pPr algn="ctr" defTabSz="1219169" hangingPunct="0"/>
            <a:endParaRPr sz="1200" kern="0">
              <a:solidFill>
                <a:srgbClr val="186092"/>
              </a:solidFill>
              <a:sym typeface="Helvetica Neue"/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01ED7329-DB5D-166D-7078-532065457B5C}"/>
              </a:ext>
            </a:extLst>
          </p:cNvPr>
          <p:cNvSpPr txBox="1"/>
          <p:nvPr/>
        </p:nvSpPr>
        <p:spPr>
          <a:xfrm>
            <a:off x="4317998" y="2795965"/>
            <a:ext cx="11306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100">
                <a:solidFill>
                  <a:srgbClr val="2E802A"/>
                </a:solidFill>
              </a:defRPr>
            </a:lvl1pPr>
          </a:lstStyle>
          <a:p>
            <a:r>
              <a:rPr lang="en-GB" sz="1400" dirty="0">
                <a:sym typeface="Times New Roman"/>
              </a:rPr>
              <a:t>High Climate risk Countries</a:t>
            </a:r>
          </a:p>
        </p:txBody>
      </p:sp>
      <p:sp>
        <p:nvSpPr>
          <p:cNvPr id="45" name="Linea">
            <a:extLst>
              <a:ext uri="{FF2B5EF4-FFF2-40B4-BE49-F238E27FC236}">
                <a16:creationId xmlns:a16="http://schemas.microsoft.com/office/drawing/2014/main" id="{FF0BFF79-BB73-C2C6-0F6A-0CCCDFF04797}"/>
              </a:ext>
            </a:extLst>
          </p:cNvPr>
          <p:cNvSpPr/>
          <p:nvPr/>
        </p:nvSpPr>
        <p:spPr>
          <a:xfrm flipV="1">
            <a:off x="8118679" y="1390967"/>
            <a:ext cx="1" cy="3600000"/>
          </a:xfrm>
          <a:prstGeom prst="line">
            <a:avLst/>
          </a:prstGeom>
          <a:ln w="38100">
            <a:solidFill>
              <a:srgbClr val="186092"/>
            </a:solidFill>
            <a:miter lim="400000"/>
            <a:tailEnd type="triangle"/>
          </a:ln>
        </p:spPr>
        <p:txBody>
          <a:bodyPr lIns="25400" tIns="25400" rIns="25400" bIns="25400" anchor="ctr"/>
          <a:lstStyle/>
          <a:p>
            <a:pPr algn="ctr" defTabSz="1219169" hangingPunct="0"/>
            <a:endParaRPr sz="1200" kern="0">
              <a:solidFill>
                <a:srgbClr val="5E5E5E"/>
              </a:solidFill>
              <a:sym typeface="Helvetica Neue"/>
            </a:endParaRPr>
          </a:p>
        </p:txBody>
      </p:sp>
      <p:sp>
        <p:nvSpPr>
          <p:cNvPr id="46" name="Linea">
            <a:extLst>
              <a:ext uri="{FF2B5EF4-FFF2-40B4-BE49-F238E27FC236}">
                <a16:creationId xmlns:a16="http://schemas.microsoft.com/office/drawing/2014/main" id="{2A335CF9-34DB-C50F-B417-E518058C6C05}"/>
              </a:ext>
            </a:extLst>
          </p:cNvPr>
          <p:cNvSpPr/>
          <p:nvPr/>
        </p:nvSpPr>
        <p:spPr>
          <a:xfrm>
            <a:off x="8097953" y="5004225"/>
            <a:ext cx="3600000" cy="1"/>
          </a:xfrm>
          <a:prstGeom prst="line">
            <a:avLst/>
          </a:prstGeom>
          <a:ln w="38100">
            <a:solidFill>
              <a:srgbClr val="186092"/>
            </a:solidFill>
            <a:miter lim="400000"/>
            <a:tailEnd type="triangle"/>
          </a:ln>
        </p:spPr>
        <p:txBody>
          <a:bodyPr lIns="25400" tIns="25400" rIns="25400" bIns="25400" anchor="ctr"/>
          <a:lstStyle/>
          <a:p>
            <a:pPr algn="ctr" defTabSz="1219169" hangingPunct="0"/>
            <a:endParaRPr sz="1200" kern="0">
              <a:solidFill>
                <a:srgbClr val="186092"/>
              </a:solidFill>
              <a:sym typeface="Helvetica Neue"/>
            </a:endParaRPr>
          </a:p>
        </p:txBody>
      </p:sp>
      <p:sp>
        <p:nvSpPr>
          <p:cNvPr id="47" name="Linea">
            <a:extLst>
              <a:ext uri="{FF2B5EF4-FFF2-40B4-BE49-F238E27FC236}">
                <a16:creationId xmlns:a16="http://schemas.microsoft.com/office/drawing/2014/main" id="{C8DF2F98-42F2-7B5C-015D-B0FA90D30742}"/>
              </a:ext>
            </a:extLst>
          </p:cNvPr>
          <p:cNvSpPr/>
          <p:nvPr/>
        </p:nvSpPr>
        <p:spPr>
          <a:xfrm flipH="1">
            <a:off x="9559085" y="4206569"/>
            <a:ext cx="0" cy="482259"/>
          </a:xfrm>
          <a:prstGeom prst="line">
            <a:avLst/>
          </a:prstGeom>
          <a:ln w="38100">
            <a:solidFill>
              <a:srgbClr val="7030A0"/>
            </a:solidFill>
            <a:miter lim="400000"/>
            <a:tailEnd type="stealth"/>
          </a:ln>
        </p:spPr>
        <p:txBody>
          <a:bodyPr lIns="25400" tIns="25400" rIns="25400" bIns="25400" anchor="ctr"/>
          <a:lstStyle/>
          <a:p>
            <a:pPr algn="ctr" defTabSz="1219169" hangingPunct="0"/>
            <a:endParaRPr sz="1200" kern="0">
              <a:solidFill>
                <a:srgbClr val="186092"/>
              </a:solidFill>
              <a:sym typeface="Helvetica Neue"/>
            </a:endParaRPr>
          </a:p>
        </p:txBody>
      </p:sp>
      <p:sp>
        <p:nvSpPr>
          <p:cNvPr id="48" name="WTP">
            <a:extLst>
              <a:ext uri="{FF2B5EF4-FFF2-40B4-BE49-F238E27FC236}">
                <a16:creationId xmlns:a16="http://schemas.microsoft.com/office/drawing/2014/main" id="{C7BE16AA-0DB1-AC58-AE96-DAB656F06F1A}"/>
              </a:ext>
            </a:extLst>
          </p:cNvPr>
          <p:cNvSpPr txBox="1"/>
          <p:nvPr/>
        </p:nvSpPr>
        <p:spPr>
          <a:xfrm>
            <a:off x="6560924" y="2086806"/>
            <a:ext cx="1412971" cy="697627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>
              <a:defRPr sz="3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algn="ctr" defTabSz="1219169" hangingPunct="0"/>
            <a:r>
              <a:rPr lang="en-US" sz="1400" kern="0" dirty="0">
                <a:solidFill>
                  <a:srgbClr val="186092"/>
                </a:solidFill>
                <a:latin typeface="+mn-lt"/>
              </a:rPr>
              <a:t>WILLINGNESS to protect the environment</a:t>
            </a:r>
          </a:p>
        </p:txBody>
      </p:sp>
      <p:sp>
        <p:nvSpPr>
          <p:cNvPr id="49" name="CONCERN">
            <a:extLst>
              <a:ext uri="{FF2B5EF4-FFF2-40B4-BE49-F238E27FC236}">
                <a16:creationId xmlns:a16="http://schemas.microsoft.com/office/drawing/2014/main" id="{1C3D23C5-A4B2-B8D7-BEE5-A754D53FDB31}"/>
              </a:ext>
            </a:extLst>
          </p:cNvPr>
          <p:cNvSpPr txBox="1"/>
          <p:nvPr/>
        </p:nvSpPr>
        <p:spPr>
          <a:xfrm>
            <a:off x="9567601" y="5109173"/>
            <a:ext cx="892873" cy="297517"/>
          </a:xfrm>
          <a:prstGeom prst="rect">
            <a:avLst/>
          </a:prstGeom>
          <a:noFill/>
          <a:ln w="12700">
            <a:noFill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5400" tIns="25400" rIns="25400" bIns="25400" anchor="ctr">
            <a:spAutoFit/>
          </a:bodyPr>
          <a:lstStyle>
            <a:lvl1pPr>
              <a:defRPr sz="38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algn="ctr" defTabSz="1219169" hangingPunct="0"/>
            <a:r>
              <a:rPr sz="1600" kern="0" dirty="0">
                <a:solidFill>
                  <a:srgbClr val="186092"/>
                </a:solidFill>
                <a:latin typeface="+mn-lt"/>
              </a:rPr>
              <a:t>CONCERN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7E6063CD-1BA4-938F-CBD5-DFAB8CD08D35}"/>
              </a:ext>
            </a:extLst>
          </p:cNvPr>
          <p:cNvSpPr txBox="1"/>
          <p:nvPr/>
        </p:nvSpPr>
        <p:spPr>
          <a:xfrm>
            <a:off x="9558062" y="4098798"/>
            <a:ext cx="1130694" cy="523220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wrap="square" lIns="25400" tIns="25400" rIns="25400" bIns="25400" anchor="ctr">
            <a:spAutoFit/>
          </a:bodyPr>
          <a:lstStyle>
            <a:defPPr>
              <a:defRPr lang="en-US"/>
            </a:defPPr>
            <a:lvl1pPr algn="ctr" defTabSz="1219169" hangingPunct="0">
              <a:defRPr sz="1400" b="0">
                <a:solidFill>
                  <a:srgbClr val="7030A0"/>
                </a:solidFill>
              </a:defRPr>
            </a:lvl1pPr>
          </a:lstStyle>
          <a:p>
            <a:r>
              <a:rPr lang="en-GB" dirty="0">
                <a:sym typeface="Times New Roman"/>
              </a:rPr>
              <a:t>Low-income individuals</a:t>
            </a:r>
          </a:p>
        </p:txBody>
      </p:sp>
      <p:cxnSp>
        <p:nvCxnSpPr>
          <p:cNvPr id="51" name="Connettore 2 50">
            <a:extLst>
              <a:ext uri="{FF2B5EF4-FFF2-40B4-BE49-F238E27FC236}">
                <a16:creationId xmlns:a16="http://schemas.microsoft.com/office/drawing/2014/main" id="{22C40392-6C36-0A2B-5093-ED5EA5B5E158}"/>
              </a:ext>
            </a:extLst>
          </p:cNvPr>
          <p:cNvCxnSpPr>
            <a:cxnSpLocks/>
          </p:cNvCxnSpPr>
          <p:nvPr/>
        </p:nvCxnSpPr>
        <p:spPr>
          <a:xfrm flipV="1">
            <a:off x="8152219" y="2918475"/>
            <a:ext cx="3118554" cy="2072654"/>
          </a:xfrm>
          <a:prstGeom prst="straightConnector1">
            <a:avLst/>
          </a:prstGeom>
          <a:ln w="38100">
            <a:solidFill>
              <a:srgbClr val="18609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>
            <a:extLst>
              <a:ext uri="{FF2B5EF4-FFF2-40B4-BE49-F238E27FC236}">
                <a16:creationId xmlns:a16="http://schemas.microsoft.com/office/drawing/2014/main" id="{B05A59AB-F286-EAF4-E1FE-2DA674DEDA1E}"/>
              </a:ext>
            </a:extLst>
          </p:cNvPr>
          <p:cNvCxnSpPr>
            <a:cxnSpLocks/>
          </p:cNvCxnSpPr>
          <p:nvPr/>
        </p:nvCxnSpPr>
        <p:spPr>
          <a:xfrm flipV="1">
            <a:off x="8107380" y="4535328"/>
            <a:ext cx="3590573" cy="477676"/>
          </a:xfrm>
          <a:prstGeom prst="straightConnector1">
            <a:avLst/>
          </a:prstGeom>
          <a:ln w="38100">
            <a:solidFill>
              <a:srgbClr val="18609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6635A152-02E6-ED82-9C79-B5EFF11BEE58}"/>
              </a:ext>
            </a:extLst>
          </p:cNvPr>
          <p:cNvSpPr txBox="1"/>
          <p:nvPr/>
        </p:nvSpPr>
        <p:spPr>
          <a:xfrm>
            <a:off x="10867283" y="3741210"/>
            <a:ext cx="1130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200">
                <a:solidFill>
                  <a:srgbClr val="2E802A"/>
                </a:solidFill>
              </a:defRPr>
            </a:lvl1pPr>
          </a:lstStyle>
          <a:p>
            <a:r>
              <a:rPr lang="en-GB" sz="1400" dirty="0">
                <a:sym typeface="Times New Roman"/>
              </a:rPr>
              <a:t>Low GDP countries</a:t>
            </a:r>
          </a:p>
        </p:txBody>
      </p:sp>
      <p:sp>
        <p:nvSpPr>
          <p:cNvPr id="57" name="Linea">
            <a:extLst>
              <a:ext uri="{FF2B5EF4-FFF2-40B4-BE49-F238E27FC236}">
                <a16:creationId xmlns:a16="http://schemas.microsoft.com/office/drawing/2014/main" id="{4BB8378B-4BB8-FD00-7488-E53FFD6466A6}"/>
              </a:ext>
            </a:extLst>
          </p:cNvPr>
          <p:cNvSpPr/>
          <p:nvPr/>
        </p:nvSpPr>
        <p:spPr>
          <a:xfrm flipH="1">
            <a:off x="10802539" y="3790517"/>
            <a:ext cx="0" cy="482259"/>
          </a:xfrm>
          <a:prstGeom prst="line">
            <a:avLst/>
          </a:prstGeom>
          <a:ln w="38100">
            <a:solidFill>
              <a:srgbClr val="2E802A"/>
            </a:solidFill>
            <a:miter lim="400000"/>
            <a:tailEnd type="stealth"/>
          </a:ln>
        </p:spPr>
        <p:txBody>
          <a:bodyPr lIns="25400" tIns="25400" rIns="25400" bIns="25400" anchor="ctr"/>
          <a:lstStyle/>
          <a:p>
            <a:pPr algn="ctr" defTabSz="1219169" hangingPunct="0"/>
            <a:endParaRPr sz="1200" kern="0">
              <a:solidFill>
                <a:srgbClr val="186092"/>
              </a:solidFill>
              <a:sym typeface="Helvetica Neue"/>
            </a:endParaRPr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19A64F92-F64B-C537-EE95-FBEA0C597675}"/>
              </a:ext>
            </a:extLst>
          </p:cNvPr>
          <p:cNvSpPr/>
          <p:nvPr/>
        </p:nvSpPr>
        <p:spPr>
          <a:xfrm>
            <a:off x="1271971" y="5995447"/>
            <a:ext cx="330586" cy="9426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id="{BFA4C968-E61D-6356-519D-87BEFFC10040}"/>
              </a:ext>
            </a:extLst>
          </p:cNvPr>
          <p:cNvSpPr/>
          <p:nvPr/>
        </p:nvSpPr>
        <p:spPr>
          <a:xfrm>
            <a:off x="2660191" y="5995447"/>
            <a:ext cx="330586" cy="94268"/>
          </a:xfrm>
          <a:prstGeom prst="rect">
            <a:avLst/>
          </a:prstGeom>
          <a:solidFill>
            <a:srgbClr val="2E802A"/>
          </a:solidFill>
          <a:ln>
            <a:solidFill>
              <a:srgbClr val="2E802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0AFFEB7C-EAF4-6E65-FC59-364EA5F1F5FF}"/>
              </a:ext>
            </a:extLst>
          </p:cNvPr>
          <p:cNvSpPr txBox="1"/>
          <p:nvPr/>
        </p:nvSpPr>
        <p:spPr>
          <a:xfrm>
            <a:off x="1611698" y="5910754"/>
            <a:ext cx="13192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Individual level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37EC0FCC-58A2-0AD3-FC42-920187F856FA}"/>
              </a:ext>
            </a:extLst>
          </p:cNvPr>
          <p:cNvSpPr txBox="1"/>
          <p:nvPr/>
        </p:nvSpPr>
        <p:spPr>
          <a:xfrm>
            <a:off x="3052526" y="5909732"/>
            <a:ext cx="13192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2E802A"/>
                </a:solidFill>
              </a:rPr>
              <a:t>Country level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17FA3123-DA81-74B9-2826-EDACF1655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263815"/>
            <a:ext cx="10058400" cy="635537"/>
          </a:xfrm>
        </p:spPr>
        <p:txBody>
          <a:bodyPr>
            <a:normAutofit fontScale="90000"/>
          </a:bodyPr>
          <a:lstStyle/>
          <a:p>
            <a:r>
              <a:rPr lang="en-US"/>
              <a:t>Hypotheses</a:t>
            </a:r>
          </a:p>
        </p:txBody>
      </p:sp>
    </p:spTree>
    <p:extLst>
      <p:ext uri="{BB962C8B-B14F-4D97-AF65-F5344CB8AC3E}">
        <p14:creationId xmlns:p14="http://schemas.microsoft.com/office/powerpoint/2010/main" val="249292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1" grpId="0" animBg="1"/>
      <p:bldP spid="12" grpId="0"/>
      <p:bldP spid="13" grpId="0"/>
      <p:bldP spid="17" grpId="0"/>
      <p:bldP spid="43" grpId="0" animBg="1"/>
      <p:bldP spid="44" grpId="0"/>
      <p:bldP spid="45" grpId="0" animBg="1"/>
      <p:bldP spid="46" grpId="0" animBg="1"/>
      <p:bldP spid="47" grpId="0" animBg="1"/>
      <p:bldP spid="48" grpId="0"/>
      <p:bldP spid="49" grpId="0"/>
      <p:bldP spid="50" grpId="0"/>
      <p:bldP spid="55" grpId="0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EABFC138-451F-0AA0-3E1E-D1BDD52C5F35}"/>
              </a:ext>
            </a:extLst>
          </p:cNvPr>
          <p:cNvSpPr/>
          <p:nvPr/>
        </p:nvSpPr>
        <p:spPr>
          <a:xfrm>
            <a:off x="1066799" y="1623527"/>
            <a:ext cx="10223242" cy="222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E30F6E-6583-4334-B732-91C82A73F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288759" cy="4023360"/>
          </a:xfrm>
        </p:spPr>
        <p:txBody>
          <a:bodyPr>
            <a:normAutofit fontScale="92500"/>
          </a:bodyPr>
          <a:lstStyle/>
          <a:p>
            <a:r>
              <a:rPr lang="en-US" sz="2400" b="1" dirty="0"/>
              <a:t>ISSP 2020 </a:t>
            </a:r>
            <a:r>
              <a:rPr lang="en-US" sz="2400" dirty="0"/>
              <a:t>- Environment IV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27 countries worldwide: </a:t>
            </a:r>
            <a:r>
              <a:rPr lang="en-US" sz="2400" dirty="0"/>
              <a:t>Austria, Australia, Denmark, Finland, France, Germany, Hungary, Norway, Iceland, Italy, Spain, Switzerland US, Japan, New Zealand, Lithuania, Slovakia, Croatia, Hungary, India, South Korea, Philippines, Russia, Slovenia, South Africa, Thailand, China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F05164B4-F498-BD8B-9BB9-12D1AD31A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263815"/>
            <a:ext cx="10058400" cy="635537"/>
          </a:xfrm>
        </p:spPr>
        <p:txBody>
          <a:bodyPr>
            <a:normAutofit fontScale="90000"/>
          </a:bodyPr>
          <a:lstStyle/>
          <a:p>
            <a:r>
              <a:rPr lang="it-IT" dirty="0"/>
              <a:t>Data and Methods </a:t>
            </a:r>
            <a:endParaRPr lang="en-GB" dirty="0"/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45AB235A-0D97-0D80-0EC0-B5C714640A0B}"/>
              </a:ext>
            </a:extLst>
          </p:cNvPr>
          <p:cNvSpPr txBox="1">
            <a:spLocks/>
          </p:cNvSpPr>
          <p:nvPr/>
        </p:nvSpPr>
        <p:spPr>
          <a:xfrm>
            <a:off x="6223397" y="1734635"/>
            <a:ext cx="4288759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Multilevel Regression Models </a:t>
            </a:r>
          </a:p>
          <a:p>
            <a:r>
              <a:rPr lang="en-US" sz="2400" dirty="0"/>
              <a:t>N: 36 936</a:t>
            </a:r>
          </a:p>
          <a:p>
            <a:endParaRPr lang="en-US" sz="2400" dirty="0"/>
          </a:p>
        </p:txBody>
      </p:sp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AA412968-C983-FD9A-4318-F3386F6928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8238" y="106672"/>
            <a:ext cx="1745715" cy="306864"/>
          </a:xfrm>
          <a:prstGeom prst="rect">
            <a:avLst/>
          </a:prstGeom>
        </p:spPr>
      </p:pic>
      <p:pic>
        <p:nvPicPr>
          <p:cNvPr id="8" name="Immagine 7" descr="Immagine che contiene coltello, tavolo&#10;&#10;Descrizione generata automaticamente">
            <a:extLst>
              <a:ext uri="{FF2B5EF4-FFF2-40B4-BE49-F238E27FC236}">
                <a16:creationId xmlns:a16="http://schemas.microsoft.com/office/drawing/2014/main" id="{3B2D5E2D-D0D9-D738-1767-654E6E278F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8212" y="102082"/>
            <a:ext cx="2011635" cy="365624"/>
          </a:xfrm>
          <a:prstGeom prst="rect">
            <a:avLst/>
          </a:prstGeom>
        </p:spPr>
      </p:pic>
      <p:sp>
        <p:nvSpPr>
          <p:cNvPr id="9" name="Ovale 8">
            <a:extLst>
              <a:ext uri="{FF2B5EF4-FFF2-40B4-BE49-F238E27FC236}">
                <a16:creationId xmlns:a16="http://schemas.microsoft.com/office/drawing/2014/main" id="{E566B30B-B0FD-BAD5-0B53-B50DA6B0CA23}"/>
              </a:ext>
            </a:extLst>
          </p:cNvPr>
          <p:cNvSpPr/>
          <p:nvPr/>
        </p:nvSpPr>
        <p:spPr>
          <a:xfrm>
            <a:off x="890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B934E068-2285-0842-A96C-E579B406715C}"/>
              </a:ext>
            </a:extLst>
          </p:cNvPr>
          <p:cNvSpPr/>
          <p:nvPr/>
        </p:nvSpPr>
        <p:spPr>
          <a:xfrm>
            <a:off x="5614736" y="6655245"/>
            <a:ext cx="126000" cy="126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78F3D017-144C-5FDB-9E30-847D9B867742}"/>
              </a:ext>
            </a:extLst>
          </p:cNvPr>
          <p:cNvSpPr/>
          <p:nvPr/>
        </p:nvSpPr>
        <p:spPr>
          <a:xfrm>
            <a:off x="359344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0E3456A5-22E0-4D5D-5703-D05EBF20CF8E}"/>
              </a:ext>
            </a:extLst>
          </p:cNvPr>
          <p:cNvSpPr/>
          <p:nvPr/>
        </p:nvSpPr>
        <p:spPr>
          <a:xfrm>
            <a:off x="3176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24DE0BCE-B022-D232-16AC-3639E4EAB829}"/>
              </a:ext>
            </a:extLst>
          </p:cNvPr>
          <p:cNvSpPr/>
          <p:nvPr/>
        </p:nvSpPr>
        <p:spPr>
          <a:xfrm>
            <a:off x="280494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3AFF2DC7-80A4-4AB6-DD77-CABD44FFE798}"/>
              </a:ext>
            </a:extLst>
          </p:cNvPr>
          <p:cNvSpPr/>
          <p:nvPr/>
        </p:nvSpPr>
        <p:spPr>
          <a:xfrm>
            <a:off x="1271971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31014F4C-E2F6-986D-CB55-A3722314B366}"/>
              </a:ext>
            </a:extLst>
          </p:cNvPr>
          <p:cNvSpPr/>
          <p:nvPr/>
        </p:nvSpPr>
        <p:spPr>
          <a:xfrm>
            <a:off x="598501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37748484-DB43-EEBE-BBF9-FC0366A2F05E}"/>
              </a:ext>
            </a:extLst>
          </p:cNvPr>
          <p:cNvSpPr/>
          <p:nvPr/>
        </p:nvSpPr>
        <p:spPr>
          <a:xfrm>
            <a:off x="635530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DCD66A76-8CA9-03FA-61B8-85AC34EFD9A6}"/>
              </a:ext>
            </a:extLst>
          </p:cNvPr>
          <p:cNvSpPr/>
          <p:nvPr/>
        </p:nvSpPr>
        <p:spPr>
          <a:xfrm>
            <a:off x="79901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3E1B5447-8534-0D03-64C3-57A43B02BDC8}"/>
              </a:ext>
            </a:extLst>
          </p:cNvPr>
          <p:cNvSpPr/>
          <p:nvPr/>
        </p:nvSpPr>
        <p:spPr>
          <a:xfrm>
            <a:off x="855842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0E8ADEFD-C7B0-02D7-0DA4-EBE98F53F78F}"/>
              </a:ext>
            </a:extLst>
          </p:cNvPr>
          <p:cNvSpPr/>
          <p:nvPr/>
        </p:nvSpPr>
        <p:spPr>
          <a:xfrm>
            <a:off x="8842574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4F742076-CF1D-9E6C-7543-9F49BB7C4EC7}"/>
              </a:ext>
            </a:extLst>
          </p:cNvPr>
          <p:cNvSpPr/>
          <p:nvPr/>
        </p:nvSpPr>
        <p:spPr>
          <a:xfrm>
            <a:off x="9126720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4504930E-9081-802F-2066-F071D3110A26}"/>
              </a:ext>
            </a:extLst>
          </p:cNvPr>
          <p:cNvSpPr/>
          <p:nvPr/>
        </p:nvSpPr>
        <p:spPr>
          <a:xfrm>
            <a:off x="827428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F91B8146-1025-75A6-DA00-7A5373E856B8}"/>
              </a:ext>
            </a:extLst>
          </p:cNvPr>
          <p:cNvSpPr/>
          <p:nvPr/>
        </p:nvSpPr>
        <p:spPr>
          <a:xfrm>
            <a:off x="1043065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e 23">
            <a:extLst>
              <a:ext uri="{FF2B5EF4-FFF2-40B4-BE49-F238E27FC236}">
                <a16:creationId xmlns:a16="http://schemas.microsoft.com/office/drawing/2014/main" id="{BCC958DC-8FDB-463A-7DC7-FA2E1C763696}"/>
              </a:ext>
            </a:extLst>
          </p:cNvPr>
          <p:cNvSpPr/>
          <p:nvPr/>
        </p:nvSpPr>
        <p:spPr>
          <a:xfrm>
            <a:off x="1078180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9FFB9D62-6FE5-E297-14B1-6D794C872A51}"/>
              </a:ext>
            </a:extLst>
          </p:cNvPr>
          <p:cNvSpPr txBox="1"/>
          <p:nvPr/>
        </p:nvSpPr>
        <p:spPr>
          <a:xfrm>
            <a:off x="552074" y="6305405"/>
            <a:ext cx="120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Introduction  	    Background 		   Data and Methods	      Results  	     Conclusions  </a:t>
            </a:r>
          </a:p>
        </p:txBody>
      </p:sp>
    </p:spTree>
    <p:extLst>
      <p:ext uri="{BB962C8B-B14F-4D97-AF65-F5344CB8AC3E}">
        <p14:creationId xmlns:p14="http://schemas.microsoft.com/office/powerpoint/2010/main" val="355475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EABFC138-451F-0AA0-3E1E-D1BDD52C5F35}"/>
              </a:ext>
            </a:extLst>
          </p:cNvPr>
          <p:cNvSpPr/>
          <p:nvPr/>
        </p:nvSpPr>
        <p:spPr>
          <a:xfrm>
            <a:off x="1066799" y="1623527"/>
            <a:ext cx="10223242" cy="222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E30F6E-6583-4334-B732-91C82A73F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5819" y="1953208"/>
            <a:ext cx="5042952" cy="1805473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2400" b="1" dirty="0"/>
              <a:t>How willing would you be…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To pay much higher prices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To pay much higher taxes </a:t>
            </a:r>
          </a:p>
          <a:p>
            <a:pPr marL="0" indent="0">
              <a:buNone/>
            </a:pPr>
            <a:r>
              <a:rPr lang="en-US" sz="2400" b="1" dirty="0"/>
              <a:t>in order to protect the environment?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F05164B4-F498-BD8B-9BB9-12D1AD31A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279" y="719647"/>
            <a:ext cx="5395740" cy="635537"/>
          </a:xfrm>
        </p:spPr>
        <p:txBody>
          <a:bodyPr>
            <a:noAutofit/>
          </a:bodyPr>
          <a:lstStyle/>
          <a:p>
            <a:r>
              <a:rPr lang="en-US" sz="4300" dirty="0"/>
              <a:t>Dependent variable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5352A9A-76A8-985C-F4B9-3070401702ED}"/>
              </a:ext>
            </a:extLst>
          </p:cNvPr>
          <p:cNvSpPr txBox="1"/>
          <p:nvPr/>
        </p:nvSpPr>
        <p:spPr>
          <a:xfrm>
            <a:off x="8074017" y="1772225"/>
            <a:ext cx="3144841" cy="2929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C000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Response Options: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C000"/>
              </a:buClr>
              <a:buSzPct val="100000"/>
              <a:buFontTx/>
              <a:buChar char="-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Very unwilling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C000"/>
              </a:buClr>
              <a:buSzPct val="100000"/>
              <a:buFontTx/>
              <a:buChar char="-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Fairly unwilling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C000"/>
              </a:buClr>
              <a:buSzPct val="100000"/>
              <a:buFontTx/>
              <a:buChar char="-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Neither unwilling nor willing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C000"/>
              </a:buClr>
              <a:buSzPct val="100000"/>
              <a:buFontTx/>
              <a:buChar char="-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Fairly willing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C000"/>
              </a:buClr>
              <a:buSzPct val="100000"/>
              <a:buFontTx/>
              <a:buChar char="-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Very willing</a:t>
            </a:r>
          </a:p>
        </p:txBody>
      </p:sp>
      <p:pic>
        <p:nvPicPr>
          <p:cNvPr id="9" name="Immagine 8" descr="Immagine che contiene testo&#10;&#10;Descrizione generata automaticamente">
            <a:extLst>
              <a:ext uri="{FF2B5EF4-FFF2-40B4-BE49-F238E27FC236}">
                <a16:creationId xmlns:a16="http://schemas.microsoft.com/office/drawing/2014/main" id="{6A461316-7D68-9131-C8D5-F3E483A8F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8238" y="106672"/>
            <a:ext cx="1745715" cy="306864"/>
          </a:xfrm>
          <a:prstGeom prst="rect">
            <a:avLst/>
          </a:prstGeom>
        </p:spPr>
      </p:pic>
      <p:pic>
        <p:nvPicPr>
          <p:cNvPr id="10" name="Immagine 9" descr="Immagine che contiene coltello, tavolo&#10;&#10;Descrizione generata automaticamente">
            <a:extLst>
              <a:ext uri="{FF2B5EF4-FFF2-40B4-BE49-F238E27FC236}">
                <a16:creationId xmlns:a16="http://schemas.microsoft.com/office/drawing/2014/main" id="{6EA8A560-2B98-B838-F9C6-410B05872E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8212" y="102082"/>
            <a:ext cx="2011635" cy="36562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3C9EBD4-B886-9C07-660B-DCD1052F17D9}"/>
              </a:ext>
            </a:extLst>
          </p:cNvPr>
          <p:cNvSpPr txBox="1"/>
          <p:nvPr/>
        </p:nvSpPr>
        <p:spPr>
          <a:xfrm>
            <a:off x="1487623" y="5085775"/>
            <a:ext cx="9861357" cy="8258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C000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Average of the two items in a 1-5 scale </a:t>
            </a: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(from very unwilling to very willing) </a:t>
            </a:r>
            <a:endParaRPr lang="en-GB" sz="1600" dirty="0">
              <a:solidFill>
                <a:srgbClr val="082031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C000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 </a:t>
            </a:r>
            <a:r>
              <a:rPr lang="en-GB" sz="2000" b="1" dirty="0">
                <a:solidFill>
                  <a:srgbClr val="082031">
                    <a:lumMod val="75000"/>
                    <a:lumOff val="25000"/>
                  </a:srgbClr>
                </a:solidFill>
                <a:latin typeface="Calibri" panose="020F0502020204030204"/>
                <a:sym typeface="Wingdings" panose="05000000000000000000" pitchFamily="2" charset="2"/>
              </a:rPr>
              <a:t>Willingness to accept costs to protect the environment </a:t>
            </a:r>
            <a:r>
              <a:rPr lang="en-GB" sz="1400" dirty="0">
                <a:solidFill>
                  <a:srgbClr val="082031">
                    <a:lumMod val="75000"/>
                    <a:lumOff val="25000"/>
                  </a:srgbClr>
                </a:solidFill>
                <a:latin typeface="Calibri" panose="020F0502020204030204"/>
                <a:sym typeface="Wingdings" panose="05000000000000000000" pitchFamily="2" charset="2"/>
              </a:rPr>
              <a:t>(Cronbach’s Alpha: 0.83)</a:t>
            </a:r>
            <a:endParaRPr lang="en-GB" sz="2000" dirty="0">
              <a:solidFill>
                <a:srgbClr val="082031">
                  <a:lumMod val="75000"/>
                  <a:lumOff val="25000"/>
                </a:srgbClr>
              </a:solidFill>
              <a:latin typeface="Calibri" panose="020F0502020204030204"/>
            </a:endParaRP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FCBA16C2-F9AE-D201-72F4-69C2AEDBD4DA}"/>
              </a:ext>
            </a:extLst>
          </p:cNvPr>
          <p:cNvSpPr/>
          <p:nvPr/>
        </p:nvSpPr>
        <p:spPr>
          <a:xfrm>
            <a:off x="890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901056EE-FE96-0D93-CA9A-425B52838BAE}"/>
              </a:ext>
            </a:extLst>
          </p:cNvPr>
          <p:cNvSpPr/>
          <p:nvPr/>
        </p:nvSpPr>
        <p:spPr>
          <a:xfrm>
            <a:off x="56147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B6757B60-9F6B-E148-E757-6BED45B75C22}"/>
              </a:ext>
            </a:extLst>
          </p:cNvPr>
          <p:cNvSpPr/>
          <p:nvPr/>
        </p:nvSpPr>
        <p:spPr>
          <a:xfrm>
            <a:off x="359344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CC5354AB-03CC-D471-7C72-FFEFA12B2E20}"/>
              </a:ext>
            </a:extLst>
          </p:cNvPr>
          <p:cNvSpPr/>
          <p:nvPr/>
        </p:nvSpPr>
        <p:spPr>
          <a:xfrm>
            <a:off x="3176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B6D5CD03-A317-1DAD-3F37-6B3D2E70DDFA}"/>
              </a:ext>
            </a:extLst>
          </p:cNvPr>
          <p:cNvSpPr/>
          <p:nvPr/>
        </p:nvSpPr>
        <p:spPr>
          <a:xfrm>
            <a:off x="280494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EBA79027-4ADC-1DE7-B1E0-A0A894E4D4B2}"/>
              </a:ext>
            </a:extLst>
          </p:cNvPr>
          <p:cNvSpPr/>
          <p:nvPr/>
        </p:nvSpPr>
        <p:spPr>
          <a:xfrm>
            <a:off x="1271971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6C4A6795-F75A-CA8C-5244-0004F29AB974}"/>
              </a:ext>
            </a:extLst>
          </p:cNvPr>
          <p:cNvSpPr/>
          <p:nvPr/>
        </p:nvSpPr>
        <p:spPr>
          <a:xfrm>
            <a:off x="5985019" y="6655245"/>
            <a:ext cx="126000" cy="126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DE76CA5D-B30D-DE39-3F6F-3D6F6A1E99E0}"/>
              </a:ext>
            </a:extLst>
          </p:cNvPr>
          <p:cNvSpPr/>
          <p:nvPr/>
        </p:nvSpPr>
        <p:spPr>
          <a:xfrm>
            <a:off x="635530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4FE5B4E8-61F1-934F-14B5-3DF6F92870B6}"/>
              </a:ext>
            </a:extLst>
          </p:cNvPr>
          <p:cNvSpPr/>
          <p:nvPr/>
        </p:nvSpPr>
        <p:spPr>
          <a:xfrm>
            <a:off x="79901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A83F0281-8C8D-AFEF-0262-41ED054C2370}"/>
              </a:ext>
            </a:extLst>
          </p:cNvPr>
          <p:cNvSpPr/>
          <p:nvPr/>
        </p:nvSpPr>
        <p:spPr>
          <a:xfrm>
            <a:off x="855842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2350D0F2-A80B-8C75-F533-932F35917045}"/>
              </a:ext>
            </a:extLst>
          </p:cNvPr>
          <p:cNvSpPr/>
          <p:nvPr/>
        </p:nvSpPr>
        <p:spPr>
          <a:xfrm>
            <a:off x="8842574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2CA67491-B465-5FC0-5AAA-1BB87C3D9A1E}"/>
              </a:ext>
            </a:extLst>
          </p:cNvPr>
          <p:cNvSpPr/>
          <p:nvPr/>
        </p:nvSpPr>
        <p:spPr>
          <a:xfrm>
            <a:off x="9126720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e 23">
            <a:extLst>
              <a:ext uri="{FF2B5EF4-FFF2-40B4-BE49-F238E27FC236}">
                <a16:creationId xmlns:a16="http://schemas.microsoft.com/office/drawing/2014/main" id="{BE7D9096-5863-65DE-8FCE-F113C3ADF9B2}"/>
              </a:ext>
            </a:extLst>
          </p:cNvPr>
          <p:cNvSpPr/>
          <p:nvPr/>
        </p:nvSpPr>
        <p:spPr>
          <a:xfrm>
            <a:off x="827428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C35FC9BE-1CE8-C188-5C92-8B2F092B7CF9}"/>
              </a:ext>
            </a:extLst>
          </p:cNvPr>
          <p:cNvSpPr/>
          <p:nvPr/>
        </p:nvSpPr>
        <p:spPr>
          <a:xfrm>
            <a:off x="1043065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id="{33E289A5-1C29-7CBC-9150-80069514995A}"/>
              </a:ext>
            </a:extLst>
          </p:cNvPr>
          <p:cNvSpPr/>
          <p:nvPr/>
        </p:nvSpPr>
        <p:spPr>
          <a:xfrm>
            <a:off x="1078180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D395052F-D454-6AFC-F369-FC3FA799D7CA}"/>
              </a:ext>
            </a:extLst>
          </p:cNvPr>
          <p:cNvSpPr txBox="1"/>
          <p:nvPr/>
        </p:nvSpPr>
        <p:spPr>
          <a:xfrm>
            <a:off x="552074" y="6305405"/>
            <a:ext cx="120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Introduction  	    Background 		   Data and Methods	      Results  	     Conclusions  </a:t>
            </a:r>
          </a:p>
        </p:txBody>
      </p:sp>
    </p:spTree>
    <p:extLst>
      <p:ext uri="{BB962C8B-B14F-4D97-AF65-F5344CB8AC3E}">
        <p14:creationId xmlns:p14="http://schemas.microsoft.com/office/powerpoint/2010/main" val="4150644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EABFC138-451F-0AA0-3E1E-D1BDD52C5F35}"/>
              </a:ext>
            </a:extLst>
          </p:cNvPr>
          <p:cNvSpPr/>
          <p:nvPr/>
        </p:nvSpPr>
        <p:spPr>
          <a:xfrm>
            <a:off x="1066799" y="1623527"/>
            <a:ext cx="10223242" cy="222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E30F6E-6583-4334-B732-91C82A73F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782" y="1540522"/>
            <a:ext cx="6872098" cy="3596060"/>
          </a:xfr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extent to which the</a:t>
            </a:r>
            <a:r>
              <a:rPr lang="en-US" sz="2200" b="1" dirty="0">
                <a:solidFill>
                  <a:srgbClr val="082031">
                    <a:lumMod val="75000"/>
                    <a:lumOff val="25000"/>
                  </a:srgbClr>
                </a:solidFill>
                <a:latin typeface="Calibri" panose="020F0502020204030204"/>
              </a:rPr>
              <a:t> neighborhood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was </a:t>
            </a:r>
            <a:r>
              <a:rPr lang="en-US" sz="2200" b="1" dirty="0">
                <a:solidFill>
                  <a:srgbClr val="082031">
                    <a:lumMod val="75000"/>
                    <a:lumOff val="25000"/>
                  </a:srgbClr>
                </a:solidFill>
                <a:latin typeface="Calibri" panose="020F0502020204030204"/>
              </a:rPr>
              <a:t>affected by an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extreme weather events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82031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(such as severe storms, droughts, floods, heat waves, cold snaps, etc.) over the last twelve months:  Not at all; To a small extent; To some extent; To a great extent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FFC000"/>
              </a:buClr>
              <a:buSzPct val="100000"/>
              <a:buFont typeface="Wingdings" panose="05000000000000000000" pitchFamily="2" charset="2"/>
              <a:buChar char="v"/>
              <a:tabLst/>
              <a:defRPr/>
            </a:pPr>
            <a:r>
              <a:rPr lang="en-US" sz="2200" b="1" dirty="0">
                <a:solidFill>
                  <a:srgbClr val="082031">
                    <a:lumMod val="75000"/>
                    <a:lumOff val="25000"/>
                  </a:srgbClr>
                </a:solidFill>
                <a:latin typeface="Calibri" panose="020F0502020204030204"/>
              </a:rPr>
              <a:t>Income</a:t>
            </a:r>
            <a:r>
              <a:rPr lang="en-US" dirty="0">
                <a:solidFill>
                  <a:srgbClr val="082031">
                    <a:lumMod val="75000"/>
                    <a:lumOff val="25000"/>
                  </a:srgbClr>
                </a:solidFill>
                <a:latin typeface="Calibri" panose="020F0502020204030204"/>
              </a:rPr>
              <a:t>: </a:t>
            </a:r>
            <a:r>
              <a:rPr lang="en-US" dirty="0">
                <a:solidFill>
                  <a:srgbClr val="186092"/>
                </a:solidFill>
                <a:latin typeface="Calibri" panose="020F0502020204030204"/>
              </a:rPr>
              <a:t>quintiles</a:t>
            </a:r>
            <a:r>
              <a:rPr lang="en-US" dirty="0">
                <a:solidFill>
                  <a:srgbClr val="082031">
                    <a:lumMod val="75000"/>
                    <a:lumOff val="25000"/>
                  </a:srgbClr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F05164B4-F498-BD8B-9BB9-12D1AD31A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819" y="481201"/>
            <a:ext cx="10058400" cy="635537"/>
          </a:xfrm>
        </p:spPr>
        <p:txBody>
          <a:bodyPr>
            <a:normAutofit fontScale="90000"/>
          </a:bodyPr>
          <a:lstStyle/>
          <a:p>
            <a:r>
              <a:rPr lang="en-US" dirty="0"/>
              <a:t>Independent variables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2EB90BDD-1288-BFB6-5270-CFEBB9174C83}"/>
              </a:ext>
            </a:extLst>
          </p:cNvPr>
          <p:cNvSpPr txBox="1">
            <a:spLocks/>
          </p:cNvSpPr>
          <p:nvPr/>
        </p:nvSpPr>
        <p:spPr>
          <a:xfrm>
            <a:off x="1334971" y="5279139"/>
            <a:ext cx="4941930" cy="56210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indent="0" algn="ctr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600">
                <a:solidFill>
                  <a:srgbClr val="082031">
                    <a:lumMod val="75000"/>
                    <a:lumOff val="25000"/>
                  </a:srgbClr>
                </a:solidFill>
                <a:latin typeface="Calibri" panose="020F0502020204030204"/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/>
              <a:t>Controls: age, gender, education</a:t>
            </a:r>
            <a:endParaRPr lang="en-US" strike="sngStrike" dirty="0"/>
          </a:p>
        </p:txBody>
      </p:sp>
      <p:pic>
        <p:nvPicPr>
          <p:cNvPr id="11" name="Immagine 10" descr="Immagine che contiene testo&#10;&#10;Descrizione generata automaticamente">
            <a:extLst>
              <a:ext uri="{FF2B5EF4-FFF2-40B4-BE49-F238E27FC236}">
                <a16:creationId xmlns:a16="http://schemas.microsoft.com/office/drawing/2014/main" id="{064EDADF-28C4-8E67-D16A-DE5851644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8238" y="106672"/>
            <a:ext cx="1745715" cy="306864"/>
          </a:xfrm>
          <a:prstGeom prst="rect">
            <a:avLst/>
          </a:prstGeom>
        </p:spPr>
      </p:pic>
      <p:pic>
        <p:nvPicPr>
          <p:cNvPr id="12" name="Immagine 11" descr="Immagine che contiene coltello, tavolo&#10;&#10;Descrizione generata automaticamente">
            <a:extLst>
              <a:ext uri="{FF2B5EF4-FFF2-40B4-BE49-F238E27FC236}">
                <a16:creationId xmlns:a16="http://schemas.microsoft.com/office/drawing/2014/main" id="{817AA0C4-1B50-E484-E826-9AF0FE39DD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8212" y="102082"/>
            <a:ext cx="2011635" cy="365624"/>
          </a:xfrm>
          <a:prstGeom prst="rect">
            <a:avLst/>
          </a:prstGeom>
        </p:spPr>
      </p:pic>
      <p:sp>
        <p:nvSpPr>
          <p:cNvPr id="6" name="Ovale 5">
            <a:extLst>
              <a:ext uri="{FF2B5EF4-FFF2-40B4-BE49-F238E27FC236}">
                <a16:creationId xmlns:a16="http://schemas.microsoft.com/office/drawing/2014/main" id="{99F7B680-64D2-48F4-0A71-44A7765B3A3A}"/>
              </a:ext>
            </a:extLst>
          </p:cNvPr>
          <p:cNvSpPr/>
          <p:nvPr/>
        </p:nvSpPr>
        <p:spPr>
          <a:xfrm>
            <a:off x="890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24FB8CD1-CCEF-90C4-CF27-4B39789ACFBE}"/>
              </a:ext>
            </a:extLst>
          </p:cNvPr>
          <p:cNvSpPr/>
          <p:nvPr/>
        </p:nvSpPr>
        <p:spPr>
          <a:xfrm>
            <a:off x="56147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F0BD34AB-9CDA-54F8-8ABA-ADC9CC67902D}"/>
              </a:ext>
            </a:extLst>
          </p:cNvPr>
          <p:cNvSpPr/>
          <p:nvPr/>
        </p:nvSpPr>
        <p:spPr>
          <a:xfrm>
            <a:off x="359344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D27F8ED8-23EB-7CF3-C9A2-B3A678B45F7D}"/>
              </a:ext>
            </a:extLst>
          </p:cNvPr>
          <p:cNvSpPr/>
          <p:nvPr/>
        </p:nvSpPr>
        <p:spPr>
          <a:xfrm>
            <a:off x="31763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2CF70A53-2B58-ED5B-015E-826194D92D6D}"/>
              </a:ext>
            </a:extLst>
          </p:cNvPr>
          <p:cNvSpPr/>
          <p:nvPr/>
        </p:nvSpPr>
        <p:spPr>
          <a:xfrm>
            <a:off x="280494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e 13">
            <a:extLst>
              <a:ext uri="{FF2B5EF4-FFF2-40B4-BE49-F238E27FC236}">
                <a16:creationId xmlns:a16="http://schemas.microsoft.com/office/drawing/2014/main" id="{C5FE9C4E-671E-166B-4EBD-D52E876B2494}"/>
              </a:ext>
            </a:extLst>
          </p:cNvPr>
          <p:cNvSpPr/>
          <p:nvPr/>
        </p:nvSpPr>
        <p:spPr>
          <a:xfrm>
            <a:off x="1271971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F36910B0-B30C-C8EA-7F53-CCD24F7BCEAD}"/>
              </a:ext>
            </a:extLst>
          </p:cNvPr>
          <p:cNvSpPr/>
          <p:nvPr/>
        </p:nvSpPr>
        <p:spPr>
          <a:xfrm>
            <a:off x="5985019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145C6CB3-110E-CC50-5FD1-59CB027449E9}"/>
              </a:ext>
            </a:extLst>
          </p:cNvPr>
          <p:cNvSpPr/>
          <p:nvPr/>
        </p:nvSpPr>
        <p:spPr>
          <a:xfrm>
            <a:off x="6355302" y="6655245"/>
            <a:ext cx="126000" cy="126000"/>
          </a:xfrm>
          <a:prstGeom prst="ellipse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365439F1-84A9-33E7-1632-EBC2DB2BBBBA}"/>
              </a:ext>
            </a:extLst>
          </p:cNvPr>
          <p:cNvSpPr/>
          <p:nvPr/>
        </p:nvSpPr>
        <p:spPr>
          <a:xfrm>
            <a:off x="7990136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67047543-2C86-D08D-E2DE-7E58F595EBAA}"/>
              </a:ext>
            </a:extLst>
          </p:cNvPr>
          <p:cNvSpPr/>
          <p:nvPr/>
        </p:nvSpPr>
        <p:spPr>
          <a:xfrm>
            <a:off x="855842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C2370BDD-E693-1EB1-8E97-AA45A35457B8}"/>
              </a:ext>
            </a:extLst>
          </p:cNvPr>
          <p:cNvSpPr/>
          <p:nvPr/>
        </p:nvSpPr>
        <p:spPr>
          <a:xfrm>
            <a:off x="8842574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7EA903DC-1372-9BD3-F83D-7E4CD0FAF4C4}"/>
              </a:ext>
            </a:extLst>
          </p:cNvPr>
          <p:cNvSpPr/>
          <p:nvPr/>
        </p:nvSpPr>
        <p:spPr>
          <a:xfrm>
            <a:off x="9126720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D3A49057-9707-13F6-9A9A-B581C02E89BF}"/>
              </a:ext>
            </a:extLst>
          </p:cNvPr>
          <p:cNvSpPr/>
          <p:nvPr/>
        </p:nvSpPr>
        <p:spPr>
          <a:xfrm>
            <a:off x="8274282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65061F58-FC39-86C8-D97B-A70772F93B6A}"/>
              </a:ext>
            </a:extLst>
          </p:cNvPr>
          <p:cNvSpPr/>
          <p:nvPr/>
        </p:nvSpPr>
        <p:spPr>
          <a:xfrm>
            <a:off x="10430653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e 23">
            <a:extLst>
              <a:ext uri="{FF2B5EF4-FFF2-40B4-BE49-F238E27FC236}">
                <a16:creationId xmlns:a16="http://schemas.microsoft.com/office/drawing/2014/main" id="{39F84F2F-D6A8-BB8A-4D4B-E02019197DF0}"/>
              </a:ext>
            </a:extLst>
          </p:cNvPr>
          <p:cNvSpPr/>
          <p:nvPr/>
        </p:nvSpPr>
        <p:spPr>
          <a:xfrm>
            <a:off x="10781808" y="6655245"/>
            <a:ext cx="126000" cy="12600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375C68A6-8A84-141B-A22D-E55DEAD34673}"/>
              </a:ext>
            </a:extLst>
          </p:cNvPr>
          <p:cNvSpPr txBox="1"/>
          <p:nvPr/>
        </p:nvSpPr>
        <p:spPr>
          <a:xfrm>
            <a:off x="552074" y="6305405"/>
            <a:ext cx="120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Introduction  	    Background 		   Data and Methods	      Results  	     Conclusions  </a:t>
            </a:r>
          </a:p>
        </p:txBody>
      </p:sp>
      <p:sp>
        <p:nvSpPr>
          <p:cNvPr id="2" name="Segnaposto contenuto 2">
            <a:extLst>
              <a:ext uri="{FF2B5EF4-FFF2-40B4-BE49-F238E27FC236}">
                <a16:creationId xmlns:a16="http://schemas.microsoft.com/office/drawing/2014/main" id="{F818E401-DD76-B1B7-0CFF-39A42EFD82E2}"/>
              </a:ext>
            </a:extLst>
          </p:cNvPr>
          <p:cNvSpPr txBox="1">
            <a:spLocks/>
          </p:cNvSpPr>
          <p:nvPr/>
        </p:nvSpPr>
        <p:spPr>
          <a:xfrm>
            <a:off x="7813330" y="1623527"/>
            <a:ext cx="4010916" cy="35960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82031">
                    <a:lumMod val="75000"/>
                    <a:lumOff val="25000"/>
                  </a:srgbClr>
                </a:solidFill>
                <a:latin typeface="Calibri" panose="020F0502020204030204"/>
              </a:rPr>
              <a:t>Country’s Climate Risk Assessment: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en-US" dirty="0">
                <a:solidFill>
                  <a:srgbClr val="082031">
                    <a:lumMod val="75000"/>
                    <a:lumOff val="25000"/>
                  </a:srgbClr>
                </a:solidFill>
                <a:latin typeface="Calibri" panose="020F0502020204030204"/>
              </a:rPr>
              <a:t>World Risk Index: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82031">
                    <a:lumMod val="75000"/>
                    <a:lumOff val="25000"/>
                  </a:srgbClr>
                </a:solidFill>
                <a:latin typeface="Calibri" panose="020F0502020204030204"/>
              </a:rPr>
              <a:t>exposure + vulnerability. 0 (low risk) to 100 (high risk)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82031">
                    <a:lumMod val="75000"/>
                    <a:lumOff val="25000"/>
                  </a:srgbClr>
                </a:solidFill>
                <a:latin typeface="Calibri" panose="020F0502020204030204"/>
              </a:rPr>
              <a:t>GDP per capita, PPP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082031">
                  <a:lumMod val="75000"/>
                  <a:lumOff val="25000"/>
                </a:srgbClr>
              </a:solidFill>
              <a:latin typeface="Calibri" panose="020F0502020204030204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082031">
                  <a:lumMod val="75000"/>
                  <a:lumOff val="25000"/>
                </a:srgb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251481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Personalizzato 11">
      <a:dk1>
        <a:srgbClr val="082031"/>
      </a:dk1>
      <a:lt1>
        <a:sysClr val="window" lastClr="FFFFFF"/>
      </a:lt1>
      <a:dk2>
        <a:srgbClr val="082031"/>
      </a:dk2>
      <a:lt2>
        <a:srgbClr val="FFFFFF"/>
      </a:lt2>
      <a:accent1>
        <a:srgbClr val="FFC000"/>
      </a:accent1>
      <a:accent2>
        <a:srgbClr val="124163"/>
      </a:accent2>
      <a:accent3>
        <a:srgbClr val="0D304A"/>
      </a:accent3>
      <a:accent4>
        <a:srgbClr val="0E3957"/>
      </a:accent4>
      <a:accent5>
        <a:srgbClr val="0E3957"/>
      </a:accent5>
      <a:accent6>
        <a:srgbClr val="0E3957"/>
      </a:accent6>
      <a:hlink>
        <a:srgbClr val="3C9BDF"/>
      </a:hlink>
      <a:folHlink>
        <a:srgbClr val="3C9BDF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1172</Words>
  <Application>Microsoft Office PowerPoint</Application>
  <PresentationFormat>Grand écran</PresentationFormat>
  <Paragraphs>166</Paragraphs>
  <Slides>16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Retrospettivo</vt:lpstr>
      <vt:lpstr>Do “environmental losers” pay the price? The role of individual and country vulnerabilities in the relationship between environmental concern and willingness to protect the environment</vt:lpstr>
      <vt:lpstr>Introduction</vt:lpstr>
      <vt:lpstr>Research Objectives</vt:lpstr>
      <vt:lpstr>Background</vt:lpstr>
      <vt:lpstr>Background</vt:lpstr>
      <vt:lpstr>Hypotheses</vt:lpstr>
      <vt:lpstr>Data and Methods </vt:lpstr>
      <vt:lpstr>Dependent variable </vt:lpstr>
      <vt:lpstr>Independent variables</vt:lpstr>
      <vt:lpstr>Willingness to pay to protect the environment</vt:lpstr>
      <vt:lpstr>Présentation PowerPoint</vt:lpstr>
      <vt:lpstr>Présentation PowerPoint</vt:lpstr>
      <vt:lpstr>Présentation PowerPoint</vt:lpstr>
      <vt:lpstr>Présentation PowerPoint</vt:lpstr>
      <vt:lpstr>Conclusion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concern and willingness to pay to protect it: does the relationship change according to individual vulnerabilities?</dc:title>
  <dc:creator>Marta Moroni</dc:creator>
  <cp:lastModifiedBy>Karin Nisple</cp:lastModifiedBy>
  <cp:revision>6</cp:revision>
  <dcterms:created xsi:type="dcterms:W3CDTF">2023-06-27T14:13:02Z</dcterms:created>
  <dcterms:modified xsi:type="dcterms:W3CDTF">2023-12-21T13:35:15Z</dcterms:modified>
</cp:coreProperties>
</file>