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2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  <p:sldMasterId id="2147483846" r:id="rId2"/>
  </p:sldMasterIdLst>
  <p:notesMasterIdLst>
    <p:notesMasterId r:id="rId18"/>
  </p:notesMasterIdLst>
  <p:sldIdLst>
    <p:sldId id="257" r:id="rId3"/>
    <p:sldId id="278" r:id="rId4"/>
    <p:sldId id="339" r:id="rId5"/>
    <p:sldId id="374" r:id="rId6"/>
    <p:sldId id="353" r:id="rId7"/>
    <p:sldId id="366" r:id="rId8"/>
    <p:sldId id="354" r:id="rId9"/>
    <p:sldId id="367" r:id="rId10"/>
    <p:sldId id="365" r:id="rId11"/>
    <p:sldId id="368" r:id="rId12"/>
    <p:sldId id="371" r:id="rId13"/>
    <p:sldId id="372" r:id="rId14"/>
    <p:sldId id="357" r:id="rId15"/>
    <p:sldId id="350" r:id="rId16"/>
    <p:sldId id="3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ladimir Ivanović" initials="VI" lastIdx="8" clrIdx="0">
    <p:extLst>
      <p:ext uri="{19B8F6BF-5375-455C-9EA6-DF929625EA0E}">
        <p15:presenceInfo xmlns:p15="http://schemas.microsoft.com/office/powerpoint/2012/main" userId="Vladimir Ivanov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291" autoAdjust="0"/>
  </p:normalViewPr>
  <p:slideViewPr>
    <p:cSldViewPr snapToGrid="0">
      <p:cViewPr varScale="1">
        <p:scale>
          <a:sx n="60" d="100"/>
          <a:sy n="60" d="100"/>
        </p:scale>
        <p:origin x="56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04570019125325E-2"/>
          <c:y val="7.2595748686714645E-2"/>
          <c:w val="0.9202988894467411"/>
          <c:h val="0.8845493730188457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CE</c:v>
                </c:pt>
                <c:pt idx="2">
                  <c:v>SK</c:v>
                </c:pt>
                <c:pt idx="3">
                  <c:v>HU</c:v>
                </c:pt>
                <c:pt idx="4">
                  <c:v>HR</c:v>
                </c:pt>
                <c:pt idx="5">
                  <c:v>SI</c:v>
                </c:pt>
                <c:pt idx="6">
                  <c:v>AT</c:v>
                </c:pt>
                <c:pt idx="7">
                  <c:v>DE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 formatCode="0.00">
                  <c:v>12.82</c:v>
                </c:pt>
                <c:pt idx="2" formatCode="0.00">
                  <c:v>14.8398</c:v>
                </c:pt>
                <c:pt idx="3" formatCode="0.00">
                  <c:v>13.737</c:v>
                </c:pt>
                <c:pt idx="4" formatCode="0.00">
                  <c:v>13.656700000000001</c:v>
                </c:pt>
                <c:pt idx="5" formatCode="0.00">
                  <c:v>12.4826</c:v>
                </c:pt>
                <c:pt idx="6" formatCode="0.00">
                  <c:v>11.985099999999999</c:v>
                </c:pt>
                <c:pt idx="7" formatCode="0.00">
                  <c:v>11.351100000000001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D1-4D6D-88B6-6ADBFB232F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Standard deviation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CE</c:v>
                </c:pt>
                <c:pt idx="2">
                  <c:v>SK</c:v>
                </c:pt>
                <c:pt idx="3">
                  <c:v>HU</c:v>
                </c:pt>
                <c:pt idx="4">
                  <c:v>HR</c:v>
                </c:pt>
                <c:pt idx="5">
                  <c:v>SI</c:v>
                </c:pt>
                <c:pt idx="6">
                  <c:v>AT</c:v>
                </c:pt>
                <c:pt idx="7">
                  <c:v>DE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 formatCode="0.00">
                  <c:v>3.98</c:v>
                </c:pt>
                <c:pt idx="2" formatCode="0.00">
                  <c:v>4.09239</c:v>
                </c:pt>
                <c:pt idx="3" formatCode="0.00">
                  <c:v>3.5441099999999999</c:v>
                </c:pt>
                <c:pt idx="4" formatCode="0.00">
                  <c:v>3.97187</c:v>
                </c:pt>
                <c:pt idx="5" formatCode="0.00">
                  <c:v>3.6485400000000001</c:v>
                </c:pt>
                <c:pt idx="6" formatCode="0.00">
                  <c:v>4.0789400000000002</c:v>
                </c:pt>
                <c:pt idx="7" formatCode="0.00">
                  <c:v>3.4714800000000001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D1-4D6D-88B6-6ADBFB232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2881375"/>
        <c:axId val="298315391"/>
        <c:axId val="0"/>
      </c:bar3DChart>
      <c:catAx>
        <c:axId val="46288137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8315391"/>
        <c:crosses val="autoZero"/>
        <c:auto val="1"/>
        <c:lblAlgn val="ctr"/>
        <c:lblOffset val="100"/>
        <c:noMultiLvlLbl val="0"/>
      </c:catAx>
      <c:valAx>
        <c:axId val="298315391"/>
        <c:scaling>
          <c:orientation val="minMax"/>
          <c:max val="15"/>
          <c:min val="1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62881375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0.36845377821798114"/>
          <c:y val="0.94798381911981888"/>
          <c:w val="0.26309244356403771"/>
          <c:h val="4.97258552337457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93D64-CFBF-4A88-9B0C-78AB27BF8143}" type="datetimeFigureOut">
              <a:rPr lang="hr-HR" smtClean="0"/>
              <a:t>4.12.2023.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4C7C1-193D-4AF2-800A-EBC7D797F973}" type="slidenum">
              <a:rPr lang="hr-HR" smtClean="0"/>
              <a:t>‹N°›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455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4C7C1-193D-4AF2-800A-EBC7D797F973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4944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4C7C1-193D-4AF2-800A-EBC7D797F973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75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4C7C1-193D-4AF2-800A-EBC7D797F973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9856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4C7C1-193D-4AF2-800A-EBC7D797F973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9532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4C7C1-193D-4AF2-800A-EBC7D797F973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8419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4C7C1-193D-4AF2-800A-EBC7D797F973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5026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4C7C1-193D-4AF2-800A-EBC7D797F973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206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4C7C1-193D-4AF2-800A-EBC7D797F973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9016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4C7C1-193D-4AF2-800A-EBC7D797F973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3226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4C7C1-193D-4AF2-800A-EBC7D797F973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8594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4C7C1-193D-4AF2-800A-EBC7D797F973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4771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4C7C1-193D-4AF2-800A-EBC7D797F973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1673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4C7C1-193D-4AF2-800A-EBC7D797F973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8920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4C7C1-193D-4AF2-800A-EBC7D797F973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8420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4C7C1-193D-4AF2-800A-EBC7D797F973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2103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184DA70-C731-4C70-880D-CCD4705E623C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3200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69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0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04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51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063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006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638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13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724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8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75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92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693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316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5712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52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76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30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11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69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9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2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hyperlink" Target="mailto:ttrako@ffzg.unizg.hr" TargetMode="External"/><Relationship Id="rId5" Type="http://schemas.openxmlformats.org/officeDocument/2006/relationships/hyperlink" Target="mailto:vivanovi@ffzg.unizg.hr" TargetMode="External"/><Relationship Id="rId10" Type="http://schemas.openxmlformats.org/officeDocument/2006/relationships/image" Target="../media/image5.png"/><Relationship Id="rId4" Type="http://schemas.openxmlformats.org/officeDocument/2006/relationships/hyperlink" Target="mailto:bsimac@ffzg.unizg.hr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chart" Target="../charts/chart1.xml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C1F1E7B7-5FCD-44D7-AFD8-0301FD84A25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5" b="21785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898" y="4588688"/>
            <a:ext cx="10113645" cy="743682"/>
          </a:xfrm>
        </p:spPr>
        <p:txBody>
          <a:bodyPr anchor="b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Environmental Skepticism in Central Europe: Evidence from the International Social Survey </a:t>
            </a:r>
            <a:r>
              <a:rPr lang="en-US" sz="2400" b="1" dirty="0" err="1">
                <a:solidFill>
                  <a:schemeClr val="bg1"/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2400" b="1" dirty="0">
                <a:solidFill>
                  <a:schemeClr val="bg1"/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Environment Module (2020)</a:t>
            </a:r>
            <a:endParaRPr lang="en-US" sz="2400" dirty="0">
              <a:solidFill>
                <a:schemeClr val="bg1"/>
              </a:solidFill>
              <a:effectLst/>
              <a:latin typeface="Franklin Gothic Demi" panose="020B07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89F86CD-49E9-40AA-82D4-A8D624006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6898" y="5496488"/>
            <a:ext cx="10113264" cy="1143000"/>
          </a:xfrm>
        </p:spPr>
        <p:txBody>
          <a:bodyPr>
            <a:normAutofit/>
          </a:bodyPr>
          <a:lstStyle/>
          <a:p>
            <a:pPr algn="ctr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Bruno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Šimac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MA, Vladimir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Ivanović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 </a:t>
            </a:r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hr-HR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</a:t>
            </a:r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Prof.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Tijana Trako Poljak, PhD</a:t>
            </a:r>
          </a:p>
          <a:p>
            <a:pPr algn="ctr"/>
            <a:r>
              <a:rPr lang="en-US" i="1" dirty="0"/>
              <a:t>Department of Sociology, Faculty of Humanities and Social Sciences, Zagreb, Croatia</a:t>
            </a:r>
          </a:p>
          <a:p>
            <a:pPr algn="ctr"/>
            <a:r>
              <a:rPr lang="en-US" sz="1400" i="1" dirty="0">
                <a:hlinkClick r:id="rId4"/>
              </a:rPr>
              <a:t>bsimac@ffzg.unizg.hr</a:t>
            </a:r>
            <a:r>
              <a:rPr lang="en-US" sz="1400" i="1" dirty="0"/>
              <a:t>; </a:t>
            </a:r>
            <a:r>
              <a:rPr lang="en-US" sz="1400" i="1" dirty="0">
                <a:hlinkClick r:id="rId5"/>
              </a:rPr>
              <a:t>vivanovi@ffzg.unizg.hr</a:t>
            </a:r>
            <a:r>
              <a:rPr lang="en-US" sz="1400" i="1" dirty="0"/>
              <a:t>; </a:t>
            </a:r>
            <a:r>
              <a:rPr lang="en-US" sz="1400" i="1" dirty="0">
                <a:hlinkClick r:id="rId6"/>
              </a:rPr>
              <a:t>ttrako@ffzg.unizg.hr</a:t>
            </a:r>
            <a:endParaRPr lang="en-US" sz="1400" i="1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3410098E-E10F-4386-8613-F98F54A21F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31" y="90996"/>
            <a:ext cx="849739" cy="9668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9FF196-4153-4179-99D8-C6A4AA6939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6523" y="193873"/>
            <a:ext cx="1458001" cy="631541"/>
          </a:xfrm>
          <a:prstGeom prst="rect">
            <a:avLst/>
          </a:prstGeom>
        </p:spPr>
      </p:pic>
      <p:pic>
        <p:nvPicPr>
          <p:cNvPr id="9" name="Picture 2" descr="Filozofski fakultet Sveučilišta u Zagrebu - Home | Facebook">
            <a:extLst>
              <a:ext uri="{FF2B5EF4-FFF2-40B4-BE49-F238E27FC236}">
                <a16:creationId xmlns:a16="http://schemas.microsoft.com/office/drawing/2014/main" id="{823B7BE3-659B-4067-9714-A12E99264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85" y="1148878"/>
            <a:ext cx="849739" cy="84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unizg-logo – medpower2018.com">
            <a:extLst>
              <a:ext uri="{FF2B5EF4-FFF2-40B4-BE49-F238E27FC236}">
                <a16:creationId xmlns:a16="http://schemas.microsoft.com/office/drawing/2014/main" id="{152E59DF-640E-41D9-8537-4F085DB89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31" y="1148879"/>
            <a:ext cx="849739" cy="84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2B1AE0-BA9F-E946-6EF2-A317AFD1F6AF}"/>
              </a:ext>
            </a:extLst>
          </p:cNvPr>
          <p:cNvSpPr/>
          <p:nvPr/>
        </p:nvSpPr>
        <p:spPr>
          <a:xfrm>
            <a:off x="116649" y="6583806"/>
            <a:ext cx="11958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400" i="1" dirty="0">
                <a:solidFill>
                  <a:srgbClr val="FFFFFF"/>
                </a:solidFill>
                <a:cs typeface="Times New Roman" panose="02020603050405020304" pitchFamily="18" charset="0"/>
              </a:rPr>
              <a:t>This research was conducted as part of the project “SECRURAL” funded by Croatian Science Foundation (UIP-2019-04-5257).</a:t>
            </a:r>
            <a:endParaRPr lang="hr-HR" sz="1400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33E6C2-18C1-9DAF-EC13-494859126482}"/>
              </a:ext>
            </a:extLst>
          </p:cNvPr>
          <p:cNvSpPr txBox="1"/>
          <p:nvPr/>
        </p:nvSpPr>
        <p:spPr>
          <a:xfrm>
            <a:off x="6583680" y="104775"/>
            <a:ext cx="5524260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800"/>
              </a:spcAft>
            </a:pPr>
            <a:r>
              <a:rPr lang="en-US" b="1" i="1" dirty="0">
                <a:solidFill>
                  <a:schemeClr val="bg1"/>
                </a:solidFill>
              </a:rPr>
              <a:t>2</a:t>
            </a:r>
            <a:r>
              <a:rPr lang="en-US" b="1" i="1" baseline="30000" dirty="0">
                <a:solidFill>
                  <a:schemeClr val="bg1"/>
                </a:solidFill>
              </a:rPr>
              <a:t>nd</a:t>
            </a:r>
            <a:r>
              <a:rPr lang="en-US" b="1" i="1" dirty="0">
                <a:solidFill>
                  <a:schemeClr val="bg1"/>
                </a:solidFill>
              </a:rPr>
              <a:t> ISSP User Conference – Environment</a:t>
            </a:r>
          </a:p>
          <a:p>
            <a:pPr algn="r">
              <a:spcAft>
                <a:spcPts val="800"/>
              </a:spcAft>
            </a:pPr>
            <a:r>
              <a:rPr lang="en-US" b="1" i="1" dirty="0">
                <a:solidFill>
                  <a:schemeClr val="bg1"/>
                </a:solidFill>
              </a:rPr>
              <a:t>Online Event</a:t>
            </a:r>
          </a:p>
          <a:p>
            <a:pPr algn="r">
              <a:spcAft>
                <a:spcPts val="800"/>
              </a:spcAft>
            </a:pPr>
            <a:r>
              <a:rPr lang="en-US" b="1" i="1" dirty="0">
                <a:solidFill>
                  <a:schemeClr val="bg1"/>
                </a:solidFill>
              </a:rPr>
              <a:t>4</a:t>
            </a:r>
            <a:r>
              <a:rPr lang="hr-HR" b="1" i="1" dirty="0">
                <a:solidFill>
                  <a:schemeClr val="bg1"/>
                </a:solidFill>
              </a:rPr>
              <a:t>/</a:t>
            </a:r>
            <a:r>
              <a:rPr lang="en-US" b="1" i="1" dirty="0">
                <a:solidFill>
                  <a:schemeClr val="bg1"/>
                </a:solidFill>
              </a:rPr>
              <a:t>12</a:t>
            </a:r>
            <a:r>
              <a:rPr lang="hr-HR" b="1" i="1" dirty="0">
                <a:solidFill>
                  <a:schemeClr val="bg1"/>
                </a:solidFill>
              </a:rPr>
              <a:t>/</a:t>
            </a:r>
            <a:r>
              <a:rPr lang="en-US" b="1" i="1" dirty="0">
                <a:solidFill>
                  <a:schemeClr val="bg1"/>
                </a:solidFill>
              </a:rPr>
              <a:t>2023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0A011-20BA-481F-9BEF-92BD58199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35" y="0"/>
            <a:ext cx="9692640" cy="132556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ranklin Gothic Demi" panose="020B0703020102020204" pitchFamily="34" charset="0"/>
              </a:rPr>
              <a:t>Results</a:t>
            </a:r>
            <a:r>
              <a:rPr lang="hr-HR" sz="4000" dirty="0">
                <a:latin typeface="Franklin Gothic Demi" panose="020B0703020102020204" pitchFamily="34" charset="0"/>
              </a:rPr>
              <a:t> </a:t>
            </a:r>
            <a:r>
              <a:rPr lang="en-US" sz="4000" dirty="0">
                <a:latin typeface="Franklin Gothic Demi" panose="020B0703020102020204" pitchFamily="34" charset="0"/>
              </a:rPr>
              <a:t>– Environmental Skepticism </a:t>
            </a:r>
            <a:br>
              <a:rPr lang="hr-HR" sz="4000" dirty="0">
                <a:latin typeface="Franklin Gothic Demi" panose="020B0703020102020204" pitchFamily="34" charset="0"/>
              </a:rPr>
            </a:br>
            <a:r>
              <a:rPr lang="en-US" sz="4000" dirty="0">
                <a:latin typeface="Franklin Gothic Demi" panose="020B0703020102020204" pitchFamily="34" charset="0"/>
              </a:rPr>
              <a:t>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2FEA0-E532-4345-A747-0ADA3451D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435" y="1420223"/>
            <a:ext cx="5051737" cy="54030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</a:rPr>
              <a:t>In general,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Central Europeans tend not to be environmental skeptics</a:t>
            </a:r>
            <a:r>
              <a:rPr lang="en-US" sz="2400" dirty="0">
                <a:latin typeface="Franklin Gothic Book" panose="020B05030201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</a:rPr>
              <a:t>Mean for all 6 observed CE countries (M=12,82) is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below the middle of the theoretical score </a:t>
            </a:r>
            <a:r>
              <a:rPr lang="en-US" sz="2400" dirty="0">
                <a:latin typeface="Franklin Gothic Book" panose="020B0503020102020204" pitchFamily="34" charset="0"/>
              </a:rPr>
              <a:t>range which is 15.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E14D40E-3A62-4584-B79C-6F068E56BE5F}"/>
              </a:ext>
            </a:extLst>
          </p:cNvPr>
          <p:cNvCxnSpPr/>
          <p:nvPr/>
        </p:nvCxnSpPr>
        <p:spPr>
          <a:xfrm>
            <a:off x="560536" y="1325562"/>
            <a:ext cx="104655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2362AB9-36AA-4E51-8238-096AFDD2C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563" y="94661"/>
            <a:ext cx="721169" cy="8206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90B77C-FB73-48C1-B276-077E22FC4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7304" y="218969"/>
            <a:ext cx="1320504" cy="5719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3396FE8-82EF-485B-B8ED-E85D63BA7F1F}"/>
              </a:ext>
            </a:extLst>
          </p:cNvPr>
          <p:cNvSpPr/>
          <p:nvPr/>
        </p:nvSpPr>
        <p:spPr>
          <a:xfrm>
            <a:off x="5692172" y="1437080"/>
            <a:ext cx="5333894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</a:rPr>
              <a:t>However, there are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statistically significant country differences</a:t>
            </a:r>
            <a:r>
              <a:rPr lang="en-US" sz="2400" dirty="0">
                <a:latin typeface="Franklin Gothic Book" panose="020B0503020102020204" pitchFamily="34" charset="0"/>
              </a:rPr>
              <a:t>:</a:t>
            </a:r>
            <a:endParaRPr lang="hr-HR" sz="2400" dirty="0">
              <a:latin typeface="Franklin Gothic Book" panose="020B0503020102020204" pitchFamily="34" charset="0"/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Franklin Gothic Book" panose="020B0503020102020204" pitchFamily="34" charset="0"/>
            </a:endParaRP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latin typeface="Franklin Gothic Book" panose="020B0503020102020204" pitchFamily="34" charset="0"/>
              </a:rPr>
              <a:t>Respondents from Slovakia</a:t>
            </a:r>
            <a:r>
              <a:rPr lang="hr-HR" sz="1900" dirty="0">
                <a:latin typeface="Franklin Gothic Book" panose="020B0503020102020204" pitchFamily="34" charset="0"/>
              </a:rPr>
              <a:t> (M=14,84)</a:t>
            </a:r>
            <a:r>
              <a:rPr lang="en-US" sz="1900" dirty="0">
                <a:latin typeface="Franklin Gothic Book" panose="020B0503020102020204" pitchFamily="34" charset="0"/>
              </a:rPr>
              <a:t> exhibit the significantly highest level of environmental skepticism;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900" dirty="0">
              <a:latin typeface="Franklin Gothic Book" panose="020B0503020102020204" pitchFamily="34" charset="0"/>
            </a:endParaRP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latin typeface="Franklin Gothic Book" panose="020B0503020102020204" pitchFamily="34" charset="0"/>
              </a:rPr>
              <a:t>They</a:t>
            </a:r>
            <a:r>
              <a:rPr lang="hr-HR" sz="1900" dirty="0">
                <a:latin typeface="Franklin Gothic Book" panose="020B0503020102020204" pitchFamily="34" charset="0"/>
              </a:rPr>
              <a:t> </a:t>
            </a:r>
            <a:r>
              <a:rPr lang="en-US" sz="1900" dirty="0">
                <a:latin typeface="Franklin Gothic Book" panose="020B0503020102020204" pitchFamily="34" charset="0"/>
              </a:rPr>
              <a:t>are followed by Hungarians</a:t>
            </a:r>
            <a:r>
              <a:rPr lang="hr-HR" sz="1900" dirty="0">
                <a:latin typeface="Franklin Gothic Book" panose="020B0503020102020204" pitchFamily="34" charset="0"/>
              </a:rPr>
              <a:t> (M=13,74)</a:t>
            </a:r>
            <a:r>
              <a:rPr lang="en-US" sz="1900" dirty="0">
                <a:latin typeface="Franklin Gothic Book" panose="020B0503020102020204" pitchFamily="34" charset="0"/>
              </a:rPr>
              <a:t>, Croats</a:t>
            </a:r>
            <a:r>
              <a:rPr lang="hr-HR" sz="1900" dirty="0">
                <a:latin typeface="Franklin Gothic Book" panose="020B0503020102020204" pitchFamily="34" charset="0"/>
              </a:rPr>
              <a:t> (M=13,66)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  <a:r>
              <a:rPr lang="hr-HR" sz="1900" dirty="0">
                <a:latin typeface="Franklin Gothic Book" panose="020B0503020102020204" pitchFamily="34" charset="0"/>
              </a:rPr>
              <a:t>, </a:t>
            </a:r>
            <a:r>
              <a:rPr lang="en-US" sz="1900" dirty="0">
                <a:latin typeface="Franklin Gothic Book" panose="020B0503020102020204" pitchFamily="34" charset="0"/>
              </a:rPr>
              <a:t>Slovenians</a:t>
            </a:r>
            <a:r>
              <a:rPr lang="hr-HR" sz="1900" dirty="0">
                <a:latin typeface="Franklin Gothic Book" panose="020B0503020102020204" pitchFamily="34" charset="0"/>
              </a:rPr>
              <a:t> (M=12,48)</a:t>
            </a:r>
            <a:r>
              <a:rPr lang="en-US" sz="1900" dirty="0">
                <a:latin typeface="Franklin Gothic Book" panose="020B0503020102020204" pitchFamily="34" charset="0"/>
              </a:rPr>
              <a:t>, and Austrians</a:t>
            </a:r>
            <a:r>
              <a:rPr lang="hr-HR" sz="1900" dirty="0">
                <a:latin typeface="Franklin Gothic Book" panose="020B0503020102020204" pitchFamily="34" charset="0"/>
              </a:rPr>
              <a:t> (M=11,99).</a:t>
            </a:r>
            <a:r>
              <a:rPr lang="en-US" sz="1900" dirty="0">
                <a:latin typeface="Franklin Gothic Book" panose="020B0503020102020204" pitchFamily="34" charset="0"/>
              </a:rPr>
              <a:t> 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900" dirty="0">
              <a:latin typeface="Franklin Gothic Book" panose="020B0503020102020204" pitchFamily="34" charset="0"/>
            </a:endParaRP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latin typeface="Franklin Gothic Book" panose="020B0503020102020204" pitchFamily="34" charset="0"/>
              </a:rPr>
              <a:t>Respondents from Germany</a:t>
            </a:r>
            <a:r>
              <a:rPr lang="hr-HR" sz="1900" dirty="0">
                <a:latin typeface="Franklin Gothic Book" panose="020B0503020102020204" pitchFamily="34" charset="0"/>
              </a:rPr>
              <a:t> (M=11,35)</a:t>
            </a:r>
            <a:r>
              <a:rPr lang="en-US" sz="1900" dirty="0">
                <a:latin typeface="Franklin Gothic Book" panose="020B0503020102020204" pitchFamily="34" charset="0"/>
              </a:rPr>
              <a:t> report the significantly lowest level of environmental skepticism.</a:t>
            </a:r>
          </a:p>
        </p:txBody>
      </p:sp>
      <p:pic>
        <p:nvPicPr>
          <p:cNvPr id="13" name="Graphic 12" descr="Badge Tick with solid fill">
            <a:extLst>
              <a:ext uri="{FF2B5EF4-FFF2-40B4-BE49-F238E27FC236}">
                <a16:creationId xmlns:a16="http://schemas.microsoft.com/office/drawing/2014/main" id="{9980786D-5DF3-45C3-A6FF-0991CCF411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4622" y="6021509"/>
            <a:ext cx="717612" cy="71761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8959DF-13E2-47ED-B327-95F1F4640D9B}"/>
              </a:ext>
            </a:extLst>
          </p:cNvPr>
          <p:cNvSpPr/>
          <p:nvPr/>
        </p:nvSpPr>
        <p:spPr>
          <a:xfrm>
            <a:off x="947223" y="6058520"/>
            <a:ext cx="3377548" cy="6658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en-US" sz="1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E8C0DC-0612-48F8-B8D0-0A3203117DBD}"/>
              </a:ext>
            </a:extLst>
          </p:cNvPr>
          <p:cNvSpPr txBox="1"/>
          <p:nvPr/>
        </p:nvSpPr>
        <p:spPr>
          <a:xfrm>
            <a:off x="1166643" y="5963221"/>
            <a:ext cx="3600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Our first hypothesis </a:t>
            </a: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(H1) was confirmed</a:t>
            </a:r>
          </a:p>
        </p:txBody>
      </p:sp>
      <p:pic>
        <p:nvPicPr>
          <p:cNvPr id="16" name="Graphic 15" descr="Badge Tick with solid fill">
            <a:extLst>
              <a:ext uri="{FF2B5EF4-FFF2-40B4-BE49-F238E27FC236}">
                <a16:creationId xmlns:a16="http://schemas.microsoft.com/office/drawing/2014/main" id="{20F183A7-1E08-4AF7-8020-4588CB93B0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99830" y="6021509"/>
            <a:ext cx="717612" cy="71761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80B7D00-1353-49AD-B0E7-56D4FFD53AC3}"/>
              </a:ext>
            </a:extLst>
          </p:cNvPr>
          <p:cNvSpPr/>
          <p:nvPr/>
        </p:nvSpPr>
        <p:spPr>
          <a:xfrm>
            <a:off x="6542431" y="6058520"/>
            <a:ext cx="3738030" cy="6658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en-US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65A7C8-5D7C-49BA-8B16-DB4A22075417}"/>
              </a:ext>
            </a:extLst>
          </p:cNvPr>
          <p:cNvSpPr txBox="1"/>
          <p:nvPr/>
        </p:nvSpPr>
        <p:spPr>
          <a:xfrm>
            <a:off x="6871353" y="5970425"/>
            <a:ext cx="3600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Our second hypothesis </a:t>
            </a: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(H2) was confirmed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4E9BC47-E3B4-4345-B9E9-9D9576EF5C8A}"/>
              </a:ext>
            </a:extLst>
          </p:cNvPr>
          <p:cNvCxnSpPr/>
          <p:nvPr/>
        </p:nvCxnSpPr>
        <p:spPr>
          <a:xfrm>
            <a:off x="5637580" y="1420223"/>
            <a:ext cx="0" cy="530412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650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0A011-20BA-481F-9BEF-92BD58199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35" y="0"/>
            <a:ext cx="9692640" cy="1325562"/>
          </a:xfrm>
        </p:spPr>
        <p:txBody>
          <a:bodyPr/>
          <a:lstStyle/>
          <a:p>
            <a:r>
              <a:rPr lang="en-US" dirty="0">
                <a:latin typeface="Franklin Gothic Demi" panose="020B0703020102020204" pitchFamily="34" charset="0"/>
              </a:rPr>
              <a:t>Results – MRA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2FEA0-E532-4345-A747-0ADA3451D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435" y="1420223"/>
            <a:ext cx="10465530" cy="54030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Individual characteristics</a:t>
            </a:r>
            <a:r>
              <a:rPr lang="en-US" sz="2600" dirty="0">
                <a:latin typeface="Franklin Gothic Book" panose="020B0503020102020204" pitchFamily="34" charset="0"/>
              </a:rPr>
              <a:t> are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not strong predictors </a:t>
            </a:r>
            <a:r>
              <a:rPr lang="en-US" sz="2600" dirty="0">
                <a:latin typeface="Franklin Gothic Book" panose="020B0503020102020204" pitchFamily="34" charset="0"/>
              </a:rPr>
              <a:t>of environmental skepticism: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</a:rPr>
              <a:t>Sex is significant predictor only in Austria and Slovenia (male);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</a:rPr>
              <a:t>Age is significant predictor only in Croatia and Hungary (older age);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</a:rPr>
              <a:t>Education level is only significant in Croatia and Slovenia (lower education);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</a:rPr>
              <a:t>Settlement type is significant in Austria (urban), Croatia and Slovakia (rural).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Environmental concern </a:t>
            </a:r>
            <a:r>
              <a:rPr lang="en-US" sz="2600" dirty="0">
                <a:latin typeface="Franklin Gothic Book" panose="020B0503020102020204" pitchFamily="34" charset="0"/>
              </a:rPr>
              <a:t>is a solid predictor in all countries (except Hungary) with those showing lower environmental concern having stronger</a:t>
            </a:r>
            <a:r>
              <a:rPr lang="hr-HR" sz="2600" dirty="0">
                <a:latin typeface="Franklin Gothic Book" panose="020B0503020102020204" pitchFamily="34" charset="0"/>
              </a:rPr>
              <a:t> </a:t>
            </a:r>
            <a:r>
              <a:rPr lang="en-US" sz="2600" dirty="0">
                <a:latin typeface="Franklin Gothic Book" panose="020B0503020102020204" pitchFamily="34" charset="0"/>
              </a:rPr>
              <a:t>environmental skepticism attitudes.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Opinion on climate change </a:t>
            </a:r>
            <a:r>
              <a:rPr lang="en-US" sz="2600" dirty="0">
                <a:latin typeface="Franklin Gothic Book" panose="020B0503020102020204" pitchFamily="34" charset="0"/>
              </a:rPr>
              <a:t>is a significant, but mostly weak predictor of environmental skepticism (those who don’t believe climate is changing achieve higher results on ESS).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E14D40E-3A62-4584-B79C-6F068E56BE5F}"/>
              </a:ext>
            </a:extLst>
          </p:cNvPr>
          <p:cNvCxnSpPr/>
          <p:nvPr/>
        </p:nvCxnSpPr>
        <p:spPr>
          <a:xfrm>
            <a:off x="560536" y="1325562"/>
            <a:ext cx="104655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2362AB9-36AA-4E51-8238-096AFDD2C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563" y="94661"/>
            <a:ext cx="721169" cy="8206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90B77C-FB73-48C1-B276-077E22FC4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7304" y="218969"/>
            <a:ext cx="1320504" cy="57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76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0A011-20BA-481F-9BEF-92BD58199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35" y="0"/>
            <a:ext cx="9692640" cy="1325562"/>
          </a:xfrm>
        </p:spPr>
        <p:txBody>
          <a:bodyPr/>
          <a:lstStyle/>
          <a:p>
            <a:r>
              <a:rPr lang="en-US" dirty="0">
                <a:latin typeface="Franklin Gothic Demi" panose="020B0703020102020204" pitchFamily="34" charset="0"/>
              </a:rPr>
              <a:t>Results – MRA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2FEA0-E532-4345-A747-0ADA3451D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435" y="1420223"/>
            <a:ext cx="10465530" cy="540306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Trust in people </a:t>
            </a:r>
            <a:r>
              <a:rPr lang="en-US" sz="2400" dirty="0">
                <a:latin typeface="Franklin Gothic Book" panose="020B0503020102020204" pitchFamily="34" charset="0"/>
              </a:rPr>
              <a:t>and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institutional trust </a:t>
            </a:r>
            <a:r>
              <a:rPr lang="en-US" sz="2400" dirty="0">
                <a:latin typeface="Franklin Gothic Book" panose="020B0503020102020204" pitchFamily="34" charset="0"/>
              </a:rPr>
              <a:t>are not significant predictors of environmental skepticism in the majority of countries.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Economic priority over environmental protection is the strongest predictor of environmental skepticism</a:t>
            </a:r>
            <a:r>
              <a:rPr lang="en-US" sz="2400" dirty="0">
                <a:latin typeface="Franklin Gothic Book" panose="020B0503020102020204" pitchFamily="34" charset="0"/>
              </a:rPr>
              <a:t> </a:t>
            </a:r>
            <a:r>
              <a:rPr lang="hr-HR" sz="2400" dirty="0">
                <a:latin typeface="Franklin Gothic Book" panose="020B0503020102020204" pitchFamily="34" charset="0"/>
              </a:rPr>
              <a:t>– </a:t>
            </a:r>
            <a:r>
              <a:rPr lang="en-US" sz="2400" dirty="0">
                <a:latin typeface="Franklin Gothic Book" panose="020B0503020102020204" pitchFamily="34" charset="0"/>
              </a:rPr>
              <a:t>those who believe that economy should have priority over environmental protection achieve higher results on ESS.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Willingness to pay for environment </a:t>
            </a:r>
            <a:r>
              <a:rPr lang="en-US" sz="2400" dirty="0">
                <a:latin typeface="Franklin Gothic Book" panose="020B0503020102020204" pitchFamily="34" charset="0"/>
              </a:rPr>
              <a:t>is a significant and solid predictor in most countries (except Hungary and Slovakia) with those not willing to pay for environment showing stronger environmental skepticism.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Pro-environmental activities </a:t>
            </a:r>
            <a:r>
              <a:rPr lang="en-US" sz="2400" dirty="0">
                <a:latin typeface="Franklin Gothic Book" panose="020B0503020102020204" pitchFamily="34" charset="0"/>
              </a:rPr>
              <a:t>are a strong predictor in all countries (those that don’t participate in these activities achieve higher results on ESS).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Pro-environmental activism </a:t>
            </a:r>
            <a:r>
              <a:rPr lang="en-US" sz="2400" dirty="0">
                <a:latin typeface="Franklin Gothic Book" panose="020B0503020102020204" pitchFamily="34" charset="0"/>
              </a:rPr>
              <a:t>is mostly a non-significant predictor of ESS</a:t>
            </a:r>
            <a:r>
              <a:rPr lang="hr-HR" sz="2400" dirty="0">
                <a:latin typeface="Franklin Gothic Book" panose="020B0503020102020204" pitchFamily="34" charset="0"/>
              </a:rPr>
              <a:t> (</a:t>
            </a:r>
            <a:r>
              <a:rPr lang="en-US" sz="2400" dirty="0">
                <a:latin typeface="Franklin Gothic Book" panose="020B0503020102020204" pitchFamily="34" charset="0"/>
              </a:rPr>
              <a:t>those who are not pro-environmentally active show stronger environmental skepticism</a:t>
            </a:r>
            <a:r>
              <a:rPr lang="hr-HR" sz="2400" dirty="0">
                <a:latin typeface="Franklin Gothic Book" panose="020B0503020102020204" pitchFamily="34" charset="0"/>
              </a:rPr>
              <a:t>)</a:t>
            </a:r>
            <a:r>
              <a:rPr lang="en-US" sz="2400" dirty="0">
                <a:latin typeface="Franklin Gothic Book" panose="020B050302010202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E14D40E-3A62-4584-B79C-6F068E56BE5F}"/>
              </a:ext>
            </a:extLst>
          </p:cNvPr>
          <p:cNvCxnSpPr/>
          <p:nvPr/>
        </p:nvCxnSpPr>
        <p:spPr>
          <a:xfrm>
            <a:off x="560536" y="1325562"/>
            <a:ext cx="104655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2362AB9-36AA-4E51-8238-096AFDD2C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563" y="94661"/>
            <a:ext cx="721169" cy="8206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90B77C-FB73-48C1-B276-077E22FC4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7304" y="218969"/>
            <a:ext cx="1320504" cy="57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2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0A011-20BA-481F-9BEF-92BD58199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35" y="0"/>
            <a:ext cx="9692640" cy="1325562"/>
          </a:xfrm>
        </p:spPr>
        <p:txBody>
          <a:bodyPr/>
          <a:lstStyle/>
          <a:p>
            <a:r>
              <a:rPr lang="en-US" dirty="0">
                <a:latin typeface="Franklin Gothic Demi" panose="020B07030201020202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2FEA0-E532-4345-A747-0ADA3451D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435" y="1390210"/>
            <a:ext cx="10465530" cy="53731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Environmental skepticism</a:t>
            </a:r>
            <a:r>
              <a:rPr lang="en-US" sz="2600" dirty="0">
                <a:latin typeface="Franklin Gothic Book" panose="020B0503020102020204" pitchFamily="34" charset="0"/>
              </a:rPr>
              <a:t> is an important topic to research as its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implications</a:t>
            </a:r>
            <a:r>
              <a:rPr lang="en-US" sz="2600" dirty="0">
                <a:latin typeface="Franklin Gothic Book" panose="020B0503020102020204" pitchFamily="34" charset="0"/>
              </a:rPr>
              <a:t>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are serious </a:t>
            </a:r>
            <a:r>
              <a:rPr lang="en-US" sz="2600" dirty="0">
                <a:latin typeface="Franklin Gothic Book" panose="020B0503020102020204" pitchFamily="34" charset="0"/>
              </a:rPr>
              <a:t>for both individual and wider social pro-environmental action.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latin typeface="Franklin Gothic Book" panose="020B0503020102020204" pitchFamily="34" charset="0"/>
              </a:rPr>
              <a:t>While previous studies mostly focused on climate change denial, it is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only a subgroup of a wider environmental skepticism</a:t>
            </a:r>
            <a:r>
              <a:rPr lang="en-US" sz="2600" dirty="0">
                <a:latin typeface="Franklin Gothic Book" panose="020B0503020102020204" pitchFamily="34" charset="0"/>
              </a:rPr>
              <a:t> which should be researched further and in depth.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latin typeface="Franklin Gothic Book" panose="020B0503020102020204" pitchFamily="34" charset="0"/>
              </a:rPr>
              <a:t>The fact that there is a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generally low level of environment skepticism in Central Europe is encouraging</a:t>
            </a:r>
            <a:r>
              <a:rPr lang="en-US" sz="2600" dirty="0">
                <a:latin typeface="Franklin Gothic Book" panose="020B0503020102020204" pitchFamily="34" charset="0"/>
              </a:rPr>
              <a:t>, but some deviations from this and country-specific predictors should be examined further.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latin typeface="Franklin Gothic Book" panose="020B0503020102020204" pitchFamily="34" charset="0"/>
              </a:rPr>
              <a:t>Strongest predictors of environmental skepticism are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lower environmental concern</a:t>
            </a:r>
            <a:r>
              <a:rPr lang="en-US" sz="26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, </a:t>
            </a:r>
            <a:r>
              <a:rPr 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e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conomic priority </a:t>
            </a:r>
            <a:r>
              <a:rPr lang="en-US" sz="2600" dirty="0">
                <a:latin typeface="Franklin Gothic Book" panose="020B0503020102020204" pitchFamily="34" charset="0"/>
              </a:rPr>
              <a:t>over environmental protection and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lower participation in pro-environmental activities</a:t>
            </a:r>
            <a:r>
              <a:rPr lang="en-US" sz="2600" dirty="0">
                <a:latin typeface="Franklin Gothic Book" panose="020B0503020102020204" pitchFamily="34" charset="0"/>
              </a:rPr>
              <a:t>.</a:t>
            </a:r>
            <a:endParaRPr lang="en-US" sz="26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E14D40E-3A62-4584-B79C-6F068E56BE5F}"/>
              </a:ext>
            </a:extLst>
          </p:cNvPr>
          <p:cNvCxnSpPr/>
          <p:nvPr/>
        </p:nvCxnSpPr>
        <p:spPr>
          <a:xfrm>
            <a:off x="560536" y="1325562"/>
            <a:ext cx="104655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2362AB9-36AA-4E51-8238-096AFDD2C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563" y="94661"/>
            <a:ext cx="721169" cy="8206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90B77C-FB73-48C1-B276-077E22FC4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7304" y="218969"/>
            <a:ext cx="1320504" cy="57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40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0A011-20BA-481F-9BEF-92BD58199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310" y="5313469"/>
            <a:ext cx="9692640" cy="132556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Franklin Gothic Demi" panose="020B0703020102020204" pitchFamily="34" charset="0"/>
              </a:rPr>
              <a:t>Thank you for your attention!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E14D40E-3A62-4584-B79C-6F068E56BE5F}"/>
              </a:ext>
            </a:extLst>
          </p:cNvPr>
          <p:cNvCxnSpPr/>
          <p:nvPr/>
        </p:nvCxnSpPr>
        <p:spPr>
          <a:xfrm>
            <a:off x="514816" y="5691822"/>
            <a:ext cx="104655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2362AB9-36AA-4E51-8238-096AFDD2C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563" y="94661"/>
            <a:ext cx="721169" cy="8206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90B77C-FB73-48C1-B276-077E22FC4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7304" y="218969"/>
            <a:ext cx="1320504" cy="5719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DB31B1-C6EF-45AA-A32C-10131AD4AA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836" y="725682"/>
            <a:ext cx="6979587" cy="4653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9674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0A011-20BA-481F-9BEF-92BD58199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35" y="0"/>
            <a:ext cx="9692640" cy="1325562"/>
          </a:xfrm>
        </p:spPr>
        <p:txBody>
          <a:bodyPr/>
          <a:lstStyle/>
          <a:p>
            <a:r>
              <a:rPr lang="en-US" dirty="0">
                <a:latin typeface="Franklin Gothic Demi" panose="020B0703020102020204" pitchFamily="34" charset="0"/>
              </a:rPr>
              <a:t>Appendix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E14D40E-3A62-4584-B79C-6F068E56BE5F}"/>
              </a:ext>
            </a:extLst>
          </p:cNvPr>
          <p:cNvCxnSpPr/>
          <p:nvPr/>
        </p:nvCxnSpPr>
        <p:spPr>
          <a:xfrm>
            <a:off x="560536" y="1325562"/>
            <a:ext cx="104655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2362AB9-36AA-4E51-8238-096AFDD2C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563" y="94661"/>
            <a:ext cx="721169" cy="8206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90B77C-FB73-48C1-B276-077E22FC4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7304" y="218969"/>
            <a:ext cx="1320504" cy="571983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AD8427A-2756-4AC1-98CA-B084F3AC8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737251"/>
              </p:ext>
            </p:extLst>
          </p:nvPr>
        </p:nvGraphicFramePr>
        <p:xfrm>
          <a:off x="560535" y="1490818"/>
          <a:ext cx="10465529" cy="533163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902283">
                  <a:extLst>
                    <a:ext uri="{9D8B030D-6E8A-4147-A177-3AD203B41FA5}">
                      <a16:colId xmlns:a16="http://schemas.microsoft.com/office/drawing/2014/main" val="1121990235"/>
                    </a:ext>
                  </a:extLst>
                </a:gridCol>
                <a:gridCol w="1255595">
                  <a:extLst>
                    <a:ext uri="{9D8B030D-6E8A-4147-A177-3AD203B41FA5}">
                      <a16:colId xmlns:a16="http://schemas.microsoft.com/office/drawing/2014/main" val="1983814595"/>
                    </a:ext>
                  </a:extLst>
                </a:gridCol>
                <a:gridCol w="1078173">
                  <a:extLst>
                    <a:ext uri="{9D8B030D-6E8A-4147-A177-3AD203B41FA5}">
                      <a16:colId xmlns:a16="http://schemas.microsoft.com/office/drawing/2014/main" val="710954971"/>
                    </a:ext>
                  </a:extLst>
                </a:gridCol>
                <a:gridCol w="1064524">
                  <a:extLst>
                    <a:ext uri="{9D8B030D-6E8A-4147-A177-3AD203B41FA5}">
                      <a16:colId xmlns:a16="http://schemas.microsoft.com/office/drawing/2014/main" val="3808444400"/>
                    </a:ext>
                  </a:extLst>
                </a:gridCol>
                <a:gridCol w="1037230">
                  <a:extLst>
                    <a:ext uri="{9D8B030D-6E8A-4147-A177-3AD203B41FA5}">
                      <a16:colId xmlns:a16="http://schemas.microsoft.com/office/drawing/2014/main" val="3450409405"/>
                    </a:ext>
                  </a:extLst>
                </a:gridCol>
                <a:gridCol w="1023582">
                  <a:extLst>
                    <a:ext uri="{9D8B030D-6E8A-4147-A177-3AD203B41FA5}">
                      <a16:colId xmlns:a16="http://schemas.microsoft.com/office/drawing/2014/main" val="1509651942"/>
                    </a:ext>
                  </a:extLst>
                </a:gridCol>
                <a:gridCol w="1104142">
                  <a:extLst>
                    <a:ext uri="{9D8B030D-6E8A-4147-A177-3AD203B41FA5}">
                      <a16:colId xmlns:a16="http://schemas.microsoft.com/office/drawing/2014/main" val="1182838105"/>
                    </a:ext>
                  </a:extLst>
                </a:gridCol>
              </a:tblGrid>
              <a:tr h="298342">
                <a:tc>
                  <a:txBody>
                    <a:bodyPr/>
                    <a:lstStyle/>
                    <a:p>
                      <a:pPr algn="just" fontAlgn="b"/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AT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HR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DE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HU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SK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SI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5310728"/>
                  </a:ext>
                </a:extLst>
              </a:tr>
              <a:tr h="298342">
                <a:tc>
                  <a:txBody>
                    <a:bodyPr/>
                    <a:lstStyle/>
                    <a:p>
                      <a:pPr algn="just" fontAlgn="b"/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β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226757"/>
                  </a:ext>
                </a:extLst>
              </a:tr>
              <a:tr h="298342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Sex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-0,08</a:t>
                      </a:r>
                      <a:r>
                        <a:rPr lang="hr-HR" sz="1800" b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0</a:t>
                      </a:r>
                      <a:r>
                        <a:rPr lang="en-US" sz="1800" b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**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-0,048</a:t>
                      </a:r>
                      <a:endParaRPr lang="hr-HR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-0,039</a:t>
                      </a:r>
                      <a:endParaRPr lang="hr-HR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0,010</a:t>
                      </a:r>
                      <a:endParaRPr lang="hr-HR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-0,035</a:t>
                      </a:r>
                      <a:endParaRPr lang="hr-HR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-0,088**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803040"/>
                  </a:ext>
                </a:extLst>
              </a:tr>
              <a:tr h="298342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Age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>
                          <a:effectLst/>
                          <a:latin typeface="Franklin Gothic Book" panose="020B0503020102020204" pitchFamily="34" charset="0"/>
                        </a:rPr>
                        <a:t>0,008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0,102**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noProof="0">
                          <a:effectLst/>
                          <a:latin typeface="Franklin Gothic Book" panose="020B0503020102020204" pitchFamily="34" charset="0"/>
                        </a:rPr>
                        <a:t>0,029</a:t>
                      </a:r>
                      <a:endParaRPr lang="hr-H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0,074*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noProof="0">
                          <a:effectLst/>
                          <a:latin typeface="Franklin Gothic Book" panose="020B0503020102020204" pitchFamily="34" charset="0"/>
                        </a:rPr>
                        <a:t>0,027</a:t>
                      </a:r>
                      <a:endParaRPr lang="hr-H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0,052</a:t>
                      </a:r>
                      <a:endParaRPr lang="hr-HR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1825833"/>
                  </a:ext>
                </a:extLst>
              </a:tr>
              <a:tr h="298342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Education level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-0,043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-0,08</a:t>
                      </a:r>
                      <a:r>
                        <a:rPr lang="hr-HR" sz="1800" b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0</a:t>
                      </a:r>
                      <a:r>
                        <a:rPr lang="en-US" sz="1800" b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**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0,005</a:t>
                      </a:r>
                      <a:endParaRPr lang="hr-HR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noProof="0">
                          <a:effectLst/>
                          <a:latin typeface="Franklin Gothic Book" panose="020B0503020102020204" pitchFamily="34" charset="0"/>
                        </a:rPr>
                        <a:t>-0,058</a:t>
                      </a:r>
                      <a:endParaRPr lang="hr-HR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noProof="0">
                          <a:effectLst/>
                          <a:latin typeface="Franklin Gothic Book" panose="020B0503020102020204" pitchFamily="34" charset="0"/>
                        </a:rPr>
                        <a:t>-0,008</a:t>
                      </a:r>
                      <a:endParaRPr lang="hr-HR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-0,063*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640462"/>
                  </a:ext>
                </a:extLst>
              </a:tr>
              <a:tr h="298342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u="none" strike="noStrike" noProof="0">
                          <a:effectLst/>
                          <a:latin typeface="Franklin Gothic Book" panose="020B0503020102020204" pitchFamily="34" charset="0"/>
                        </a:rPr>
                        <a:t>Settlement type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0,096**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-0,149**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-0,004</a:t>
                      </a:r>
                      <a:endParaRPr lang="hr-H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0,008</a:t>
                      </a:r>
                      <a:endParaRPr lang="hr-H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-0,096**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-0,022</a:t>
                      </a:r>
                      <a:endParaRPr lang="hr-HR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8667698"/>
                  </a:ext>
                </a:extLst>
              </a:tr>
              <a:tr h="298342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Environmental concern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-0,135**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-0,103**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-0,134**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-0,043</a:t>
                      </a:r>
                      <a:endParaRPr lang="hr-HR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-0,261**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-0,097**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725110"/>
                  </a:ext>
                </a:extLst>
              </a:tr>
              <a:tr h="298342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Opinion on climate change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-0,074**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noProof="0">
                          <a:effectLst/>
                          <a:latin typeface="Franklin Gothic Book" panose="020B0503020102020204" pitchFamily="34" charset="0"/>
                        </a:rPr>
                        <a:t>-0,006</a:t>
                      </a:r>
                      <a:endParaRPr lang="hr-H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-0,090**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-0,187**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noProof="0">
                          <a:effectLst/>
                          <a:latin typeface="Franklin Gothic Book" panose="020B0503020102020204" pitchFamily="34" charset="0"/>
                        </a:rPr>
                        <a:t>0,036</a:t>
                      </a:r>
                      <a:endParaRPr lang="hr-H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-0,072*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2922983"/>
                  </a:ext>
                </a:extLst>
              </a:tr>
              <a:tr h="298342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Trust in people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-0,036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-0,048</a:t>
                      </a:r>
                      <a:endParaRPr lang="hr-HR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-0,021</a:t>
                      </a:r>
                      <a:endParaRPr lang="hr-HR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0,096**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0,003</a:t>
                      </a:r>
                      <a:endParaRPr lang="hr-HR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-0,014</a:t>
                      </a:r>
                      <a:endParaRPr lang="hr-HR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0143"/>
                  </a:ext>
                </a:extLst>
              </a:tr>
              <a:tr h="298342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Institutional trust scale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-0,063*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noProof="0">
                          <a:effectLst/>
                          <a:latin typeface="Franklin Gothic Book" panose="020B0503020102020204" pitchFamily="34" charset="0"/>
                        </a:rPr>
                        <a:t>-0,002</a:t>
                      </a:r>
                      <a:endParaRPr lang="hr-H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-0,063*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-0,032</a:t>
                      </a:r>
                      <a:endParaRPr lang="hr-H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0,01</a:t>
                      </a:r>
                      <a:r>
                        <a:rPr lang="hr-HR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0</a:t>
                      </a:r>
                      <a:endParaRPr lang="hr-H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-0,04</a:t>
                      </a:r>
                      <a:r>
                        <a:rPr lang="hr-HR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0</a:t>
                      </a:r>
                      <a:endParaRPr lang="hr-HR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8342907"/>
                  </a:ext>
                </a:extLst>
              </a:tr>
              <a:tr h="539997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Economic priority over environmental protection scale 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0,375**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0,310**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0,366**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0,258**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0,265**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0,381**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14365"/>
                  </a:ext>
                </a:extLst>
              </a:tr>
              <a:tr h="298342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Willingness to pay for environment scale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-0,052*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-0,106**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-0,110**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-0,015</a:t>
                      </a:r>
                      <a:endParaRPr lang="hr-H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0,007</a:t>
                      </a:r>
                      <a:endParaRPr lang="hr-H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-0,142**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6555405"/>
                  </a:ext>
                </a:extLst>
              </a:tr>
              <a:tr h="298342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Pro-Environmental activities 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-0,304**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-0,194**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-0,172**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-0,137**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-0,257**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-0,115**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244829"/>
                  </a:ext>
                </a:extLst>
              </a:tr>
              <a:tr h="298342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Pro-Environmental activism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-0,067**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noProof="0">
                          <a:effectLst/>
                          <a:latin typeface="Franklin Gothic Book" panose="020B0503020102020204" pitchFamily="34" charset="0"/>
                        </a:rPr>
                        <a:t>-0,028</a:t>
                      </a:r>
                      <a:endParaRPr lang="hr-H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noProof="0">
                          <a:effectLst/>
                          <a:latin typeface="Franklin Gothic Book" panose="020B0503020102020204" pitchFamily="34" charset="0"/>
                        </a:rPr>
                        <a:t>-0,076</a:t>
                      </a:r>
                      <a:endParaRPr lang="hr-H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noProof="0">
                          <a:effectLst/>
                          <a:latin typeface="Franklin Gothic Book" panose="020B0503020102020204" pitchFamily="34" charset="0"/>
                        </a:rPr>
                        <a:t>-0,023</a:t>
                      </a:r>
                      <a:endParaRPr lang="hr-H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-0,164**</a:t>
                      </a:r>
                      <a:endParaRPr lang="hr-H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-0,048</a:t>
                      </a:r>
                      <a:endParaRPr lang="hr-HR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1894690"/>
                  </a:ext>
                </a:extLst>
              </a:tr>
              <a:tr h="298342">
                <a:tc>
                  <a:txBody>
                    <a:bodyPr/>
                    <a:lstStyle/>
                    <a:p>
                      <a:pPr algn="just" fontAlgn="b"/>
                      <a:endParaRPr lang="en-US" sz="1800" b="0" i="1" u="none" strike="noStrike" baseline="30000" noProof="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1" u="none" strike="noStrike" noProof="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i="1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i="1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i="1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i="1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i="1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367093"/>
                  </a:ext>
                </a:extLst>
              </a:tr>
              <a:tr h="298342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b="1" i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R</a:t>
                      </a:r>
                      <a:r>
                        <a:rPr lang="en-US" sz="1800" b="1" i="1" u="none" strike="noStrike" baseline="30000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2</a:t>
                      </a:r>
                      <a:endParaRPr lang="en-US" sz="1800" b="1" i="1" u="none" strike="noStrike" baseline="30000" noProof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0,493</a:t>
                      </a:r>
                      <a:endParaRPr lang="en-US" sz="1800" b="1" i="1" u="none" strike="noStrike" noProof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0,328</a:t>
                      </a:r>
                      <a:endParaRPr lang="hr-HR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0,420</a:t>
                      </a:r>
                      <a:endParaRPr lang="hr-HR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0,164</a:t>
                      </a:r>
                      <a:endParaRPr lang="hr-HR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0,403</a:t>
                      </a:r>
                      <a:endParaRPr lang="hr-HR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u="none" strike="noStrike" noProof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0,342</a:t>
                      </a:r>
                      <a:endParaRPr lang="hr-HR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9635925"/>
                  </a:ext>
                </a:extLst>
              </a:tr>
              <a:tr h="298342">
                <a:tc gridSpan="7">
                  <a:txBody>
                    <a:bodyPr/>
                    <a:lstStyle/>
                    <a:p>
                      <a:pPr algn="just" fontAlgn="b"/>
                      <a:r>
                        <a:rPr lang="hr-HR" sz="1800" i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Note: </a:t>
                      </a:r>
                      <a:r>
                        <a:rPr lang="en-US" sz="1800" i="1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*p&lt;0,05; **p&lt;0,01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1" u="none" strike="noStrike" noProof="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hr-HR" i="1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hr-HR" i="1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hr-HR" i="1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hr-HR" i="1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hr-HR" i="1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4278014"/>
                  </a:ext>
                </a:extLst>
              </a:tr>
            </a:tbl>
          </a:graphicData>
        </a:graphic>
      </p:graphicFrame>
      <p:pic>
        <p:nvPicPr>
          <p:cNvPr id="10" name="Picture 2" descr="Slovakia - Free flags icons">
            <a:extLst>
              <a:ext uri="{FF2B5EF4-FFF2-40B4-BE49-F238E27FC236}">
                <a16:creationId xmlns:a16="http://schemas.microsoft.com/office/drawing/2014/main" id="{46965727-170B-4D87-94C2-31A1CAF33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476" y="1352855"/>
            <a:ext cx="553453" cy="55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ungary flag icon - Country flags">
            <a:extLst>
              <a:ext uri="{FF2B5EF4-FFF2-40B4-BE49-F238E27FC236}">
                <a16:creationId xmlns:a16="http://schemas.microsoft.com/office/drawing/2014/main" id="{0BBABE4A-6F1C-4981-845B-ED70DCEAF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469" y="1352854"/>
            <a:ext cx="553453" cy="55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roatia flag icon - Country flags">
            <a:extLst>
              <a:ext uri="{FF2B5EF4-FFF2-40B4-BE49-F238E27FC236}">
                <a16:creationId xmlns:a16="http://schemas.microsoft.com/office/drawing/2014/main" id="{E7914844-A69A-43C1-99A0-752C80AEE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413" y="1352856"/>
            <a:ext cx="553453" cy="55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Slovenia flag icon - Country flags">
            <a:extLst>
              <a:ext uri="{FF2B5EF4-FFF2-40B4-BE49-F238E27FC236}">
                <a16:creationId xmlns:a16="http://schemas.microsoft.com/office/drawing/2014/main" id="{643A5DE1-A120-4AF4-A6F0-18823E856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989" y="1352858"/>
            <a:ext cx="553452" cy="55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Austria - Free flags icons">
            <a:extLst>
              <a:ext uri="{FF2B5EF4-FFF2-40B4-BE49-F238E27FC236}">
                <a16:creationId xmlns:a16="http://schemas.microsoft.com/office/drawing/2014/main" id="{3F80E686-65A5-4B30-82E8-9CBEF8CB4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43" y="1352858"/>
            <a:ext cx="553453" cy="55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Circular, country, flag, germany, world icon - Download on Iconfinder">
            <a:extLst>
              <a:ext uri="{FF2B5EF4-FFF2-40B4-BE49-F238E27FC236}">
                <a16:creationId xmlns:a16="http://schemas.microsoft.com/office/drawing/2014/main" id="{ECC2F469-7D0C-46D5-977C-7058C693D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956" y="1352857"/>
            <a:ext cx="553453" cy="55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708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0A011-20BA-481F-9BEF-92BD58199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35" y="0"/>
            <a:ext cx="9692640" cy="1325562"/>
          </a:xfrm>
        </p:spPr>
        <p:txBody>
          <a:bodyPr/>
          <a:lstStyle/>
          <a:p>
            <a:r>
              <a:rPr lang="en-US" dirty="0">
                <a:latin typeface="Franklin Gothic Demi" panose="020B0703020102020204" pitchFamily="34" charset="0"/>
              </a:rPr>
              <a:t>Introduction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703B1BB7-E224-40AD-8895-D4D1329D32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645" y="1384406"/>
            <a:ext cx="5129421" cy="525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E14D40E-3A62-4584-B79C-6F068E56BE5F}"/>
              </a:ext>
            </a:extLst>
          </p:cNvPr>
          <p:cNvCxnSpPr/>
          <p:nvPr/>
        </p:nvCxnSpPr>
        <p:spPr>
          <a:xfrm>
            <a:off x="560536" y="1325562"/>
            <a:ext cx="104655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2362AB9-36AA-4E51-8238-096AFDD2C8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563" y="94661"/>
            <a:ext cx="721169" cy="8206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90B77C-FB73-48C1-B276-077E22FC43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7304" y="218969"/>
            <a:ext cx="1320504" cy="571983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D45AA75-5FA4-4C82-A5ED-A073F15225BD}"/>
              </a:ext>
            </a:extLst>
          </p:cNvPr>
          <p:cNvSpPr txBox="1">
            <a:spLocks/>
          </p:cNvSpPr>
          <p:nvPr/>
        </p:nvSpPr>
        <p:spPr>
          <a:xfrm>
            <a:off x="640435" y="1447060"/>
            <a:ext cx="5256210" cy="52555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Environmental skepticism </a:t>
            </a:r>
            <a:r>
              <a:rPr lang="en-US" sz="2800" dirty="0">
                <a:latin typeface="Franklin Gothic Book" panose="020B0503020102020204" pitchFamily="34" charset="0"/>
              </a:rPr>
              <a:t>in 6 Central European countries (Austria, Croatia, Germany, Hungary, Slovakia, and Slovenia).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Similarities</a:t>
            </a:r>
            <a:r>
              <a:rPr lang="en-US" sz="2800" b="1" dirty="0">
                <a:latin typeface="Franklin Gothic Book" panose="020B0503020102020204" pitchFamily="34" charset="0"/>
              </a:rPr>
              <a:t>:</a:t>
            </a:r>
            <a:r>
              <a:rPr lang="en-US" sz="2800" dirty="0">
                <a:latin typeface="Franklin Gothic Book" panose="020B0503020102020204" pitchFamily="34" charset="0"/>
              </a:rPr>
              <a:t> geo-political position; shared history; common socio-cultural identity; EU members.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Differences</a:t>
            </a:r>
            <a:r>
              <a:rPr lang="en-US" sz="2800" b="1" dirty="0">
                <a:latin typeface="Franklin Gothic Book" panose="020B0503020102020204" pitchFamily="34" charset="0"/>
              </a:rPr>
              <a:t>:</a:t>
            </a:r>
            <a:r>
              <a:rPr lang="en-US" sz="2800" dirty="0">
                <a:latin typeface="Franklin Gothic Book" panose="020B0503020102020204" pitchFamily="34" charset="0"/>
              </a:rPr>
              <a:t> recent historical/ ideological experiences; different socio-economic situation.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169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0A011-20BA-481F-9BEF-92BD58199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35" y="0"/>
            <a:ext cx="9190297" cy="1325562"/>
          </a:xfrm>
        </p:spPr>
        <p:txBody>
          <a:bodyPr>
            <a:normAutofit/>
          </a:bodyPr>
          <a:lstStyle/>
          <a:p>
            <a:r>
              <a:rPr lang="en-US" dirty="0">
                <a:latin typeface="Franklin Gothic Demi" panose="020B0703020102020204" pitchFamily="34" charset="0"/>
              </a:rPr>
              <a:t>Theoretical background and </a:t>
            </a:r>
            <a:br>
              <a:rPr lang="en-US" dirty="0">
                <a:latin typeface="Franklin Gothic Demi" panose="020B0703020102020204" pitchFamily="34" charset="0"/>
              </a:rPr>
            </a:br>
            <a:r>
              <a:rPr lang="en-US" dirty="0">
                <a:latin typeface="Franklin Gothic Demi" panose="020B0703020102020204" pitchFamily="34" charset="0"/>
              </a:rPr>
              <a:t>previous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2FEA0-E532-4345-A747-0ADA3451D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435" y="1447060"/>
            <a:ext cx="10465530" cy="5255581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Environmental skepticism</a:t>
            </a:r>
            <a:r>
              <a:rPr lang="en-US" sz="2800" dirty="0">
                <a:latin typeface="Franklin Gothic Book" panose="020B0503020102020204" pitchFamily="34" charset="0"/>
              </a:rPr>
              <a:t>: “doubt about the authenticity or severity of environmental degradation” (Zhou, 2014)</a:t>
            </a:r>
            <a:r>
              <a:rPr lang="hr-HR" sz="2800" dirty="0">
                <a:latin typeface="Franklin Gothic Book" panose="020B0503020102020204" pitchFamily="34" charset="0"/>
              </a:rPr>
              <a:t>.</a:t>
            </a:r>
            <a:endParaRPr lang="en-US" sz="2800" dirty="0">
              <a:latin typeface="Franklin Gothic Book" panose="020B0503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Reasons for skepticism: </a:t>
            </a:r>
            <a:r>
              <a:rPr lang="en-US" sz="2800" dirty="0">
                <a:latin typeface="Franklin Gothic Book" panose="020B0503020102020204" pitchFamily="34" charset="0"/>
              </a:rPr>
              <a:t>deep rooted anthropocentrism; lack of environmental knowledge; distrust (in science and general society).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Implications of skepticism</a:t>
            </a:r>
            <a:r>
              <a:rPr lang="en-US" sz="2800" dirty="0">
                <a:latin typeface="Franklin Gothic Book" panose="020B0503020102020204" pitchFamily="34" charset="0"/>
              </a:rPr>
              <a:t>: public doubt in science; passivizing citizens and governments from pro-environmental action; creating a „them vs. us” scenario on environmental stances</a:t>
            </a:r>
            <a:r>
              <a:rPr lang="hr-HR" sz="2800" dirty="0">
                <a:latin typeface="Franklin Gothic Book" panose="020B05030201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Franklin Gothic Book" panose="020B0503020102020204" pitchFamily="34" charset="0"/>
              </a:rPr>
              <a:t>Two main types: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sz="2600" b="1" i="1" dirty="0">
                <a:latin typeface="Franklin Gothic Book" panose="020B0503020102020204" pitchFamily="34" charset="0"/>
              </a:rPr>
              <a:t>epistemic skepticism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–</a:t>
            </a:r>
            <a:r>
              <a:rPr lang="en-US" sz="2600" b="1" i="1" dirty="0">
                <a:latin typeface="Franklin Gothic Book" panose="020B0503020102020204" pitchFamily="34" charset="0"/>
              </a:rPr>
              <a:t> </a:t>
            </a:r>
            <a:r>
              <a:rPr lang="en-US" sz="2600" dirty="0">
                <a:latin typeface="Franklin Gothic Book" panose="020B0503020102020204" pitchFamily="34" charset="0"/>
              </a:rPr>
              <a:t>doubts about the status of climate change as a scientific and physical phenomenon; 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sz="2600" b="1" i="1" dirty="0">
                <a:latin typeface="Franklin Gothic Book" panose="020B0503020102020204" pitchFamily="34" charset="0"/>
              </a:rPr>
              <a:t>response skepticism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–</a:t>
            </a:r>
            <a:r>
              <a:rPr lang="en-US" sz="2600" b="1" i="1" dirty="0">
                <a:latin typeface="Franklin Gothic Book" panose="020B0503020102020204" pitchFamily="34" charset="0"/>
              </a:rPr>
              <a:t> </a:t>
            </a:r>
            <a:r>
              <a:rPr lang="en-US" sz="2600" dirty="0">
                <a:latin typeface="Franklin Gothic Book" panose="020B0503020102020204" pitchFamily="34" charset="0"/>
              </a:rPr>
              <a:t>doubts about the efficacy of action taken to address climate change (</a:t>
            </a:r>
            <a:r>
              <a:rPr lang="en-US" sz="2600" dirty="0" err="1">
                <a:latin typeface="Franklin Gothic Book" panose="020B0503020102020204" pitchFamily="34" charset="0"/>
              </a:rPr>
              <a:t>Capstick</a:t>
            </a:r>
            <a:r>
              <a:rPr lang="en-US" sz="2600" dirty="0">
                <a:latin typeface="Franklin Gothic Book" panose="020B0503020102020204" pitchFamily="34" charset="0"/>
              </a:rPr>
              <a:t> </a:t>
            </a:r>
            <a:r>
              <a:rPr lang="en-US" sz="2400" dirty="0">
                <a:latin typeface="Franklin Gothic Book" panose="020B0503020102020204" pitchFamily="34" charset="0"/>
              </a:rPr>
              <a:t>and</a:t>
            </a:r>
            <a:r>
              <a:rPr lang="en-US" sz="2600" dirty="0">
                <a:latin typeface="Franklin Gothic Book" panose="020B0503020102020204" pitchFamily="34" charset="0"/>
              </a:rPr>
              <a:t> Pidgeon, 2014).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E14D40E-3A62-4584-B79C-6F068E56BE5F}"/>
              </a:ext>
            </a:extLst>
          </p:cNvPr>
          <p:cNvCxnSpPr/>
          <p:nvPr/>
        </p:nvCxnSpPr>
        <p:spPr>
          <a:xfrm>
            <a:off x="560536" y="1325562"/>
            <a:ext cx="104655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2362AB9-36AA-4E51-8238-096AFDD2C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563" y="94661"/>
            <a:ext cx="721169" cy="8206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90B77C-FB73-48C1-B276-077E22FC4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7304" y="218969"/>
            <a:ext cx="1320504" cy="57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4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0A011-20BA-481F-9BEF-92BD58199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35" y="0"/>
            <a:ext cx="9692640" cy="1325562"/>
          </a:xfrm>
        </p:spPr>
        <p:txBody>
          <a:bodyPr/>
          <a:lstStyle/>
          <a:p>
            <a:r>
              <a:rPr lang="en-US" dirty="0">
                <a:latin typeface="Franklin Gothic Demi" panose="020B0703020102020204" pitchFamily="34" charset="0"/>
              </a:rPr>
              <a:t>Previous research – key predictors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2FEA0-E532-4345-A747-0ADA3451D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435" y="1544531"/>
            <a:ext cx="10465530" cy="52787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Older people </a:t>
            </a:r>
            <a:r>
              <a:rPr lang="en-US" sz="2800" dirty="0">
                <a:latin typeface="Franklin Gothic Book" panose="020B0503020102020204" pitchFamily="34" charset="0"/>
              </a:rPr>
              <a:t>(over 65) and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men</a:t>
            </a:r>
            <a:r>
              <a:rPr lang="en-US" sz="2800" dirty="0">
                <a:latin typeface="Franklin Gothic Book" panose="020B0503020102020204" pitchFamily="34" charset="0"/>
              </a:rPr>
              <a:t> appear to be amongst the most climate change skeptical (</a:t>
            </a:r>
            <a:r>
              <a:rPr lang="en-US" sz="2800" dirty="0" err="1">
                <a:latin typeface="Franklin Gothic Book" panose="020B0503020102020204" pitchFamily="34" charset="0"/>
              </a:rPr>
              <a:t>Futerra</a:t>
            </a:r>
            <a:r>
              <a:rPr lang="en-US" sz="2800" dirty="0">
                <a:latin typeface="Franklin Gothic Book" panose="020B0503020102020204" pitchFamily="34" charset="0"/>
              </a:rPr>
              <a:t>, 2005, DEFRA, 2002, 2007, Schubert and Soane, 2008).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Franklin Gothic Book" panose="020B0503020102020204" pitchFamily="34" charset="0"/>
              </a:rPr>
              <a:t>Studies show that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less skeptical of climate change are more educated </a:t>
            </a:r>
            <a:r>
              <a:rPr lang="en-US" sz="2800" dirty="0">
                <a:latin typeface="Franklin Gothic Book" panose="020B0503020102020204" pitchFamily="34" charset="0"/>
              </a:rPr>
              <a:t>(Zhou, 2014).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Franklin Gothic Book" panose="020B0503020102020204" pitchFamily="34" charset="0"/>
              </a:rPr>
              <a:t>Climate change denial and uncertainty are more common in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more rural and less prosperous regions </a:t>
            </a:r>
            <a:r>
              <a:rPr lang="en-US" sz="2800" dirty="0">
                <a:latin typeface="Franklin Gothic Book" panose="020B0503020102020204" pitchFamily="34" charset="0"/>
              </a:rPr>
              <a:t>(</a:t>
            </a:r>
            <a:r>
              <a:rPr lang="en-US" sz="2800" dirty="0" err="1">
                <a:latin typeface="Franklin Gothic Book" panose="020B0503020102020204" pitchFamily="34" charset="0"/>
              </a:rPr>
              <a:t>Lübke</a:t>
            </a:r>
            <a:r>
              <a:rPr lang="en-US" sz="2800" dirty="0">
                <a:latin typeface="Franklin Gothic Book" panose="020B0503020102020204" pitchFamily="34" charset="0"/>
              </a:rPr>
              <a:t>, 2022).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Lower environmental values </a:t>
            </a:r>
            <a:r>
              <a:rPr lang="en-US" sz="2800" dirty="0">
                <a:latin typeface="Franklin Gothic Book" panose="020B0503020102020204" pitchFamily="34" charset="0"/>
              </a:rPr>
              <a:t>relate to higher skepticism (Corbett and Durfee, 2004; Whitmarsh, 2011).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Lack of trust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  <a:r>
              <a:rPr lang="hr-HR" sz="2800" dirty="0">
                <a:latin typeface="Franklin Gothic Book" panose="020B0503020102020204" pitchFamily="34" charset="0"/>
              </a:rPr>
              <a:t>(</a:t>
            </a:r>
            <a:r>
              <a:rPr lang="en-US" sz="2800" dirty="0">
                <a:latin typeface="Franklin Gothic Book" panose="020B0503020102020204" pitchFamily="34" charset="0"/>
              </a:rPr>
              <a:t>in general society, media, </a:t>
            </a:r>
            <a:r>
              <a:rPr lang="en-US" sz="2800" dirty="0" err="1">
                <a:latin typeface="Franklin Gothic Book" panose="020B0503020102020204" pitchFamily="34" charset="0"/>
              </a:rPr>
              <a:t>politicans</a:t>
            </a:r>
            <a:r>
              <a:rPr lang="en-US" sz="2800" dirty="0">
                <a:latin typeface="Franklin Gothic Book" panose="020B0503020102020204" pitchFamily="34" charset="0"/>
              </a:rPr>
              <a:t>, science</a:t>
            </a:r>
            <a:r>
              <a:rPr lang="hr-HR" sz="2800" dirty="0">
                <a:latin typeface="Franklin Gothic Book" panose="020B0503020102020204" pitchFamily="34" charset="0"/>
              </a:rPr>
              <a:t>) </a:t>
            </a:r>
            <a:r>
              <a:rPr lang="en-US" sz="2800" dirty="0">
                <a:latin typeface="Franklin Gothic Book" panose="020B0503020102020204" pitchFamily="34" charset="0"/>
              </a:rPr>
              <a:t>has also been connected to climate change skepticism (Whitmarsh, 2005</a:t>
            </a:r>
            <a:r>
              <a:rPr lang="hr-HR" sz="2800" dirty="0">
                <a:latin typeface="Franklin Gothic Book" panose="020B0503020102020204" pitchFamily="34" charset="0"/>
              </a:rPr>
              <a:t>; </a:t>
            </a:r>
            <a:r>
              <a:rPr lang="en-US" sz="2800" dirty="0">
                <a:latin typeface="Franklin Gothic Book" panose="020B0503020102020204" pitchFamily="34" charset="0"/>
              </a:rPr>
              <a:t>Zhou, 2014).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E14D40E-3A62-4584-B79C-6F068E56BE5F}"/>
              </a:ext>
            </a:extLst>
          </p:cNvPr>
          <p:cNvCxnSpPr/>
          <p:nvPr/>
        </p:nvCxnSpPr>
        <p:spPr>
          <a:xfrm>
            <a:off x="560536" y="1325562"/>
            <a:ext cx="104655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2362AB9-36AA-4E51-8238-096AFDD2C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563" y="94661"/>
            <a:ext cx="721169" cy="8206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90B77C-FB73-48C1-B276-077E22FC4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7304" y="218969"/>
            <a:ext cx="1320504" cy="57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2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0A011-20BA-481F-9BEF-92BD58199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35" y="0"/>
            <a:ext cx="9692640" cy="1325562"/>
          </a:xfrm>
        </p:spPr>
        <p:txBody>
          <a:bodyPr/>
          <a:lstStyle/>
          <a:p>
            <a:r>
              <a:rPr lang="en-US" dirty="0">
                <a:latin typeface="Franklin Gothic Demi" panose="020B0703020102020204" pitchFamily="34" charset="0"/>
              </a:rPr>
              <a:t>Aim and 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2FEA0-E532-4345-A747-0ADA3451D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435" y="1420223"/>
            <a:ext cx="10465530" cy="54030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Main research questions: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sz="2800" dirty="0">
                <a:latin typeface="Franklin Gothic Book" panose="020B0503020102020204" pitchFamily="34" charset="0"/>
              </a:rPr>
              <a:t>What are the general environmental skepticism attitudes among 6 observed Central European countries?</a:t>
            </a:r>
            <a:endParaRPr lang="hr-HR" sz="2800" dirty="0">
              <a:latin typeface="Franklin Gothic Book" panose="020B0503020102020204" pitchFamily="34" charset="0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en-US" sz="2800" dirty="0">
                <a:latin typeface="Franklin Gothic Book" panose="020B0503020102020204" pitchFamily="34" charset="0"/>
              </a:rPr>
              <a:t>What are the principal determinants of environmental skepticism in CE?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Main hypothesis: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800" dirty="0">
                <a:latin typeface="Franklin Gothic Book" panose="020B0503020102020204" pitchFamily="34" charset="0"/>
              </a:rPr>
              <a:t>H1: </a:t>
            </a:r>
            <a:r>
              <a:rPr lang="en-US" sz="2800" dirty="0">
                <a:latin typeface="Franklin Gothic Book" panose="020B0503020102020204" pitchFamily="34" charset="0"/>
              </a:rPr>
              <a:t>Central Europeans will generally exhibit a limited degree of environmental skepticism.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HR" sz="2800" dirty="0">
                <a:latin typeface="Franklin Gothic Book" panose="020B0503020102020204" pitchFamily="34" charset="0"/>
              </a:rPr>
              <a:t>H2: </a:t>
            </a:r>
            <a:r>
              <a:rPr lang="en-US" sz="2800" dirty="0">
                <a:latin typeface="Franklin Gothic Book" panose="020B0503020102020204" pitchFamily="34" charset="0"/>
              </a:rPr>
              <a:t>Respondents in Austria and Germany will display significantly lower levels of environmental skepticism compared to their counterparts in Croatia, Hungary, Slovakia, and Slovenia.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E14D40E-3A62-4584-B79C-6F068E56BE5F}"/>
              </a:ext>
            </a:extLst>
          </p:cNvPr>
          <p:cNvCxnSpPr/>
          <p:nvPr/>
        </p:nvCxnSpPr>
        <p:spPr>
          <a:xfrm>
            <a:off x="560536" y="1325562"/>
            <a:ext cx="104655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2362AB9-36AA-4E51-8238-096AFDD2C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563" y="94661"/>
            <a:ext cx="721169" cy="8206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90B77C-FB73-48C1-B276-077E22FC4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7304" y="218969"/>
            <a:ext cx="1320504" cy="57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92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0A011-20BA-481F-9BEF-92BD58199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35" y="0"/>
            <a:ext cx="9692640" cy="1325562"/>
          </a:xfrm>
        </p:spPr>
        <p:txBody>
          <a:bodyPr/>
          <a:lstStyle/>
          <a:p>
            <a:r>
              <a:rPr lang="en-US" dirty="0">
                <a:latin typeface="Franklin Gothic Demi" panose="020B0703020102020204" pitchFamily="34" charset="0"/>
              </a:rPr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2FEA0-E532-4345-A747-0ADA3451D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435" y="1420223"/>
            <a:ext cx="10465530" cy="54030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latin typeface="Franklin Gothic Book" panose="020B0503020102020204" pitchFamily="34" charset="0"/>
              </a:rPr>
              <a:t>For the empirical analysis of environmental attitudes, we rely on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ISSP 2020 – Environment IV data</a:t>
            </a:r>
            <a:r>
              <a:rPr lang="en-US" sz="2600" dirty="0">
                <a:latin typeface="Franklin Gothic Book" panose="020B05030201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latin typeface="Franklin Gothic Book" panose="020B0503020102020204" pitchFamily="34" charset="0"/>
              </a:rPr>
              <a:t>In this study we included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6 available Central European countries (N=7079) </a:t>
            </a:r>
            <a:r>
              <a:rPr lang="en-US" sz="2600" dirty="0">
                <a:latin typeface="Franklin Gothic Book" panose="020B0503020102020204" pitchFamily="34" charset="0"/>
              </a:rPr>
              <a:t>in ISSP country sample: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</a:rPr>
              <a:t>Austria (N=1261);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</a:rPr>
              <a:t>Croatia (N=1000);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</a:rPr>
              <a:t>Germany (N=1702);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</a:rPr>
              <a:t>Hungary (N=1001);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</a:rPr>
              <a:t>Slovakia (N=1013);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</a:rPr>
              <a:t>Slovenia (N=1102).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All data was weighted </a:t>
            </a:r>
            <a:r>
              <a:rPr lang="en-US" sz="2600" dirty="0">
                <a:latin typeface="Franklin Gothic Book" panose="020B0503020102020204" pitchFamily="34" charset="0"/>
              </a:rPr>
              <a:t>(WEIGHT).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E14D40E-3A62-4584-B79C-6F068E56BE5F}"/>
              </a:ext>
            </a:extLst>
          </p:cNvPr>
          <p:cNvCxnSpPr/>
          <p:nvPr/>
        </p:nvCxnSpPr>
        <p:spPr>
          <a:xfrm>
            <a:off x="560536" y="1325562"/>
            <a:ext cx="104655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2362AB9-36AA-4E51-8238-096AFDD2C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563" y="94661"/>
            <a:ext cx="721169" cy="8206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90B77C-FB73-48C1-B276-077E22FC4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7304" y="218969"/>
            <a:ext cx="1320504" cy="5719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77114B-4CE8-488A-BE59-6201F73FAB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717" y="3200400"/>
            <a:ext cx="3109858" cy="3305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6997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0A011-20BA-481F-9BEF-92BD58199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35" y="0"/>
            <a:ext cx="9692640" cy="1325562"/>
          </a:xfrm>
        </p:spPr>
        <p:txBody>
          <a:bodyPr/>
          <a:lstStyle/>
          <a:p>
            <a:r>
              <a:rPr lang="en-US" dirty="0">
                <a:latin typeface="Franklin Gothic Demi" panose="020B0703020102020204" pitchFamily="34" charset="0"/>
              </a:rPr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2FEA0-E532-4345-A747-0ADA3451D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435" y="1420223"/>
            <a:ext cx="10465530" cy="540306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Franklin Gothic Book" panose="020B0503020102020204" pitchFamily="34" charset="0"/>
              </a:rPr>
              <a:t>For the purposes of this study, we constructed an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Environmental Skepticism Scale (ESS)</a:t>
            </a:r>
            <a:r>
              <a:rPr lang="en-US" sz="2800" dirty="0">
                <a:latin typeface="Franklin Gothic Book" panose="020B0503020102020204" pitchFamily="34" charset="0"/>
              </a:rPr>
              <a:t> based on 5 available ISSP items: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i="1" dirty="0">
                <a:latin typeface="Franklin Gothic Book" panose="020B0503020102020204" pitchFamily="34" charset="0"/>
              </a:rPr>
              <a:t>Q12a. It is just too difficult for someone like me to do much about the environment. </a:t>
            </a:r>
            <a:endParaRPr lang="hr-HR" sz="2600" i="1" dirty="0">
              <a:latin typeface="Franklin Gothic Book" panose="020B05030201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i="1" dirty="0">
                <a:latin typeface="Franklin Gothic Book" panose="020B0503020102020204" pitchFamily="34" charset="0"/>
              </a:rPr>
              <a:t>Q12c. There are more important things to do in life than protect the environment.</a:t>
            </a:r>
            <a:endParaRPr lang="hr-HR" sz="2600" i="1" dirty="0">
              <a:latin typeface="Franklin Gothic Book" panose="020B05030201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i="1" dirty="0">
                <a:latin typeface="Franklin Gothic Book" panose="020B0503020102020204" pitchFamily="34" charset="0"/>
              </a:rPr>
              <a:t>Q12d. There is no point in doing what I can for the environment unless others do the same.</a:t>
            </a:r>
            <a:endParaRPr lang="hr-HR" sz="2600" i="1" dirty="0">
              <a:latin typeface="Franklin Gothic Book" panose="020B05030201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i="1" dirty="0">
                <a:latin typeface="Franklin Gothic Book" panose="020B0503020102020204" pitchFamily="34" charset="0"/>
              </a:rPr>
              <a:t>Q12e. Many of the claims about environmental threats are exaggerated. </a:t>
            </a:r>
            <a:endParaRPr lang="hr-HR" sz="2600" i="1" dirty="0">
              <a:latin typeface="Franklin Gothic Book" panose="020B05030201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i="1" dirty="0">
                <a:latin typeface="Franklin Gothic Book" panose="020B0503020102020204" pitchFamily="34" charset="0"/>
              </a:rPr>
              <a:t>Q12f. I find it hard to know whether the way I live is helpful or harmful to the environment.</a:t>
            </a:r>
            <a:endParaRPr lang="en-US" sz="2600" b="1" i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Franklin Gothic Book" panose="020B0503020102020204" pitchFamily="34" charset="0"/>
              </a:rPr>
              <a:t>Cronbach α=0,753; Min=5; Max=25.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Franklin Gothic Book" panose="020B0503020102020204" pitchFamily="34" charset="0"/>
              </a:rPr>
              <a:t>This scale served as a criterion (dependent variable) in our MRA.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E14D40E-3A62-4584-B79C-6F068E56BE5F}"/>
              </a:ext>
            </a:extLst>
          </p:cNvPr>
          <p:cNvCxnSpPr/>
          <p:nvPr/>
        </p:nvCxnSpPr>
        <p:spPr>
          <a:xfrm>
            <a:off x="560536" y="1325562"/>
            <a:ext cx="104655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2362AB9-36AA-4E51-8238-096AFDD2C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563" y="94661"/>
            <a:ext cx="721169" cy="8206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90B77C-FB73-48C1-B276-077E22FC4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7304" y="218969"/>
            <a:ext cx="1320504" cy="57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36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0A011-20BA-481F-9BEF-92BD58199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35" y="0"/>
            <a:ext cx="9692640" cy="1325562"/>
          </a:xfrm>
        </p:spPr>
        <p:txBody>
          <a:bodyPr/>
          <a:lstStyle/>
          <a:p>
            <a:r>
              <a:rPr lang="en-US" dirty="0">
                <a:latin typeface="Franklin Gothic Demi" panose="020B0703020102020204" pitchFamily="34" charset="0"/>
              </a:rPr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2FEA0-E532-4345-A747-0ADA3451D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435" y="1420223"/>
            <a:ext cx="10465530" cy="540306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Franklin Gothic Book" panose="020B0503020102020204" pitchFamily="34" charset="0"/>
              </a:rPr>
              <a:t>Analysis also included the following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predictors of environmental skepticism</a:t>
            </a:r>
            <a:r>
              <a:rPr lang="en-US" sz="2800" dirty="0">
                <a:latin typeface="Franklin Gothic Book" panose="020B0503020102020204" pitchFamily="34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>
                <a:latin typeface="Franklin Gothic Book" panose="020B0503020102020204" pitchFamily="34" charset="0"/>
              </a:rPr>
              <a:t>Respondents’ individual characteristics (gender, age, educational level and settlement type);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>
                <a:latin typeface="Franklin Gothic Book" panose="020B0503020102020204" pitchFamily="34" charset="0"/>
              </a:rPr>
              <a:t>Environmental concern (binarized variable </a:t>
            </a:r>
            <a:r>
              <a:rPr lang="en-US" sz="2600" i="1" dirty="0">
                <a:latin typeface="Franklin Gothic Book" panose="020B0503020102020204" pitchFamily="34" charset="0"/>
              </a:rPr>
              <a:t>Q6</a:t>
            </a:r>
            <a:r>
              <a:rPr lang="hr-HR" sz="2600" i="1" dirty="0">
                <a:latin typeface="Franklin Gothic Book" panose="020B0503020102020204" pitchFamily="34" charset="0"/>
              </a:rPr>
              <a:t>.</a:t>
            </a:r>
            <a:r>
              <a:rPr lang="en-US" sz="2600" i="1" dirty="0">
                <a:latin typeface="Franklin Gothic Book" panose="020B0503020102020204" pitchFamily="34" charset="0"/>
              </a:rPr>
              <a:t> How concerned in environmental issues?</a:t>
            </a:r>
            <a:r>
              <a:rPr lang="en-US" sz="2600" dirty="0">
                <a:latin typeface="Franklin Gothic Book" panose="020B0503020102020204" pitchFamily="34" charset="0"/>
              </a:rPr>
              <a:t>);</a:t>
            </a:r>
            <a:endParaRPr lang="hr-HR" sz="2600" dirty="0">
              <a:latin typeface="Franklin Gothic Book" panose="020B05030201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>
                <a:latin typeface="Franklin Gothic Book" panose="020B0503020102020204" pitchFamily="34" charset="0"/>
              </a:rPr>
              <a:t>Opinion on climate change (binarized variable </a:t>
            </a:r>
            <a:r>
              <a:rPr lang="en-US" sz="2600" i="1" dirty="0">
                <a:latin typeface="Franklin Gothic Book" panose="020B0503020102020204" pitchFamily="34" charset="0"/>
              </a:rPr>
              <a:t>Q8</a:t>
            </a:r>
            <a:r>
              <a:rPr lang="hr-HR" sz="2600" i="1" dirty="0">
                <a:latin typeface="Franklin Gothic Book" panose="020B0503020102020204" pitchFamily="34" charset="0"/>
              </a:rPr>
              <a:t>.</a:t>
            </a:r>
            <a:r>
              <a:rPr lang="en-US" sz="2600" i="1" dirty="0">
                <a:latin typeface="Franklin Gothic Book" panose="020B0503020102020204" pitchFamily="34" charset="0"/>
              </a:rPr>
              <a:t> Opinion on climate change and potential causes?</a:t>
            </a:r>
            <a:r>
              <a:rPr lang="en-US" sz="2600" dirty="0">
                <a:latin typeface="Franklin Gothic Book" panose="020B0503020102020204" pitchFamily="34" charset="0"/>
              </a:rPr>
              <a:t>);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>
                <a:latin typeface="Franklin Gothic Book" panose="020B0503020102020204" pitchFamily="34" charset="0"/>
              </a:rPr>
              <a:t>Trust in people (binarized variable Q4</a:t>
            </a:r>
            <a:r>
              <a:rPr lang="hr-HR" sz="2600" dirty="0">
                <a:latin typeface="Franklin Gothic Book" panose="020B0503020102020204" pitchFamily="34" charset="0"/>
              </a:rPr>
              <a:t>.</a:t>
            </a:r>
            <a:r>
              <a:rPr lang="en-US" sz="2600" dirty="0">
                <a:latin typeface="Franklin Gothic Book" panose="020B0503020102020204" pitchFamily="34" charset="0"/>
              </a:rPr>
              <a:t> Amount of trust in most people);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>
                <a:latin typeface="Franklin Gothic Book" panose="020B0503020102020204" pitchFamily="34" charset="0"/>
              </a:rPr>
              <a:t>Institutional trust scale (Q5a; Q5b; Q5c; Q5d – Cronbach α=0,750);</a:t>
            </a:r>
            <a:endParaRPr lang="hr-HR" sz="2600" dirty="0">
              <a:latin typeface="Franklin Gothic Book" panose="020B05030201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>
                <a:latin typeface="Franklin Gothic Book" panose="020B0503020102020204" pitchFamily="34" charset="0"/>
              </a:rPr>
              <a:t>Economic priority over environmental protection scale (Q10b; Q10d; Q10e – Cronbach α=0,605);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>
                <a:latin typeface="Franklin Gothic Book" panose="020B0503020102020204" pitchFamily="34" charset="0"/>
              </a:rPr>
              <a:t>Willingness to pay for environment scale (Q11a; Q11b; Q11c – Cronbach α=0,840);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>
                <a:latin typeface="Franklin Gothic Book" panose="020B0503020102020204" pitchFamily="34" charset="0"/>
              </a:rPr>
              <a:t>Pro-Environmental activities (Q19a; Q19b);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>
                <a:latin typeface="Franklin Gothic Book" panose="020B0503020102020204" pitchFamily="34" charset="0"/>
              </a:rPr>
              <a:t>Pro-Environmental activism (Q20; Q21a; Q21b; Q21c).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E14D40E-3A62-4584-B79C-6F068E56BE5F}"/>
              </a:ext>
            </a:extLst>
          </p:cNvPr>
          <p:cNvCxnSpPr/>
          <p:nvPr/>
        </p:nvCxnSpPr>
        <p:spPr>
          <a:xfrm>
            <a:off x="560536" y="1325562"/>
            <a:ext cx="104655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2362AB9-36AA-4E51-8238-096AFDD2C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563" y="94661"/>
            <a:ext cx="721169" cy="8206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90B77C-FB73-48C1-B276-077E22FC4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7304" y="218969"/>
            <a:ext cx="1320504" cy="57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37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0A011-20BA-481F-9BEF-92BD58199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35" y="0"/>
            <a:ext cx="9692640" cy="132556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Franklin Gothic Demi" panose="020B0703020102020204" pitchFamily="34" charset="0"/>
              </a:rPr>
              <a:t>Results – Environmental Skepticism </a:t>
            </a:r>
            <a:br>
              <a:rPr lang="hr-HR" sz="4000" dirty="0">
                <a:latin typeface="Franklin Gothic Demi" panose="020B0703020102020204" pitchFamily="34" charset="0"/>
              </a:rPr>
            </a:br>
            <a:r>
              <a:rPr lang="en-US" sz="4000" dirty="0">
                <a:latin typeface="Franklin Gothic Demi" panose="020B0703020102020204" pitchFamily="34" charset="0"/>
              </a:rPr>
              <a:t>Scale</a:t>
            </a:r>
            <a:endParaRPr lang="en-US" sz="4000" i="1" dirty="0">
              <a:latin typeface="Franklin Gothic Demi" panose="020B07030201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E14D40E-3A62-4584-B79C-6F068E56BE5F}"/>
              </a:ext>
            </a:extLst>
          </p:cNvPr>
          <p:cNvCxnSpPr/>
          <p:nvPr/>
        </p:nvCxnSpPr>
        <p:spPr>
          <a:xfrm>
            <a:off x="560536" y="1325562"/>
            <a:ext cx="104655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2362AB9-36AA-4E51-8238-096AFDD2C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563" y="94661"/>
            <a:ext cx="721169" cy="8206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90B77C-FB73-48C1-B276-077E22FC4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7304" y="218969"/>
            <a:ext cx="1320504" cy="571983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93915C7-830C-4480-99D5-EBB43C92DC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5347963"/>
              </p:ext>
            </p:extLst>
          </p:nvPr>
        </p:nvGraphicFramePr>
        <p:xfrm>
          <a:off x="935780" y="1325562"/>
          <a:ext cx="10090286" cy="5545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 descr="Slovakia - Free flags icons">
            <a:extLst>
              <a:ext uri="{FF2B5EF4-FFF2-40B4-BE49-F238E27FC236}">
                <a16:creationId xmlns:a16="http://schemas.microsoft.com/office/drawing/2014/main" id="{C839F65C-524D-45DE-B4FB-ABE52AA1D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80" y="3041587"/>
            <a:ext cx="553453" cy="55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ungary flag icon - Country flags">
            <a:extLst>
              <a:ext uri="{FF2B5EF4-FFF2-40B4-BE49-F238E27FC236}">
                <a16:creationId xmlns:a16="http://schemas.microsoft.com/office/drawing/2014/main" id="{35BB04D8-F660-4FEC-A056-8577E095D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80" y="3650994"/>
            <a:ext cx="553453" cy="55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roatia flag icon - Country flags">
            <a:extLst>
              <a:ext uri="{FF2B5EF4-FFF2-40B4-BE49-F238E27FC236}">
                <a16:creationId xmlns:a16="http://schemas.microsoft.com/office/drawing/2014/main" id="{B34B34CC-7B7B-4737-B18C-0664E5E56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79" y="4252031"/>
            <a:ext cx="553453" cy="55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lovenia flag icon - Country flags">
            <a:extLst>
              <a:ext uri="{FF2B5EF4-FFF2-40B4-BE49-F238E27FC236}">
                <a16:creationId xmlns:a16="http://schemas.microsoft.com/office/drawing/2014/main" id="{7EAE8981-4E86-4225-BE00-9BA3803CD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81" y="4828227"/>
            <a:ext cx="553452" cy="55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ustria - Free flags icons">
            <a:extLst>
              <a:ext uri="{FF2B5EF4-FFF2-40B4-BE49-F238E27FC236}">
                <a16:creationId xmlns:a16="http://schemas.microsoft.com/office/drawing/2014/main" id="{FFBB32C2-CB96-4C9C-8F73-C9C61FD20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79" y="5436270"/>
            <a:ext cx="553453" cy="55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ircular, country, flag, germany, world icon - Download on Iconfinder">
            <a:extLst>
              <a:ext uri="{FF2B5EF4-FFF2-40B4-BE49-F238E27FC236}">
                <a16:creationId xmlns:a16="http://schemas.microsoft.com/office/drawing/2014/main" id="{4C9DA04C-0D96-490B-8A7B-8F71E65F4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79" y="6026112"/>
            <a:ext cx="553453" cy="55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24917E-A36C-4848-9EFB-A05AB8F870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39" y="1805107"/>
            <a:ext cx="618793" cy="68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88572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0</TotalTime>
  <Words>1583</Words>
  <Application>Microsoft Office PowerPoint</Application>
  <PresentationFormat>Grand écran</PresentationFormat>
  <Paragraphs>212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5" baseType="lpstr">
      <vt:lpstr>Arial</vt:lpstr>
      <vt:lpstr>Bookman Old Style</vt:lpstr>
      <vt:lpstr>Calibri</vt:lpstr>
      <vt:lpstr>Century Schoolbook</vt:lpstr>
      <vt:lpstr>Franklin Gothic Book</vt:lpstr>
      <vt:lpstr>Franklin Gothic Demi</vt:lpstr>
      <vt:lpstr>Wingdings</vt:lpstr>
      <vt:lpstr>Wingdings 2</vt:lpstr>
      <vt:lpstr>View</vt:lpstr>
      <vt:lpstr>1_RetrospectVTI</vt:lpstr>
      <vt:lpstr>Understanding Environmental Skepticism in Central Europe: Evidence from the International Social Survey Programme Environment Module (2020)</vt:lpstr>
      <vt:lpstr>Introduction</vt:lpstr>
      <vt:lpstr>Theoretical background and  previous research</vt:lpstr>
      <vt:lpstr>Previous research – key predictors</vt:lpstr>
      <vt:lpstr>Aim and research questions</vt:lpstr>
      <vt:lpstr>Methodology</vt:lpstr>
      <vt:lpstr>Methodology</vt:lpstr>
      <vt:lpstr>Methodology</vt:lpstr>
      <vt:lpstr>Results – Environmental Skepticism  Scale</vt:lpstr>
      <vt:lpstr>Results – Environmental Skepticism  Scale</vt:lpstr>
      <vt:lpstr>Results – MRA</vt:lpstr>
      <vt:lpstr>Results – MRA</vt:lpstr>
      <vt:lpstr>Conclusion</vt:lpstr>
      <vt:lpstr>Thank you for your attention!</vt:lpstr>
      <vt:lpstr>Appendix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Bruno Šimac</dc:creator>
  <cp:lastModifiedBy>Karin Nisple</cp:lastModifiedBy>
  <cp:revision>104</cp:revision>
  <dcterms:created xsi:type="dcterms:W3CDTF">2021-03-05T14:09:12Z</dcterms:created>
  <dcterms:modified xsi:type="dcterms:W3CDTF">2023-12-04T10:23:17Z</dcterms:modified>
</cp:coreProperties>
</file>