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</p:sldMasterIdLst>
  <p:notesMasterIdLst>
    <p:notesMasterId r:id="rId47"/>
  </p:notesMasterIdLst>
  <p:handoutMasterIdLst>
    <p:handoutMasterId r:id="rId48"/>
  </p:handoutMasterIdLst>
  <p:sldIdLst>
    <p:sldId id="268" r:id="rId3"/>
    <p:sldId id="1254" r:id="rId4"/>
    <p:sldId id="1255" r:id="rId5"/>
    <p:sldId id="601" r:id="rId6"/>
    <p:sldId id="602" r:id="rId7"/>
    <p:sldId id="1256" r:id="rId8"/>
    <p:sldId id="1257" r:id="rId9"/>
    <p:sldId id="1258" r:id="rId10"/>
    <p:sldId id="1259" r:id="rId11"/>
    <p:sldId id="1260" r:id="rId12"/>
    <p:sldId id="1261" r:id="rId13"/>
    <p:sldId id="1262" r:id="rId14"/>
    <p:sldId id="1263" r:id="rId15"/>
    <p:sldId id="1264" r:id="rId16"/>
    <p:sldId id="299" r:id="rId17"/>
    <p:sldId id="1265" r:id="rId18"/>
    <p:sldId id="1266" r:id="rId19"/>
    <p:sldId id="267" r:id="rId20"/>
    <p:sldId id="303" r:id="rId21"/>
    <p:sldId id="304" r:id="rId22"/>
    <p:sldId id="305" r:id="rId23"/>
    <p:sldId id="1267" r:id="rId24"/>
    <p:sldId id="1268" r:id="rId25"/>
    <p:sldId id="1269" r:id="rId26"/>
    <p:sldId id="1270" r:id="rId27"/>
    <p:sldId id="678" r:id="rId28"/>
    <p:sldId id="679" r:id="rId29"/>
    <p:sldId id="1272" r:id="rId30"/>
    <p:sldId id="300" r:id="rId31"/>
    <p:sldId id="306" r:id="rId32"/>
    <p:sldId id="274" r:id="rId33"/>
    <p:sldId id="1248" r:id="rId34"/>
    <p:sldId id="1274" r:id="rId35"/>
    <p:sldId id="307" r:id="rId36"/>
    <p:sldId id="1251" r:id="rId37"/>
    <p:sldId id="1252" r:id="rId38"/>
    <p:sldId id="1275" r:id="rId39"/>
    <p:sldId id="1279" r:id="rId40"/>
    <p:sldId id="1277" r:id="rId41"/>
    <p:sldId id="1278" r:id="rId42"/>
    <p:sldId id="1280" r:id="rId43"/>
    <p:sldId id="1276" r:id="rId44"/>
    <p:sldId id="1273" r:id="rId45"/>
    <p:sldId id="281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5D"/>
    <a:srgbClr val="000000"/>
    <a:srgbClr val="1D8DB0"/>
    <a:srgbClr val="DCE7F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43" autoAdjust="0"/>
    <p:restoredTop sz="94652"/>
  </p:normalViewPr>
  <p:slideViewPr>
    <p:cSldViewPr snapToGrid="0" snapToObjects="1">
      <p:cViewPr varScale="1">
        <p:scale>
          <a:sx n="58" d="100"/>
          <a:sy n="58" d="100"/>
        </p:scale>
        <p:origin x="58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14-10-2025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14-10-2025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3A4B1-9F62-A847-9F86-7A1F3DAC395F}" type="slidenum">
              <a:rPr lang="en-GB"/>
              <a:pPr/>
              <a:t>15</a:t>
            </a:fld>
            <a:endParaRPr lang="en-GB"/>
          </a:p>
        </p:txBody>
      </p:sp>
      <p:sp>
        <p:nvSpPr>
          <p:cNvPr id="2510850" name="Rectangle 7"/>
          <p:cNvSpPr txBox="1">
            <a:spLocks noGrp="1" noChangeArrowheads="1"/>
          </p:cNvSpPr>
          <p:nvPr/>
        </p:nvSpPr>
        <p:spPr bwMode="auto">
          <a:xfrm>
            <a:off x="3884464" y="8684460"/>
            <a:ext cx="2972004" cy="45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D155FA94-C9A4-F541-87BD-FD936FDC8BA9}" type="slidenum">
              <a:rPr lang="nl-NL" sz="1100">
                <a:latin typeface="Arial" charset="0"/>
              </a:rPr>
              <a:pPr algn="r" eaLnBrk="1" hangingPunct="1"/>
              <a:t>15</a:t>
            </a:fld>
            <a:endParaRPr lang="nl-NL" sz="1100">
              <a:latin typeface="Arial" charset="0"/>
            </a:endParaRPr>
          </a:p>
        </p:txBody>
      </p:sp>
      <p:sp>
        <p:nvSpPr>
          <p:cNvPr id="2510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10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191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72774-B1E7-757D-508D-3563E092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54ACB3-DB84-9BA8-D1A3-7D22FEADC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3A4B1-9F62-A847-9F86-7A1F3DAC395F}" type="slidenum">
              <a:rPr lang="en-GB"/>
              <a:pPr/>
              <a:t>16</a:t>
            </a:fld>
            <a:endParaRPr lang="en-GB"/>
          </a:p>
        </p:txBody>
      </p:sp>
      <p:sp>
        <p:nvSpPr>
          <p:cNvPr id="2510850" name="Rectangle 7">
            <a:extLst>
              <a:ext uri="{FF2B5EF4-FFF2-40B4-BE49-F238E27FC236}">
                <a16:creationId xmlns:a16="http://schemas.microsoft.com/office/drawing/2014/main" id="{97A19578-39CE-1990-2FAB-ADF340DF77A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464" y="8684460"/>
            <a:ext cx="2972004" cy="45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D155FA94-C9A4-F541-87BD-FD936FDC8BA9}" type="slidenum">
              <a:rPr lang="nl-NL" sz="1100">
                <a:latin typeface="Arial" charset="0"/>
              </a:rPr>
              <a:pPr algn="r" eaLnBrk="1" hangingPunct="1"/>
              <a:t>16</a:t>
            </a:fld>
            <a:endParaRPr lang="nl-NL" sz="1100">
              <a:latin typeface="Arial" charset="0"/>
            </a:endParaRPr>
          </a:p>
        </p:txBody>
      </p:sp>
      <p:sp>
        <p:nvSpPr>
          <p:cNvPr id="2510851" name="Rectangle 2">
            <a:extLst>
              <a:ext uri="{FF2B5EF4-FFF2-40B4-BE49-F238E27FC236}">
                <a16:creationId xmlns:a16="http://schemas.microsoft.com/office/drawing/2014/main" id="{D1E6882C-BA34-E693-AAB6-C5816E875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10852" name="Rectangle 3">
            <a:extLst>
              <a:ext uri="{FF2B5EF4-FFF2-40B4-BE49-F238E27FC236}">
                <a16:creationId xmlns:a16="http://schemas.microsoft.com/office/drawing/2014/main" id="{C6703D27-9B4F-C7E3-1EC3-7CED6E4AA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657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D102A-EE8D-79D4-14DB-098AB7007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87C164-FBC8-3051-D6FA-5B349E0E1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9A4FF-FCA3-AA43-B0E0-6398FC08160A}" type="slidenum">
              <a:rPr lang="en-GB"/>
              <a:pPr/>
              <a:t>22</a:t>
            </a:fld>
            <a:endParaRPr lang="en-GB"/>
          </a:p>
        </p:txBody>
      </p:sp>
      <p:sp>
        <p:nvSpPr>
          <p:cNvPr id="2525186" name="Rectangle 7">
            <a:extLst>
              <a:ext uri="{FF2B5EF4-FFF2-40B4-BE49-F238E27FC236}">
                <a16:creationId xmlns:a16="http://schemas.microsoft.com/office/drawing/2014/main" id="{8D29C0D5-B91A-8116-EDE6-B7C1042B2A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7461" y="9429273"/>
            <a:ext cx="2890137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99E0E70F-011D-F64D-AC0E-7200175D7BA6}" type="slidenum">
              <a:rPr lang="nl-NL" sz="1100">
                <a:latin typeface="Arial" charset="0"/>
              </a:rPr>
              <a:pPr algn="r" eaLnBrk="1" hangingPunct="1"/>
              <a:t>22</a:t>
            </a:fld>
            <a:endParaRPr lang="nl-NL" sz="1100">
              <a:latin typeface="Arial" charset="0"/>
            </a:endParaRPr>
          </a:p>
        </p:txBody>
      </p:sp>
      <p:sp>
        <p:nvSpPr>
          <p:cNvPr id="2525187" name="Rectangle 2">
            <a:extLst>
              <a:ext uri="{FF2B5EF4-FFF2-40B4-BE49-F238E27FC236}">
                <a16:creationId xmlns:a16="http://schemas.microsoft.com/office/drawing/2014/main" id="{4E5C3BAD-A142-F70A-A8C3-D2EF6A61D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5188" name="Rectangle 3">
            <a:extLst>
              <a:ext uri="{FF2B5EF4-FFF2-40B4-BE49-F238E27FC236}">
                <a16:creationId xmlns:a16="http://schemas.microsoft.com/office/drawing/2014/main" id="{1A3EAE9C-A7FC-8E53-03C8-B9343AF2C4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078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65FF3-C6A3-7246-84F3-DB4F0B896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A39720B-7EF9-5D62-584D-32CFF81C4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9A4FF-FCA3-AA43-B0E0-6398FC08160A}" type="slidenum">
              <a:rPr lang="en-GB"/>
              <a:pPr/>
              <a:t>23</a:t>
            </a:fld>
            <a:endParaRPr lang="en-GB"/>
          </a:p>
        </p:txBody>
      </p:sp>
      <p:sp>
        <p:nvSpPr>
          <p:cNvPr id="2525186" name="Rectangle 7">
            <a:extLst>
              <a:ext uri="{FF2B5EF4-FFF2-40B4-BE49-F238E27FC236}">
                <a16:creationId xmlns:a16="http://schemas.microsoft.com/office/drawing/2014/main" id="{EB29D4FC-7906-F99A-C3B3-7ADFEA4D74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7461" y="9429273"/>
            <a:ext cx="2890137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99E0E70F-011D-F64D-AC0E-7200175D7BA6}" type="slidenum">
              <a:rPr lang="nl-NL" sz="1100">
                <a:latin typeface="Arial" charset="0"/>
              </a:rPr>
              <a:pPr algn="r" eaLnBrk="1" hangingPunct="1"/>
              <a:t>23</a:t>
            </a:fld>
            <a:endParaRPr lang="nl-NL" sz="1100">
              <a:latin typeface="Arial" charset="0"/>
            </a:endParaRPr>
          </a:p>
        </p:txBody>
      </p:sp>
      <p:sp>
        <p:nvSpPr>
          <p:cNvPr id="2525187" name="Rectangle 2">
            <a:extLst>
              <a:ext uri="{FF2B5EF4-FFF2-40B4-BE49-F238E27FC236}">
                <a16:creationId xmlns:a16="http://schemas.microsoft.com/office/drawing/2014/main" id="{A86C13A9-D885-DD94-C2A4-AB8248BE5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5188" name="Rectangle 3">
            <a:extLst>
              <a:ext uri="{FF2B5EF4-FFF2-40B4-BE49-F238E27FC236}">
                <a16:creationId xmlns:a16="http://schemas.microsoft.com/office/drawing/2014/main" id="{B361DC6A-555F-0BE5-A6F6-3F54B4013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88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A88C4-3458-D75E-105F-8F7D73C86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52F33C-57BD-4783-28FB-573950B700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9A4FF-FCA3-AA43-B0E0-6398FC08160A}" type="slidenum">
              <a:rPr lang="en-GB"/>
              <a:pPr/>
              <a:t>24</a:t>
            </a:fld>
            <a:endParaRPr lang="en-GB"/>
          </a:p>
        </p:txBody>
      </p:sp>
      <p:sp>
        <p:nvSpPr>
          <p:cNvPr id="2525186" name="Rectangle 7">
            <a:extLst>
              <a:ext uri="{FF2B5EF4-FFF2-40B4-BE49-F238E27FC236}">
                <a16:creationId xmlns:a16="http://schemas.microsoft.com/office/drawing/2014/main" id="{7908F2F6-1F60-9E6F-6917-BE9CE4F0E4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7461" y="9429273"/>
            <a:ext cx="2890137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99E0E70F-011D-F64D-AC0E-7200175D7BA6}" type="slidenum">
              <a:rPr lang="nl-NL" sz="1100">
                <a:latin typeface="Arial" charset="0"/>
              </a:rPr>
              <a:pPr algn="r" eaLnBrk="1" hangingPunct="1"/>
              <a:t>24</a:t>
            </a:fld>
            <a:endParaRPr lang="nl-NL" sz="1100">
              <a:latin typeface="Arial" charset="0"/>
            </a:endParaRPr>
          </a:p>
        </p:txBody>
      </p:sp>
      <p:sp>
        <p:nvSpPr>
          <p:cNvPr id="2525187" name="Rectangle 2">
            <a:extLst>
              <a:ext uri="{FF2B5EF4-FFF2-40B4-BE49-F238E27FC236}">
                <a16:creationId xmlns:a16="http://schemas.microsoft.com/office/drawing/2014/main" id="{79061A35-EBC8-964B-F75D-D9A9FA133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5188" name="Rectangle 3">
            <a:extLst>
              <a:ext uri="{FF2B5EF4-FFF2-40B4-BE49-F238E27FC236}">
                <a16:creationId xmlns:a16="http://schemas.microsoft.com/office/drawing/2014/main" id="{0E35D624-CA7C-82F6-2EDA-2720292B6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978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A67EF-79D0-708C-324A-18AEE1B0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338F4A-4AA4-2D84-48B9-78ABFCFAD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9A4FF-FCA3-AA43-B0E0-6398FC08160A}" type="slidenum">
              <a:rPr lang="en-GB"/>
              <a:pPr/>
              <a:t>25</a:t>
            </a:fld>
            <a:endParaRPr lang="en-GB"/>
          </a:p>
        </p:txBody>
      </p:sp>
      <p:sp>
        <p:nvSpPr>
          <p:cNvPr id="2525186" name="Rectangle 7">
            <a:extLst>
              <a:ext uri="{FF2B5EF4-FFF2-40B4-BE49-F238E27FC236}">
                <a16:creationId xmlns:a16="http://schemas.microsoft.com/office/drawing/2014/main" id="{D32C3C14-53F7-FBE1-8263-0C65766E686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7461" y="9429273"/>
            <a:ext cx="2890137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99E0E70F-011D-F64D-AC0E-7200175D7BA6}" type="slidenum">
              <a:rPr lang="nl-NL" sz="1100">
                <a:latin typeface="Arial" charset="0"/>
              </a:rPr>
              <a:pPr algn="r" eaLnBrk="1" hangingPunct="1"/>
              <a:t>25</a:t>
            </a:fld>
            <a:endParaRPr lang="nl-NL" sz="1100">
              <a:latin typeface="Arial" charset="0"/>
            </a:endParaRPr>
          </a:p>
        </p:txBody>
      </p:sp>
      <p:sp>
        <p:nvSpPr>
          <p:cNvPr id="2525187" name="Rectangle 2">
            <a:extLst>
              <a:ext uri="{FF2B5EF4-FFF2-40B4-BE49-F238E27FC236}">
                <a16:creationId xmlns:a16="http://schemas.microsoft.com/office/drawing/2014/main" id="{20DD6B7F-B527-0826-768C-C25F56CE9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5188" name="Rectangle 3">
            <a:extLst>
              <a:ext uri="{FF2B5EF4-FFF2-40B4-BE49-F238E27FC236}">
                <a16:creationId xmlns:a16="http://schemas.microsoft.com/office/drawing/2014/main" id="{F29293DB-81FF-7C92-5C4A-617FB5A0B2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554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7E587A-15FB-8141-8FA7-5C605FD90B58}" type="slidenum">
              <a:rPr lang="en-GB"/>
              <a:pPr/>
              <a:t>26</a:t>
            </a:fld>
            <a:endParaRPr lang="en-GB"/>
          </a:p>
        </p:txBody>
      </p:sp>
      <p:sp>
        <p:nvSpPr>
          <p:cNvPr id="2531330" name="Rectangle 7"/>
          <p:cNvSpPr txBox="1">
            <a:spLocks noGrp="1" noChangeArrowheads="1"/>
          </p:cNvSpPr>
          <p:nvPr/>
        </p:nvSpPr>
        <p:spPr bwMode="auto">
          <a:xfrm>
            <a:off x="3777461" y="9429273"/>
            <a:ext cx="2890137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C3F086B4-8DC6-7E47-8DBC-D560376632EF}" type="slidenum">
              <a:rPr lang="nl-NL" sz="1100">
                <a:latin typeface="Arial" charset="0"/>
              </a:rPr>
              <a:pPr algn="r" eaLnBrk="1" hangingPunct="1"/>
              <a:t>26</a:t>
            </a:fld>
            <a:endParaRPr lang="nl-NL" sz="1100">
              <a:latin typeface="Arial" charset="0"/>
            </a:endParaRPr>
          </a:p>
        </p:txBody>
      </p:sp>
      <p:sp>
        <p:nvSpPr>
          <p:cNvPr id="2531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13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6285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F2A97-F587-0744-8A25-37AC7370DB54}" type="slidenum">
              <a:rPr lang="en-GB"/>
              <a:pPr/>
              <a:t>27</a:t>
            </a:fld>
            <a:endParaRPr lang="en-GB"/>
          </a:p>
        </p:txBody>
      </p:sp>
      <p:sp>
        <p:nvSpPr>
          <p:cNvPr id="2537474" name="Rectangle 7"/>
          <p:cNvSpPr txBox="1">
            <a:spLocks noGrp="1" noChangeArrowheads="1"/>
          </p:cNvSpPr>
          <p:nvPr/>
        </p:nvSpPr>
        <p:spPr bwMode="auto">
          <a:xfrm>
            <a:off x="3777461" y="9429273"/>
            <a:ext cx="2890137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0" tIns="45370" rIns="90740" bIns="4537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69938" indent="-296863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4275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8938" indent="-238125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2013" indent="-236538" defTabSz="947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92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64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36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813" indent="-236538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9E6F5299-43E5-4346-BEEC-CA156D06DFFD}" type="slidenum">
              <a:rPr lang="nl-NL" sz="1100">
                <a:latin typeface="Arial" charset="0"/>
              </a:rPr>
              <a:pPr algn="r" eaLnBrk="1" hangingPunct="1"/>
              <a:t>27</a:t>
            </a:fld>
            <a:endParaRPr lang="nl-NL" sz="1100">
              <a:latin typeface="Arial" charset="0"/>
            </a:endParaRPr>
          </a:p>
        </p:txBody>
      </p:sp>
      <p:sp>
        <p:nvSpPr>
          <p:cNvPr id="2537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74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740" tIns="45370" rIns="90740" bIns="4537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439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1292" y="0"/>
            <a:ext cx="10560539" cy="10795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61294" y="1438275"/>
            <a:ext cx="5185508" cy="4679950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334370" y="1438277"/>
            <a:ext cx="5187463" cy="2263775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334370" y="3854452"/>
            <a:ext cx="5187463" cy="2263775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959339" y="6369052"/>
            <a:ext cx="2399323" cy="360363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>
          <a:xfrm>
            <a:off x="3837354" y="6369052"/>
            <a:ext cx="4798647" cy="360363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9116647" y="6369052"/>
            <a:ext cx="2399323" cy="360363"/>
          </a:xfrm>
        </p:spPr>
        <p:txBody>
          <a:bodyPr/>
          <a:lstStyle>
            <a:lvl1pPr>
              <a:defRPr/>
            </a:lvl1pPr>
          </a:lstStyle>
          <a:p>
            <a:fld id="{CA3EDA76-2F07-C649-942D-E611BE65A834}" type="slidenum">
              <a:rPr lang="nl-NL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47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‹N°›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‹N°›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98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‹N°›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2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727023" cy="1655999"/>
          </a:xfrm>
        </p:spPr>
        <p:txBody>
          <a:bodyPr>
            <a:noAutofit/>
          </a:bodyPr>
          <a:lstStyle/>
          <a:p>
            <a:r>
              <a:rPr lang="en-GB" i="1" dirty="0">
                <a:latin typeface="+mj-lt"/>
              </a:rPr>
              <a:t>Bart Meuleman, KU Leuven (Belgium)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ISSP Methods Webinar, 10/04/2025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999" y="1800000"/>
            <a:ext cx="11062723" cy="2386800"/>
          </a:xfrm>
        </p:spPr>
        <p:txBody>
          <a:bodyPr>
            <a:normAutofit fontScale="90000"/>
          </a:bodyPr>
          <a:lstStyle/>
          <a:p>
            <a:br>
              <a:rPr lang="en-GB" sz="3600" b="1" dirty="0"/>
            </a:br>
            <a:r>
              <a:rPr lang="en-GB" sz="3600" b="1" dirty="0"/>
              <a:t>Cross-country and cross-time comparisons using multilevel models</a:t>
            </a:r>
            <a:br>
              <a:rPr lang="en-GB" b="1" dirty="0"/>
            </a:br>
            <a:br>
              <a:rPr lang="en-GB" sz="3600" dirty="0"/>
            </a:br>
            <a:br>
              <a:rPr lang="en-GB" sz="3600" b="1" dirty="0">
                <a:latin typeface="Gill Sans MT" panose="020B0502020104020203" pitchFamily="34" charset="0"/>
                <a:cs typeface="Calibri Light" panose="020F030202020403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522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C162A-CBED-F679-7D8C-281125BD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C5136-46A2-C1A0-0064-044D71D00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Decomposition of variance across levels</a:t>
            </a:r>
          </a:p>
        </p:txBody>
      </p:sp>
      <p:grpSp>
        <p:nvGrpSpPr>
          <p:cNvPr id="21" name="Groeperen 20">
            <a:extLst>
              <a:ext uri="{FF2B5EF4-FFF2-40B4-BE49-F238E27FC236}">
                <a16:creationId xmlns:a16="http://schemas.microsoft.com/office/drawing/2014/main" id="{62E5A38A-A94E-66D6-7A4C-D385D902AD10}"/>
              </a:ext>
            </a:extLst>
          </p:cNvPr>
          <p:cNvGrpSpPr/>
          <p:nvPr/>
        </p:nvGrpSpPr>
        <p:grpSpPr>
          <a:xfrm>
            <a:off x="3359696" y="1467042"/>
            <a:ext cx="1296144" cy="1169871"/>
            <a:chOff x="755576" y="1827081"/>
            <a:chExt cx="1296144" cy="1169871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3BE93867-6DE6-176C-134C-0855AB1830F5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3F950CF-498C-614F-D7FB-68CF6B792EF0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9BDA4D64-0906-0D6C-F839-DA7C6768CEEB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06ED4AEA-6893-D3D2-B26C-8B23B3F03062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6766CC14-CD9D-7376-3739-16D1B191AA91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3EE2FE3D-36E8-E317-71DD-D8C731306B34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37857690-E2DA-3802-D1AB-CB8083E8B170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6BBA13B-7CA7-D923-6DE1-3C76225F00BD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eperen 19">
            <a:extLst>
              <a:ext uri="{FF2B5EF4-FFF2-40B4-BE49-F238E27FC236}">
                <a16:creationId xmlns:a16="http://schemas.microsoft.com/office/drawing/2014/main" id="{4F5C7B7D-DBA1-C805-257E-DA38F5827B5F}"/>
              </a:ext>
            </a:extLst>
          </p:cNvPr>
          <p:cNvGrpSpPr/>
          <p:nvPr/>
        </p:nvGrpSpPr>
        <p:grpSpPr>
          <a:xfrm>
            <a:off x="3431705" y="4532160"/>
            <a:ext cx="1291267" cy="1129089"/>
            <a:chOff x="3392187" y="2294377"/>
            <a:chExt cx="1291267" cy="1129089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5E66C97E-2731-3E2D-D0ED-030B9ABE4007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9CC09641-77F1-9074-6C4B-E259BA3FBFE5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0E44AAFF-778B-6118-4D1D-83B6C32640A5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85768311-71D0-B154-9E99-6056E4E8E4FB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72E9555E-D0B5-89FD-B18F-009DF7F2460A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202BBEE-E12A-E770-023E-4413A4AFB04B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0163AF74-B746-FAD1-E161-C3259CBC65BC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2EEA94B-235C-BDC4-13F3-667ADF423502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Groeperen 21">
            <a:extLst>
              <a:ext uri="{FF2B5EF4-FFF2-40B4-BE49-F238E27FC236}">
                <a16:creationId xmlns:a16="http://schemas.microsoft.com/office/drawing/2014/main" id="{48143285-3BA0-46C6-4472-E3072718C3DB}"/>
              </a:ext>
            </a:extLst>
          </p:cNvPr>
          <p:cNvGrpSpPr/>
          <p:nvPr/>
        </p:nvGrpSpPr>
        <p:grpSpPr>
          <a:xfrm>
            <a:off x="5807968" y="1916833"/>
            <a:ext cx="1296144" cy="1169871"/>
            <a:chOff x="755576" y="1827081"/>
            <a:chExt cx="1296144" cy="1169871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F70F00C2-964B-3C6E-A6C8-8A5478248257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933054D6-0C30-DB04-7DC1-88B595960163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EAFCA65-4C4C-CCB1-6FF5-DC22D145A1F9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DFE9B4C4-7AC9-8F8F-6F56-C3BA60A97516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CCA6390F-4309-8E80-5E6B-F3C61EEF75BB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2661E2D3-9B95-AF7C-C442-EE72B69D658B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45FA0030-5326-55BC-B9B3-FDFF52E70D3B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A613ACC8-E3F7-1253-AEA2-BABF11B4B88C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1" name="Groeperen 30">
            <a:extLst>
              <a:ext uri="{FF2B5EF4-FFF2-40B4-BE49-F238E27FC236}">
                <a16:creationId xmlns:a16="http://schemas.microsoft.com/office/drawing/2014/main" id="{C815FF57-CF7C-580C-7794-73905359E2B6}"/>
              </a:ext>
            </a:extLst>
          </p:cNvPr>
          <p:cNvGrpSpPr/>
          <p:nvPr/>
        </p:nvGrpSpPr>
        <p:grpSpPr>
          <a:xfrm>
            <a:off x="5884854" y="3294519"/>
            <a:ext cx="1291267" cy="1129089"/>
            <a:chOff x="3392187" y="2294377"/>
            <a:chExt cx="1291267" cy="1129089"/>
          </a:xfrm>
        </p:grpSpPr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22D072B9-6D2B-DBA5-2C1D-7D9E4EE9025F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F3A9B3B9-1295-060D-D99C-BA6DB222B70D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880638D4-0F24-E8DF-29DB-6E44F1B9A7A0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668A2EDE-8C2B-F010-F198-F686AFE4FD05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2B3E33A6-4E89-AB8C-CC7E-783804E80F80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6938CB83-9DD0-98AB-459E-F2539C51A6AF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1298746B-79B6-2D70-F279-98D764890DA3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1CE739FA-2B2E-9C55-A10B-D0811E278DF2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eperen 39">
            <a:extLst>
              <a:ext uri="{FF2B5EF4-FFF2-40B4-BE49-F238E27FC236}">
                <a16:creationId xmlns:a16="http://schemas.microsoft.com/office/drawing/2014/main" id="{03EEA4AE-9291-61D7-A389-335FE3DFA4D7}"/>
              </a:ext>
            </a:extLst>
          </p:cNvPr>
          <p:cNvGrpSpPr/>
          <p:nvPr/>
        </p:nvGrpSpPr>
        <p:grpSpPr>
          <a:xfrm>
            <a:off x="7896201" y="1700809"/>
            <a:ext cx="1291267" cy="1129089"/>
            <a:chOff x="3392187" y="2294377"/>
            <a:chExt cx="1291267" cy="1129089"/>
          </a:xfrm>
        </p:grpSpPr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096977D1-410D-B21E-8897-AFB3698AC5D6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F5002139-FF58-4B2F-32ED-9C7EDA7E395B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77A780C7-B9CD-A42D-3E30-65A5382F69E9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F90225A2-E805-517A-21C8-5DA0C1CDCE28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A5DAE625-E693-FC6F-89FD-9EF32FA1B731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E7C61076-81AA-E0F5-76B8-9E90710D9DB1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CA2BA34A-EA13-D48F-EBB9-09B1CFBA6D6D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D600BA63-A7D9-E9BA-8513-33BC9BF8505B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9" name="Groeperen 48">
            <a:extLst>
              <a:ext uri="{FF2B5EF4-FFF2-40B4-BE49-F238E27FC236}">
                <a16:creationId xmlns:a16="http://schemas.microsoft.com/office/drawing/2014/main" id="{2E8C2770-CE02-B61B-CC48-17C6F451281E}"/>
              </a:ext>
            </a:extLst>
          </p:cNvPr>
          <p:cNvGrpSpPr/>
          <p:nvPr/>
        </p:nvGrpSpPr>
        <p:grpSpPr>
          <a:xfrm>
            <a:off x="8040216" y="2636913"/>
            <a:ext cx="1296144" cy="1169871"/>
            <a:chOff x="755576" y="1827081"/>
            <a:chExt cx="1296144" cy="1169871"/>
          </a:xfrm>
        </p:grpSpPr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35F59C1C-FEFF-3E14-2385-DBC426253062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C5D2ABE-58E3-D29B-F83A-788571474026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8EAD3EEC-223F-362B-504D-93292C50D443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84ECD555-6AB4-5262-4BE3-70DF4A41A696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F00DCF9B-47BD-05ED-6D68-CCB0D627AB81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6C6D4C53-9D39-3F26-CA9C-6E583F8A676A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02476686-1F2E-2522-B84F-3D070C88C22C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05F20642-04EB-F9EF-3FA5-8900991A1CF2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68" name="Rechte verbindingslijn 67">
            <a:extLst>
              <a:ext uri="{FF2B5EF4-FFF2-40B4-BE49-F238E27FC236}">
                <a16:creationId xmlns:a16="http://schemas.microsoft.com/office/drawing/2014/main" id="{4C60DD96-637E-D192-6AD9-B08F0622686B}"/>
              </a:ext>
            </a:extLst>
          </p:cNvPr>
          <p:cNvCxnSpPr/>
          <p:nvPr/>
        </p:nvCxnSpPr>
        <p:spPr>
          <a:xfrm>
            <a:off x="3215680" y="4077072"/>
            <a:ext cx="6336704" cy="0"/>
          </a:xfrm>
          <a:prstGeom prst="line">
            <a:avLst/>
          </a:prstGeom>
          <a:ln w="28575" cmpd="sng"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>
            <a:extLst>
              <a:ext uri="{FF2B5EF4-FFF2-40B4-BE49-F238E27FC236}">
                <a16:creationId xmlns:a16="http://schemas.microsoft.com/office/drawing/2014/main" id="{46738E56-7486-64BD-6C4D-70A93AD3A11E}"/>
              </a:ext>
            </a:extLst>
          </p:cNvPr>
          <p:cNvCxnSpPr/>
          <p:nvPr/>
        </p:nvCxnSpPr>
        <p:spPr>
          <a:xfrm flipV="1">
            <a:off x="3215680" y="2348881"/>
            <a:ext cx="6336704" cy="15229"/>
          </a:xfrm>
          <a:prstGeom prst="line">
            <a:avLst/>
          </a:prstGeom>
          <a:ln w="28575" cmpd="sng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B69385ED-A43B-52B2-0881-C406303E5A77}"/>
              </a:ext>
            </a:extLst>
          </p:cNvPr>
          <p:cNvCxnSpPr/>
          <p:nvPr/>
        </p:nvCxnSpPr>
        <p:spPr>
          <a:xfrm flipV="1">
            <a:off x="2351584" y="5877273"/>
            <a:ext cx="7560840" cy="1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>
            <a:extLst>
              <a:ext uri="{FF2B5EF4-FFF2-40B4-BE49-F238E27FC236}">
                <a16:creationId xmlns:a16="http://schemas.microsoft.com/office/drawing/2014/main" id="{29568817-3088-01B1-30F0-50BB49561CC6}"/>
              </a:ext>
            </a:extLst>
          </p:cNvPr>
          <p:cNvCxnSpPr/>
          <p:nvPr/>
        </p:nvCxnSpPr>
        <p:spPr>
          <a:xfrm flipV="1">
            <a:off x="2351584" y="1268761"/>
            <a:ext cx="0" cy="4608513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kstvak 78">
            <a:extLst>
              <a:ext uri="{FF2B5EF4-FFF2-40B4-BE49-F238E27FC236}">
                <a16:creationId xmlns:a16="http://schemas.microsoft.com/office/drawing/2014/main" id="{749D428A-0347-D3DC-5F7C-C117D40CD8D9}"/>
              </a:ext>
            </a:extLst>
          </p:cNvPr>
          <p:cNvSpPr txBox="1"/>
          <p:nvPr/>
        </p:nvSpPr>
        <p:spPr>
          <a:xfrm>
            <a:off x="3791744" y="5980638"/>
            <a:ext cx="64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T1			T2			T3</a:t>
            </a: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CAC460CF-A618-2C02-EBFD-C4A597DC42B2}"/>
              </a:ext>
            </a:extLst>
          </p:cNvPr>
          <p:cNvSpPr txBox="1"/>
          <p:nvPr/>
        </p:nvSpPr>
        <p:spPr>
          <a:xfrm rot="16200000">
            <a:off x="1093309" y="2342150"/>
            <a:ext cx="1941384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Perceived threat</a:t>
            </a:r>
          </a:p>
        </p:txBody>
      </p: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4D860176-4200-12DD-9EFF-6F3DC8459A46}"/>
              </a:ext>
            </a:extLst>
          </p:cNvPr>
          <p:cNvCxnSpPr/>
          <p:nvPr/>
        </p:nvCxnSpPr>
        <p:spPr>
          <a:xfrm>
            <a:off x="7680176" y="3212976"/>
            <a:ext cx="1872208" cy="0"/>
          </a:xfrm>
          <a:prstGeom prst="line">
            <a:avLst/>
          </a:prstGeom>
          <a:ln w="28575" cmpd="sng">
            <a:solidFill>
              <a:srgbClr val="BFBFB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5FF1836E-27C7-4528-93B7-DB8D0074AE8A}"/>
              </a:ext>
            </a:extLst>
          </p:cNvPr>
          <p:cNvCxnSpPr/>
          <p:nvPr/>
        </p:nvCxnSpPr>
        <p:spPr>
          <a:xfrm>
            <a:off x="5303912" y="3789040"/>
            <a:ext cx="2232248" cy="0"/>
          </a:xfrm>
          <a:prstGeom prst="line">
            <a:avLst/>
          </a:prstGeom>
          <a:ln w="28575" cmpd="sng">
            <a:solidFill>
              <a:srgbClr val="BFBFB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337390F6-C6FB-F68E-E52F-3C2E567A4FAA}"/>
              </a:ext>
            </a:extLst>
          </p:cNvPr>
          <p:cNvCxnSpPr/>
          <p:nvPr/>
        </p:nvCxnSpPr>
        <p:spPr>
          <a:xfrm>
            <a:off x="3215680" y="5085184"/>
            <a:ext cx="1800200" cy="0"/>
          </a:xfrm>
          <a:prstGeom prst="line">
            <a:avLst/>
          </a:prstGeom>
          <a:ln w="28575" cmpd="sng">
            <a:solidFill>
              <a:srgbClr val="8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89FD5B87-92B6-1A1D-B991-D45723D26F13}"/>
              </a:ext>
            </a:extLst>
          </p:cNvPr>
          <p:cNvCxnSpPr/>
          <p:nvPr/>
        </p:nvCxnSpPr>
        <p:spPr>
          <a:xfrm>
            <a:off x="4651281" y="4743788"/>
            <a:ext cx="540" cy="341397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26C84696-9CB8-0E1B-7C98-F591AA7C5663}"/>
              </a:ext>
            </a:extLst>
          </p:cNvPr>
          <p:cNvCxnSpPr/>
          <p:nvPr/>
        </p:nvCxnSpPr>
        <p:spPr>
          <a:xfrm>
            <a:off x="4649217" y="5109738"/>
            <a:ext cx="0" cy="403706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60056E1D-9CA7-8868-4B2C-F2252ECD6717}"/>
              </a:ext>
            </a:extLst>
          </p:cNvPr>
          <p:cNvCxnSpPr/>
          <p:nvPr/>
        </p:nvCxnSpPr>
        <p:spPr>
          <a:xfrm>
            <a:off x="3503712" y="4869160"/>
            <a:ext cx="0" cy="217570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D22814EE-424D-1609-2E1E-FA09C66B00BE}"/>
              </a:ext>
            </a:extLst>
          </p:cNvPr>
          <p:cNvCxnSpPr>
            <a:endCxn id="15" idx="4"/>
          </p:cNvCxnSpPr>
          <p:nvPr/>
        </p:nvCxnSpPr>
        <p:spPr>
          <a:xfrm flipH="1">
            <a:off x="3616043" y="5088264"/>
            <a:ext cx="3596" cy="207618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D8C38114-ADAB-86CC-4739-C0DC33EFF5DE}"/>
              </a:ext>
            </a:extLst>
          </p:cNvPr>
          <p:cNvCxnSpPr>
            <a:endCxn id="11" idx="4"/>
          </p:cNvCxnSpPr>
          <p:nvPr/>
        </p:nvCxnSpPr>
        <p:spPr>
          <a:xfrm flipH="1">
            <a:off x="3987676" y="5094682"/>
            <a:ext cx="1010" cy="331111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met pijl 80">
            <a:extLst>
              <a:ext uri="{FF2B5EF4-FFF2-40B4-BE49-F238E27FC236}">
                <a16:creationId xmlns:a16="http://schemas.microsoft.com/office/drawing/2014/main" id="{71F9AA3E-4EAB-6F3E-B270-12679BF813E6}"/>
              </a:ext>
            </a:extLst>
          </p:cNvPr>
          <p:cNvCxnSpPr/>
          <p:nvPr/>
        </p:nvCxnSpPr>
        <p:spPr>
          <a:xfrm flipH="1">
            <a:off x="3939785" y="4950754"/>
            <a:ext cx="1010" cy="134430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met pijl 81">
            <a:extLst>
              <a:ext uri="{FF2B5EF4-FFF2-40B4-BE49-F238E27FC236}">
                <a16:creationId xmlns:a16="http://schemas.microsoft.com/office/drawing/2014/main" id="{B6841FEA-19B9-5731-A6A2-0B4C2E661E52}"/>
              </a:ext>
            </a:extLst>
          </p:cNvPr>
          <p:cNvCxnSpPr/>
          <p:nvPr/>
        </p:nvCxnSpPr>
        <p:spPr>
          <a:xfrm flipH="1">
            <a:off x="4099871" y="4681710"/>
            <a:ext cx="1010" cy="403475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Rechte verbindingslijn met pijl 82">
            <a:extLst>
              <a:ext uri="{FF2B5EF4-FFF2-40B4-BE49-F238E27FC236}">
                <a16:creationId xmlns:a16="http://schemas.microsoft.com/office/drawing/2014/main" id="{72731997-33D5-7DA2-F9CD-BDB6CD7F14CE}"/>
              </a:ext>
            </a:extLst>
          </p:cNvPr>
          <p:cNvCxnSpPr/>
          <p:nvPr/>
        </p:nvCxnSpPr>
        <p:spPr>
          <a:xfrm flipH="1">
            <a:off x="4334084" y="5073128"/>
            <a:ext cx="1010" cy="82091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kstvak 75">
            <a:extLst>
              <a:ext uri="{FF2B5EF4-FFF2-40B4-BE49-F238E27FC236}">
                <a16:creationId xmlns:a16="http://schemas.microsoft.com/office/drawing/2014/main" id="{F53CD936-B7B2-0FCA-29AF-70C5E37C6A67}"/>
              </a:ext>
            </a:extLst>
          </p:cNvPr>
          <p:cNvSpPr txBox="1"/>
          <p:nvPr/>
        </p:nvSpPr>
        <p:spPr>
          <a:xfrm>
            <a:off x="5892544" y="4725144"/>
            <a:ext cx="4739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Level 1: differences between individuals within country-years</a:t>
            </a:r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CC0677CE-260C-3630-F1A0-57D19D2A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20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63242D7-6F5E-4C03-1079-7611AF7B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Cross-national repeated cross-sectional data can be considered as a 3-level structure </a:t>
            </a:r>
          </a:p>
          <a:p>
            <a:pPr lvl="1"/>
            <a:r>
              <a:rPr lang="en-GB" sz="2000" dirty="0"/>
              <a:t>Individuals nested in country-years nested in countries</a:t>
            </a:r>
          </a:p>
          <a:p>
            <a:endParaRPr lang="en-GB" dirty="0"/>
          </a:p>
          <a:p>
            <a:r>
              <a:rPr lang="en-GB" dirty="0"/>
              <a:t>The variance of individual-level variables can be decomposed into 3 sources of variation</a:t>
            </a:r>
          </a:p>
          <a:p>
            <a:pPr lvl="1"/>
            <a:r>
              <a:rPr lang="en-GB" sz="2000" dirty="0"/>
              <a:t>Variation between countries</a:t>
            </a:r>
          </a:p>
          <a:p>
            <a:pPr lvl="1"/>
            <a:r>
              <a:rPr lang="en-GB" sz="2000" dirty="0"/>
              <a:t>Variation between years within countries</a:t>
            </a:r>
          </a:p>
          <a:p>
            <a:pPr lvl="1"/>
            <a:r>
              <a:rPr lang="en-GB" sz="2000" dirty="0"/>
              <a:t>Variation between individuals within country-years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DBB1402-6B02-615C-8EE2-DD48BE7E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2C81D-C4EE-04AE-8CBB-EB4695B3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 1: Data structures and levels</a:t>
            </a:r>
          </a:p>
        </p:txBody>
      </p:sp>
    </p:spTree>
    <p:extLst>
      <p:ext uri="{BB962C8B-B14F-4D97-AF65-F5344CB8AC3E}">
        <p14:creationId xmlns:p14="http://schemas.microsoft.com/office/powerpoint/2010/main" val="40099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C86028C-9657-4068-F03D-0FC01C13D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11138921" cy="2170922"/>
          </a:xfrm>
        </p:spPr>
        <p:txBody>
          <a:bodyPr>
            <a:normAutofit/>
          </a:bodyPr>
          <a:lstStyle/>
          <a:p>
            <a:r>
              <a:rPr lang="en-GB" dirty="0"/>
              <a:t>Variables &amp; levels</a:t>
            </a:r>
          </a:p>
          <a:p>
            <a:pPr lvl="1"/>
            <a:r>
              <a:rPr lang="en-GB" sz="2000" dirty="0"/>
              <a:t>Global / intrinsic variables: variables at their ‘natural level’</a:t>
            </a:r>
          </a:p>
          <a:p>
            <a:pPr lvl="1"/>
            <a:r>
              <a:rPr lang="en-GB" sz="2000" dirty="0"/>
              <a:t>Structural variables: aggregated from sub-units at a lower level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92B2A85-BC35-7194-F779-3E87974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C289D7-E908-25C9-DE9F-DD6D88516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 2: Within vs. between effects </a:t>
            </a:r>
          </a:p>
        </p:txBody>
      </p:sp>
      <p:sp>
        <p:nvSpPr>
          <p:cNvPr id="5" name="Line 118">
            <a:extLst>
              <a:ext uri="{FF2B5EF4-FFF2-40B4-BE49-F238E27FC236}">
                <a16:creationId xmlns:a16="http://schemas.microsoft.com/office/drawing/2014/main" id="{EE8CDFC6-20E1-5B7A-7365-6D78AD4659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54143" y="3458135"/>
            <a:ext cx="0" cy="20875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" name="Text Box 119">
            <a:extLst>
              <a:ext uri="{FF2B5EF4-FFF2-40B4-BE49-F238E27FC236}">
                <a16:creationId xmlns:a16="http://schemas.microsoft.com/office/drawing/2014/main" id="{321E9C04-F1D8-569E-C696-AD5D3D8B5AE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342730" y="4287882"/>
            <a:ext cx="1898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BE" sz="1800" dirty="0">
                <a:solidFill>
                  <a:srgbClr val="003366"/>
                </a:solidFill>
              </a:rPr>
              <a:t>AGGREGATION</a:t>
            </a:r>
            <a:endParaRPr lang="nl-NL" sz="1800" dirty="0">
              <a:solidFill>
                <a:srgbClr val="003366"/>
              </a:solidFill>
            </a:endParaRPr>
          </a:p>
        </p:txBody>
      </p:sp>
      <p:graphicFrame>
        <p:nvGraphicFramePr>
          <p:cNvPr id="9" name="Group 207">
            <a:extLst>
              <a:ext uri="{FF2B5EF4-FFF2-40B4-BE49-F238E27FC236}">
                <a16:creationId xmlns:a16="http://schemas.microsoft.com/office/drawing/2014/main" id="{8699CF04-C182-28B6-CC1C-22C70E9B3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9565607"/>
              </p:ext>
            </p:extLst>
          </p:nvPr>
        </p:nvGraphicFramePr>
        <p:xfrm>
          <a:off x="975026" y="3136630"/>
          <a:ext cx="5074251" cy="2301875"/>
        </p:xfrm>
        <a:graphic>
          <a:graphicData uri="http://schemas.openxmlformats.org/drawingml/2006/table">
            <a:tbl>
              <a:tblPr/>
              <a:tblGrid>
                <a:gridCol w="2675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Level</a:t>
                      </a: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 1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Country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Country-year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Individual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Education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AutoShape 215">
            <a:extLst>
              <a:ext uri="{FF2B5EF4-FFF2-40B4-BE49-F238E27FC236}">
                <a16:creationId xmlns:a16="http://schemas.microsoft.com/office/drawing/2014/main" id="{FC1BCE48-0D9A-E682-6BAE-86E1CCBD15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78280" y="3723825"/>
            <a:ext cx="265235" cy="792162"/>
          </a:xfrm>
          <a:prstGeom prst="curvedLeftArrow">
            <a:avLst>
              <a:gd name="adj1" fmla="val 55138"/>
              <a:gd name="adj2" fmla="val 11027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7" name="AutoShape 216">
            <a:extLst>
              <a:ext uri="{FF2B5EF4-FFF2-40B4-BE49-F238E27FC236}">
                <a16:creationId xmlns:a16="http://schemas.microsoft.com/office/drawing/2014/main" id="{60AC383F-52BD-F5C2-492E-9E21F5C1624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862686" y="4536253"/>
            <a:ext cx="265234" cy="792162"/>
          </a:xfrm>
          <a:prstGeom prst="curvedLeftArrow">
            <a:avLst>
              <a:gd name="adj1" fmla="val 55138"/>
              <a:gd name="adj2" fmla="val 11027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" name="AutoShape 216">
            <a:extLst>
              <a:ext uri="{FF2B5EF4-FFF2-40B4-BE49-F238E27FC236}">
                <a16:creationId xmlns:a16="http://schemas.microsoft.com/office/drawing/2014/main" id="{94D6F473-F37A-F8A5-FAD2-F0174F4ACD5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868737" y="3778011"/>
            <a:ext cx="265234" cy="792162"/>
          </a:xfrm>
          <a:prstGeom prst="curvedLeftArrow">
            <a:avLst>
              <a:gd name="adj1" fmla="val 55138"/>
              <a:gd name="adj2" fmla="val 11027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graphicFrame>
        <p:nvGraphicFramePr>
          <p:cNvPr id="19" name="Tabel 18">
            <a:extLst>
              <a:ext uri="{FF2B5EF4-FFF2-40B4-BE49-F238E27FC236}">
                <a16:creationId xmlns:a16="http://schemas.microsoft.com/office/drawing/2014/main" id="{6048FA0D-EF52-9D44-40F7-CBC61141F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64175"/>
              </p:ext>
            </p:extLst>
          </p:nvPr>
        </p:nvGraphicFramePr>
        <p:xfrm>
          <a:off x="6055328" y="3136630"/>
          <a:ext cx="2398747" cy="2301875"/>
        </p:xfrm>
        <a:graphic>
          <a:graphicData uri="http://schemas.openxmlformats.org/drawingml/2006/table">
            <a:tbl>
              <a:tblPr/>
              <a:tblGrid>
                <a:gridCol w="2398747">
                  <a:extLst>
                    <a:ext uri="{9D8B030D-6E8A-4147-A177-3AD203B41FA5}">
                      <a16:colId xmlns:a16="http://schemas.microsoft.com/office/drawing/2014/main" val="3124527416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 2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729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1589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Unemployment rate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014948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028685"/>
                  </a:ext>
                </a:extLst>
              </a:tr>
            </a:tbl>
          </a:graphicData>
        </a:graphic>
      </p:graphicFrame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A648D19E-5C70-CD46-623C-7036E79A1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528078"/>
              </p:ext>
            </p:extLst>
          </p:nvPr>
        </p:nvGraphicFramePr>
        <p:xfrm>
          <a:off x="8466098" y="3136630"/>
          <a:ext cx="2398747" cy="2301875"/>
        </p:xfrm>
        <a:graphic>
          <a:graphicData uri="http://schemas.openxmlformats.org/drawingml/2006/table">
            <a:tbl>
              <a:tblPr/>
              <a:tblGrid>
                <a:gridCol w="2398747">
                  <a:extLst>
                    <a:ext uri="{9D8B030D-6E8A-4147-A177-3AD203B41FA5}">
                      <a16:colId xmlns:a16="http://schemas.microsoft.com/office/drawing/2014/main" val="2031087337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 3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2058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Political system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0043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79434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1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1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1758-3A31-4B27-66DD-C3F048563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9CC108D-88A2-55BE-17B9-FA4239FD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11138921" cy="2170922"/>
          </a:xfrm>
        </p:spPr>
        <p:txBody>
          <a:bodyPr>
            <a:normAutofit/>
          </a:bodyPr>
          <a:lstStyle/>
          <a:p>
            <a:r>
              <a:rPr lang="en-GB" dirty="0"/>
              <a:t>Intrinsic variables explain the variance component at their corresponding level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E14B794-31EE-8B2F-616D-E2BE10F4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5452D0-AC44-9131-2477-267C6354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 2: Within vs. between effects </a:t>
            </a:r>
          </a:p>
        </p:txBody>
      </p:sp>
      <p:graphicFrame>
        <p:nvGraphicFramePr>
          <p:cNvPr id="9" name="Group 207">
            <a:extLst>
              <a:ext uri="{FF2B5EF4-FFF2-40B4-BE49-F238E27FC236}">
                <a16:creationId xmlns:a16="http://schemas.microsoft.com/office/drawing/2014/main" id="{A683478C-486B-8755-0A94-BCD7E95D3F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557840"/>
              </p:ext>
            </p:extLst>
          </p:nvPr>
        </p:nvGraphicFramePr>
        <p:xfrm>
          <a:off x="299166" y="3136630"/>
          <a:ext cx="3888522" cy="2301875"/>
        </p:xfrm>
        <a:graphic>
          <a:graphicData uri="http://schemas.openxmlformats.org/drawingml/2006/table">
            <a:tbl>
              <a:tblPr/>
              <a:tblGrid>
                <a:gridCol w="201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Level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 1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Country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Country-year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Individual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Education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el 18">
            <a:extLst>
              <a:ext uri="{FF2B5EF4-FFF2-40B4-BE49-F238E27FC236}">
                <a16:creationId xmlns:a16="http://schemas.microsoft.com/office/drawing/2014/main" id="{F50C63A8-7D1C-7937-4447-18518F4E2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690015"/>
              </p:ext>
            </p:extLst>
          </p:nvPr>
        </p:nvGraphicFramePr>
        <p:xfrm>
          <a:off x="4187688" y="3136630"/>
          <a:ext cx="2398747" cy="2301875"/>
        </p:xfrm>
        <a:graphic>
          <a:graphicData uri="http://schemas.openxmlformats.org/drawingml/2006/table">
            <a:tbl>
              <a:tblPr/>
              <a:tblGrid>
                <a:gridCol w="2398747">
                  <a:extLst>
                    <a:ext uri="{9D8B030D-6E8A-4147-A177-3AD203B41FA5}">
                      <a16:colId xmlns:a16="http://schemas.microsoft.com/office/drawing/2014/main" val="3124527416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 2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729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1589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Unemployment rate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014948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028685"/>
                  </a:ext>
                </a:extLst>
              </a:tr>
            </a:tbl>
          </a:graphicData>
        </a:graphic>
      </p:graphicFrame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C04FF07F-4A3A-94F0-5308-D539A3E49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464169"/>
              </p:ext>
            </p:extLst>
          </p:nvPr>
        </p:nvGraphicFramePr>
        <p:xfrm>
          <a:off x="6600003" y="3136630"/>
          <a:ext cx="2398747" cy="2301875"/>
        </p:xfrm>
        <a:graphic>
          <a:graphicData uri="http://schemas.openxmlformats.org/drawingml/2006/table">
            <a:tbl>
              <a:tblPr/>
              <a:tblGrid>
                <a:gridCol w="2398747">
                  <a:extLst>
                    <a:ext uri="{9D8B030D-6E8A-4147-A177-3AD203B41FA5}">
                      <a16:colId xmlns:a16="http://schemas.microsoft.com/office/drawing/2014/main" val="2031087337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 3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2058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Political system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0043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79434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17455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42B86D00-5DC1-9E2B-A3FA-EDBD9FE83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447706"/>
              </p:ext>
            </p:extLst>
          </p:nvPr>
        </p:nvGraphicFramePr>
        <p:xfrm>
          <a:off x="9117705" y="3136629"/>
          <a:ext cx="2556626" cy="2317115"/>
        </p:xfrm>
        <a:graphic>
          <a:graphicData uri="http://schemas.openxmlformats.org/drawingml/2006/table">
            <a:tbl>
              <a:tblPr/>
              <a:tblGrid>
                <a:gridCol w="2556626">
                  <a:extLst>
                    <a:ext uri="{9D8B030D-6E8A-4147-A177-3AD203B41FA5}">
                      <a16:colId xmlns:a16="http://schemas.microsoft.com/office/drawing/2014/main" val="2031087337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Dependent var.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2058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Differences between countries</a:t>
                      </a: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0043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Differences between country-years</a:t>
                      </a: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79434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Differences between individuals</a:t>
                      </a: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17455"/>
                  </a:ext>
                </a:extLst>
              </a:tr>
            </a:tbl>
          </a:graphicData>
        </a:graphic>
      </p:graphicFrame>
      <p:sp>
        <p:nvSpPr>
          <p:cNvPr id="8" name="Pijl links 7">
            <a:extLst>
              <a:ext uri="{FF2B5EF4-FFF2-40B4-BE49-F238E27FC236}">
                <a16:creationId xmlns:a16="http://schemas.microsoft.com/office/drawing/2014/main" id="{A7CE95B3-6FE9-7798-60D4-F9F3EB240ECC}"/>
              </a:ext>
            </a:extLst>
          </p:cNvPr>
          <p:cNvSpPr/>
          <p:nvPr/>
        </p:nvSpPr>
        <p:spPr>
          <a:xfrm>
            <a:off x="4055166" y="5022575"/>
            <a:ext cx="5180661" cy="212035"/>
          </a:xfrm>
          <a:prstGeom prst="rightArrow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jl links 9">
            <a:extLst>
              <a:ext uri="{FF2B5EF4-FFF2-40B4-BE49-F238E27FC236}">
                <a16:creationId xmlns:a16="http://schemas.microsoft.com/office/drawing/2014/main" id="{DB43F19C-07D5-FB49-82AE-610F870D4952}"/>
              </a:ext>
            </a:extLst>
          </p:cNvPr>
          <p:cNvSpPr/>
          <p:nvPr/>
        </p:nvSpPr>
        <p:spPr>
          <a:xfrm>
            <a:off x="6718957" y="4420678"/>
            <a:ext cx="2516036" cy="212035"/>
          </a:xfrm>
          <a:prstGeom prst="rightArrow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jl links 10">
            <a:extLst>
              <a:ext uri="{FF2B5EF4-FFF2-40B4-BE49-F238E27FC236}">
                <a16:creationId xmlns:a16="http://schemas.microsoft.com/office/drawing/2014/main" id="{D768F32E-1F86-CF96-ADEB-FECEDC74701D}"/>
              </a:ext>
            </a:extLst>
          </p:cNvPr>
          <p:cNvSpPr/>
          <p:nvPr/>
        </p:nvSpPr>
        <p:spPr>
          <a:xfrm>
            <a:off x="8759687" y="3773695"/>
            <a:ext cx="475306" cy="212035"/>
          </a:xfrm>
          <a:prstGeom prst="rightArrow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58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6B0A-7E47-3CCA-03FF-EE53E0D6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BBE4FAF-61D8-8143-22E1-8EE967D45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11138921" cy="2170922"/>
          </a:xfrm>
        </p:spPr>
        <p:txBody>
          <a:bodyPr>
            <a:normAutofit/>
          </a:bodyPr>
          <a:lstStyle/>
          <a:p>
            <a:r>
              <a:rPr lang="en-GB" dirty="0"/>
              <a:t>Intrinsic variables explain the variance component at their corresponding level</a:t>
            </a:r>
          </a:p>
          <a:p>
            <a:r>
              <a:rPr lang="en-GB" dirty="0"/>
              <a:t>Aggregated versions of lower-level components explain higher-level variance components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4B9D143-D068-D773-E57E-202B3F12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47F0C16-8C70-C7D3-3BF7-2392F89A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 2: Within vs. between effects </a:t>
            </a:r>
          </a:p>
        </p:txBody>
      </p:sp>
      <p:graphicFrame>
        <p:nvGraphicFramePr>
          <p:cNvPr id="9" name="Group 207">
            <a:extLst>
              <a:ext uri="{FF2B5EF4-FFF2-40B4-BE49-F238E27FC236}">
                <a16:creationId xmlns:a16="http://schemas.microsoft.com/office/drawing/2014/main" id="{49844429-8F88-709C-B543-63E1511865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552015"/>
              </p:ext>
            </p:extLst>
          </p:nvPr>
        </p:nvGraphicFramePr>
        <p:xfrm>
          <a:off x="299166" y="3136630"/>
          <a:ext cx="3888522" cy="2367915"/>
        </p:xfrm>
        <a:graphic>
          <a:graphicData uri="http://schemas.openxmlformats.org/drawingml/2006/table">
            <a:tbl>
              <a:tblPr/>
              <a:tblGrid>
                <a:gridCol w="201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Level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Var 1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Country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Country-year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education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Individual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Education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82B5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AC057910-6072-AAAE-4FBF-00550FD037A1}"/>
              </a:ext>
            </a:extLst>
          </p:cNvPr>
          <p:cNvGraphicFramePr>
            <a:graphicFrameLocks noGrp="1"/>
          </p:cNvGraphicFramePr>
          <p:nvPr/>
        </p:nvGraphicFramePr>
        <p:xfrm>
          <a:off x="9117705" y="3136629"/>
          <a:ext cx="2556626" cy="2317115"/>
        </p:xfrm>
        <a:graphic>
          <a:graphicData uri="http://schemas.openxmlformats.org/drawingml/2006/table">
            <a:tbl>
              <a:tblPr/>
              <a:tblGrid>
                <a:gridCol w="2556626">
                  <a:extLst>
                    <a:ext uri="{9D8B030D-6E8A-4147-A177-3AD203B41FA5}">
                      <a16:colId xmlns:a16="http://schemas.microsoft.com/office/drawing/2014/main" val="2031087337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Dependent var.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84406" marR="84406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2058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Differences between countries</a:t>
                      </a: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0043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Differences between country-years</a:t>
                      </a: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9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79434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82B5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Differences between individuals</a:t>
                      </a:r>
                    </a:p>
                  </a:txBody>
                  <a:tcPr marL="84406" marR="8440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17455"/>
                  </a:ext>
                </a:extLst>
              </a:tr>
            </a:tbl>
          </a:graphicData>
        </a:graphic>
      </p:graphicFrame>
      <p:sp>
        <p:nvSpPr>
          <p:cNvPr id="8" name="Pijl links 7">
            <a:extLst>
              <a:ext uri="{FF2B5EF4-FFF2-40B4-BE49-F238E27FC236}">
                <a16:creationId xmlns:a16="http://schemas.microsoft.com/office/drawing/2014/main" id="{3070FE69-8EA3-489A-925C-0409F1D5C518}"/>
              </a:ext>
            </a:extLst>
          </p:cNvPr>
          <p:cNvSpPr/>
          <p:nvPr/>
        </p:nvSpPr>
        <p:spPr>
          <a:xfrm>
            <a:off x="4055166" y="5022575"/>
            <a:ext cx="5180661" cy="212035"/>
          </a:xfrm>
          <a:prstGeom prst="rightArrow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jl links 9">
            <a:extLst>
              <a:ext uri="{FF2B5EF4-FFF2-40B4-BE49-F238E27FC236}">
                <a16:creationId xmlns:a16="http://schemas.microsoft.com/office/drawing/2014/main" id="{3DD37039-D249-EAA2-24CC-65E9D0468067}"/>
              </a:ext>
            </a:extLst>
          </p:cNvPr>
          <p:cNvSpPr/>
          <p:nvPr/>
        </p:nvSpPr>
        <p:spPr>
          <a:xfrm>
            <a:off x="4054332" y="4420678"/>
            <a:ext cx="5180661" cy="212035"/>
          </a:xfrm>
          <a:prstGeom prst="rightArrow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16">
            <a:extLst>
              <a:ext uri="{FF2B5EF4-FFF2-40B4-BE49-F238E27FC236}">
                <a16:creationId xmlns:a16="http://schemas.microsoft.com/office/drawing/2014/main" id="{E21254FD-84C7-706E-F6B7-B28B90526F6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308855" y="4420678"/>
            <a:ext cx="265234" cy="792162"/>
          </a:xfrm>
          <a:prstGeom prst="curvedLeftArrow">
            <a:avLst>
              <a:gd name="adj1" fmla="val 55138"/>
              <a:gd name="adj2" fmla="val 11027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" name="Text Box 119">
            <a:extLst>
              <a:ext uri="{FF2B5EF4-FFF2-40B4-BE49-F238E27FC236}">
                <a16:creationId xmlns:a16="http://schemas.microsoft.com/office/drawing/2014/main" id="{7741FAA0-80C0-1904-16F0-99536C67D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250" y="5135213"/>
            <a:ext cx="19672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BE" sz="1800" dirty="0">
                <a:solidFill>
                  <a:srgbClr val="003366"/>
                </a:solidFill>
              </a:rPr>
              <a:t>WITHIN EFFECT</a:t>
            </a:r>
            <a:endParaRPr lang="nl-NL" sz="1800" dirty="0">
              <a:solidFill>
                <a:srgbClr val="003366"/>
              </a:solidFill>
            </a:endParaRPr>
          </a:p>
        </p:txBody>
      </p:sp>
      <p:sp>
        <p:nvSpPr>
          <p:cNvPr id="12" name="Text Box 119">
            <a:extLst>
              <a:ext uri="{FF2B5EF4-FFF2-40B4-BE49-F238E27FC236}">
                <a16:creationId xmlns:a16="http://schemas.microsoft.com/office/drawing/2014/main" id="{BD0D3177-DCF7-C2A0-4DD7-0CF249D51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249" y="4064921"/>
            <a:ext cx="22878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BE" sz="1800" dirty="0">
                <a:solidFill>
                  <a:srgbClr val="003366"/>
                </a:solidFill>
              </a:rPr>
              <a:t>BETWEEN EFFECT</a:t>
            </a:r>
            <a:endParaRPr lang="nl-NL" sz="18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 2: Within vs. between effects </a:t>
            </a:r>
          </a:p>
        </p:txBody>
      </p:sp>
      <p:sp>
        <p:nvSpPr>
          <p:cNvPr id="125959" name="Ondertitel 6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GB" dirty="0">
                <a:cs typeface="Calibri" charset="0"/>
              </a:rPr>
              <a:t>Within effects can differ from between effects!</a:t>
            </a:r>
          </a:p>
          <a:p>
            <a:pPr lvl="1"/>
            <a:endParaRPr lang="en-GB" sz="2800" dirty="0">
              <a:cs typeface="Calibri" charset="0"/>
            </a:endParaRPr>
          </a:p>
          <a:p>
            <a:pPr lvl="1"/>
            <a:r>
              <a:rPr lang="en-GB" dirty="0">
                <a:cs typeface="Calibri" charset="0"/>
              </a:rPr>
              <a:t>Example 1</a:t>
            </a:r>
            <a:r>
              <a:rPr lang="en-GB" sz="2800" dirty="0">
                <a:cs typeface="Calibri" charset="0"/>
              </a:rPr>
              <a:t> </a:t>
            </a:r>
            <a:r>
              <a:rPr lang="en-GB" sz="2000" dirty="0">
                <a:cs typeface="Calibri" charset="0"/>
              </a:rPr>
              <a:t>(Curran &amp; Bauer, 2011)</a:t>
            </a:r>
            <a:r>
              <a:rPr lang="en-GB" sz="2800" dirty="0">
                <a:cs typeface="Calibri" charset="0"/>
              </a:rPr>
              <a:t>: </a:t>
            </a:r>
            <a:r>
              <a:rPr lang="en-GB" dirty="0">
                <a:cs typeface="Calibri" charset="0"/>
              </a:rPr>
              <a:t>Is physical exercise good for you?</a:t>
            </a:r>
            <a:endParaRPr lang="en-GB" sz="2800" dirty="0">
              <a:cs typeface="Calibri" charset="0"/>
            </a:endParaRPr>
          </a:p>
          <a:p>
            <a:pPr lvl="2"/>
            <a:r>
              <a:rPr lang="en-GB" dirty="0">
                <a:cs typeface="Calibri" charset="0"/>
              </a:rPr>
              <a:t>Individuals are more likely to experience heart attack while the are exercising</a:t>
            </a:r>
          </a:p>
          <a:p>
            <a:pPr lvl="2"/>
            <a:r>
              <a:rPr lang="en-GB" dirty="0">
                <a:cs typeface="Calibri" charset="0"/>
              </a:rPr>
              <a:t>Individuals who exercise frequently are less like to experience heart attack </a:t>
            </a: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5A1CC02-F947-7F40-B5BF-3F3ABCA5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15</a:t>
            </a:fld>
            <a:endParaRPr lang="en-GB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60FD9E8-2B42-4559-EBDB-0D0C102F5DE8}"/>
              </a:ext>
            </a:extLst>
          </p:cNvPr>
          <p:cNvSpPr/>
          <p:nvPr/>
        </p:nvSpPr>
        <p:spPr>
          <a:xfrm>
            <a:off x="2928943" y="4186238"/>
            <a:ext cx="1857375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Average amount of exercise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630ADF6-A301-C041-741F-5C8F064492E8}"/>
              </a:ext>
            </a:extLst>
          </p:cNvPr>
          <p:cNvSpPr/>
          <p:nvPr/>
        </p:nvSpPr>
        <p:spPr>
          <a:xfrm>
            <a:off x="2928942" y="5153119"/>
            <a:ext cx="1857375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Exercise </a:t>
            </a:r>
            <a:br>
              <a:rPr lang="en-GB" dirty="0"/>
            </a:br>
            <a:r>
              <a:rPr lang="en-GB" dirty="0"/>
              <a:t>at time point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055237D-551B-9EE6-F0F6-BCE21BE54958}"/>
              </a:ext>
            </a:extLst>
          </p:cNvPr>
          <p:cNvSpPr/>
          <p:nvPr/>
        </p:nvSpPr>
        <p:spPr>
          <a:xfrm>
            <a:off x="6901593" y="5153119"/>
            <a:ext cx="1857375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P(heart attack) at time point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06BEDE1-12CC-7D35-2367-77856A31BA55}"/>
              </a:ext>
            </a:extLst>
          </p:cNvPr>
          <p:cNvSpPr/>
          <p:nvPr/>
        </p:nvSpPr>
        <p:spPr>
          <a:xfrm>
            <a:off x="6901592" y="4186238"/>
            <a:ext cx="1857375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P(heart attack) of individual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11945DE-AC94-C263-BD43-778847426AC1}"/>
              </a:ext>
            </a:extLst>
          </p:cNvPr>
          <p:cNvCxnSpPr/>
          <p:nvPr/>
        </p:nvCxnSpPr>
        <p:spPr>
          <a:xfrm>
            <a:off x="475984" y="5057778"/>
            <a:ext cx="1026821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185D68D8-8244-C8A2-E7FE-A0484EFBF108}"/>
              </a:ext>
            </a:extLst>
          </p:cNvPr>
          <p:cNvSpPr txBox="1"/>
          <p:nvPr/>
        </p:nvSpPr>
        <p:spPr>
          <a:xfrm>
            <a:off x="576000" y="46863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individual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C677B2B-8CB8-5131-E06E-FF5877520D2B}"/>
              </a:ext>
            </a:extLst>
          </p:cNvPr>
          <p:cNvSpPr txBox="1"/>
          <p:nvPr/>
        </p:nvSpPr>
        <p:spPr>
          <a:xfrm>
            <a:off x="555390" y="509849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time point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B550606-4841-A14F-A2ED-79620924FAF8}"/>
              </a:ext>
            </a:extLst>
          </p:cNvPr>
          <p:cNvCxnSpPr/>
          <p:nvPr/>
        </p:nvCxnSpPr>
        <p:spPr>
          <a:xfrm>
            <a:off x="4786317" y="4579144"/>
            <a:ext cx="21152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273A5E70-75F2-5942-B053-80E1620E4BD3}"/>
              </a:ext>
            </a:extLst>
          </p:cNvPr>
          <p:cNvCxnSpPr/>
          <p:nvPr/>
        </p:nvCxnSpPr>
        <p:spPr>
          <a:xfrm>
            <a:off x="4786316" y="5546025"/>
            <a:ext cx="21152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2F2117DD-14E9-1ACF-BEA0-AC35DB26081D}"/>
              </a:ext>
            </a:extLst>
          </p:cNvPr>
          <p:cNvSpPr txBox="1"/>
          <p:nvPr/>
        </p:nvSpPr>
        <p:spPr>
          <a:xfrm>
            <a:off x="5616420" y="4170228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-</a:t>
            </a:r>
            <a:endParaRPr lang="en-GB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2A02DEC-2249-DC96-BAB0-6EF6656CE839}"/>
              </a:ext>
            </a:extLst>
          </p:cNvPr>
          <p:cNvSpPr txBox="1"/>
          <p:nvPr/>
        </p:nvSpPr>
        <p:spPr>
          <a:xfrm>
            <a:off x="5616420" y="509313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  <a:endParaRPr lang="en-GB" dirty="0"/>
          </a:p>
        </p:txBody>
      </p:sp>
      <p:sp>
        <p:nvSpPr>
          <p:cNvPr id="17" name="AutoShape 216">
            <a:extLst>
              <a:ext uri="{FF2B5EF4-FFF2-40B4-BE49-F238E27FC236}">
                <a16:creationId xmlns:a16="http://schemas.microsoft.com/office/drawing/2014/main" id="{96DCF6FF-C0A9-A3F8-CFC8-29820B34A94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20786" y="4659551"/>
            <a:ext cx="265234" cy="792162"/>
          </a:xfrm>
          <a:prstGeom prst="curvedLeftArrow">
            <a:avLst>
              <a:gd name="adj1" fmla="val 55138"/>
              <a:gd name="adj2" fmla="val 11027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1" grpId="0"/>
      <p:bldP spid="15" grpId="0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26D3E-23DC-1989-AE43-1E29DA0E7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E7F67-E46E-B436-C5F6-003382FD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 2: Within vs. between effects </a:t>
            </a:r>
          </a:p>
        </p:txBody>
      </p:sp>
      <p:sp>
        <p:nvSpPr>
          <p:cNvPr id="125959" name="Ondertitel 6">
            <a:extLst>
              <a:ext uri="{FF2B5EF4-FFF2-40B4-BE49-F238E27FC236}">
                <a16:creationId xmlns:a16="http://schemas.microsoft.com/office/drawing/2014/main" id="{1F5B0675-2C63-E0E3-36AE-9856A078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GB" sz="2800" dirty="0">
                <a:cs typeface="Calibri" charset="0"/>
              </a:rPr>
              <a:t>Example 2: Religiosity &amp; alternative medicine use across countries</a:t>
            </a: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</p:txBody>
      </p:sp>
      <p:sp>
        <p:nvSpPr>
          <p:cNvPr id="2509828" name="Line 4">
            <a:extLst>
              <a:ext uri="{FF2B5EF4-FFF2-40B4-BE49-F238E27FC236}">
                <a16:creationId xmlns:a16="http://schemas.microsoft.com/office/drawing/2014/main" id="{1E87C803-744A-E71F-E450-F69D541AC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41" y="2425697"/>
            <a:ext cx="0" cy="3671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9829" name="Line 5">
            <a:extLst>
              <a:ext uri="{FF2B5EF4-FFF2-40B4-BE49-F238E27FC236}">
                <a16:creationId xmlns:a16="http://schemas.microsoft.com/office/drawing/2014/main" id="{D073B046-8450-E420-F1C4-AEDFB5CC7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784" y="5857870"/>
            <a:ext cx="677886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9830" name="Text Box 56">
            <a:extLst>
              <a:ext uri="{FF2B5EF4-FFF2-40B4-BE49-F238E27FC236}">
                <a16:creationId xmlns:a16="http://schemas.microsoft.com/office/drawing/2014/main" id="{F1F36AF3-C09C-DA75-4046-EA473BB8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395" y="5857870"/>
            <a:ext cx="1146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religiosity</a:t>
            </a:r>
          </a:p>
        </p:txBody>
      </p:sp>
      <p:sp>
        <p:nvSpPr>
          <p:cNvPr id="2509831" name="Text Box 57">
            <a:extLst>
              <a:ext uri="{FF2B5EF4-FFF2-40B4-BE49-F238E27FC236}">
                <a16:creationId xmlns:a16="http://schemas.microsoft.com/office/drawing/2014/main" id="{30019AD2-F2CD-D837-0A7D-3D16EC91782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15731" y="3858692"/>
            <a:ext cx="269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Alternative medicine use</a:t>
            </a:r>
          </a:p>
        </p:txBody>
      </p:sp>
      <p:grpSp>
        <p:nvGrpSpPr>
          <p:cNvPr id="2509832" name="Group 68">
            <a:extLst>
              <a:ext uri="{FF2B5EF4-FFF2-40B4-BE49-F238E27FC236}">
                <a16:creationId xmlns:a16="http://schemas.microsoft.com/office/drawing/2014/main" id="{82C12203-7912-0E5B-DC2A-309F4A475E53}"/>
              </a:ext>
            </a:extLst>
          </p:cNvPr>
          <p:cNvGrpSpPr>
            <a:grpSpLocks/>
          </p:cNvGrpSpPr>
          <p:nvPr/>
        </p:nvGrpSpPr>
        <p:grpSpPr bwMode="auto">
          <a:xfrm>
            <a:off x="5134688" y="4705345"/>
            <a:ext cx="1006719" cy="1008062"/>
            <a:chOff x="2971" y="2614"/>
            <a:chExt cx="635" cy="635"/>
          </a:xfrm>
          <a:noFill/>
        </p:grpSpPr>
        <p:sp>
          <p:nvSpPr>
            <p:cNvPr id="2509833" name="Oval 63">
              <a:extLst>
                <a:ext uri="{FF2B5EF4-FFF2-40B4-BE49-F238E27FC236}">
                  <a16:creationId xmlns:a16="http://schemas.microsoft.com/office/drawing/2014/main" id="{C8B19031-04B1-2D95-76F7-C2DC2B955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14"/>
              <a:ext cx="91" cy="91"/>
            </a:xfrm>
            <a:prstGeom prst="ellipse">
              <a:avLst/>
            </a:prstGeom>
            <a:grpFill/>
            <a:ln w="19050" cmpd="sng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34" name="Oval 64">
              <a:extLst>
                <a:ext uri="{FF2B5EF4-FFF2-40B4-BE49-F238E27FC236}">
                  <a16:creationId xmlns:a16="http://schemas.microsoft.com/office/drawing/2014/main" id="{F7DC392F-A14B-3B92-9763-57326B753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2750"/>
              <a:ext cx="91" cy="91"/>
            </a:xfrm>
            <a:prstGeom prst="ellipse">
              <a:avLst/>
            </a:prstGeom>
            <a:grpFill/>
            <a:ln w="19050" cmpd="sng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35" name="Oval 65">
              <a:extLst>
                <a:ext uri="{FF2B5EF4-FFF2-40B4-BE49-F238E27FC236}">
                  <a16:creationId xmlns:a16="http://schemas.microsoft.com/office/drawing/2014/main" id="{3926529A-DDA6-5B0C-B1FA-51F183351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886"/>
              <a:ext cx="91" cy="91"/>
            </a:xfrm>
            <a:prstGeom prst="ellipse">
              <a:avLst/>
            </a:prstGeom>
            <a:grpFill/>
            <a:ln w="19050" cmpd="sng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36" name="Oval 66">
              <a:extLst>
                <a:ext uri="{FF2B5EF4-FFF2-40B4-BE49-F238E27FC236}">
                  <a16:creationId xmlns:a16="http://schemas.microsoft.com/office/drawing/2014/main" id="{785DCCED-6594-D100-64DD-91AEA7D34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3158"/>
              <a:ext cx="91" cy="91"/>
            </a:xfrm>
            <a:prstGeom prst="ellipse">
              <a:avLst/>
            </a:prstGeom>
            <a:grpFill/>
            <a:ln w="19050" cmpd="sng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37" name="Oval 67">
              <a:extLst>
                <a:ext uri="{FF2B5EF4-FFF2-40B4-BE49-F238E27FC236}">
                  <a16:creationId xmlns:a16="http://schemas.microsoft.com/office/drawing/2014/main" id="{4B560BAF-29DE-257D-4B0C-68B77F0B3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022"/>
              <a:ext cx="91" cy="91"/>
            </a:xfrm>
            <a:prstGeom prst="ellipse">
              <a:avLst/>
            </a:prstGeom>
            <a:grpFill/>
            <a:ln w="19050" cmpd="sng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509838" name="Group 69">
            <a:extLst>
              <a:ext uri="{FF2B5EF4-FFF2-40B4-BE49-F238E27FC236}">
                <a16:creationId xmlns:a16="http://schemas.microsoft.com/office/drawing/2014/main" id="{0756251A-49F1-EFCE-957E-DD978EE3D2F7}"/>
              </a:ext>
            </a:extLst>
          </p:cNvPr>
          <p:cNvGrpSpPr>
            <a:grpSpLocks/>
          </p:cNvGrpSpPr>
          <p:nvPr/>
        </p:nvGrpSpPr>
        <p:grpSpPr bwMode="auto">
          <a:xfrm>
            <a:off x="4270111" y="4202109"/>
            <a:ext cx="1008185" cy="1008063"/>
            <a:chOff x="2971" y="2614"/>
            <a:chExt cx="635" cy="635"/>
          </a:xfrm>
          <a:solidFill>
            <a:schemeClr val="tx1">
              <a:lumMod val="50000"/>
            </a:schemeClr>
          </a:solidFill>
        </p:grpSpPr>
        <p:sp>
          <p:nvSpPr>
            <p:cNvPr id="2509839" name="Oval 70">
              <a:extLst>
                <a:ext uri="{FF2B5EF4-FFF2-40B4-BE49-F238E27FC236}">
                  <a16:creationId xmlns:a16="http://schemas.microsoft.com/office/drawing/2014/main" id="{5DA458F4-E8D5-43FC-C14D-8A97B738A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14"/>
              <a:ext cx="91" cy="91"/>
            </a:xfrm>
            <a:prstGeom prst="ellipse">
              <a:avLst/>
            </a:prstGeom>
            <a:grpFill/>
            <a:ln w="9525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0" name="Oval 71">
              <a:extLst>
                <a:ext uri="{FF2B5EF4-FFF2-40B4-BE49-F238E27FC236}">
                  <a16:creationId xmlns:a16="http://schemas.microsoft.com/office/drawing/2014/main" id="{48F5D4C5-DF3C-10BD-094E-78F3D8197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2750"/>
              <a:ext cx="91" cy="91"/>
            </a:xfrm>
            <a:prstGeom prst="ellipse">
              <a:avLst/>
            </a:prstGeom>
            <a:grpFill/>
            <a:ln w="9525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1" name="Oval 72">
              <a:extLst>
                <a:ext uri="{FF2B5EF4-FFF2-40B4-BE49-F238E27FC236}">
                  <a16:creationId xmlns:a16="http://schemas.microsoft.com/office/drawing/2014/main" id="{3245D365-A4A1-54BF-B447-AF87750FB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886"/>
              <a:ext cx="91" cy="91"/>
            </a:xfrm>
            <a:prstGeom prst="ellipse">
              <a:avLst/>
            </a:prstGeom>
            <a:grpFill/>
            <a:ln w="9525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2" name="Oval 73">
              <a:extLst>
                <a:ext uri="{FF2B5EF4-FFF2-40B4-BE49-F238E27FC236}">
                  <a16:creationId xmlns:a16="http://schemas.microsoft.com/office/drawing/2014/main" id="{45778F88-B4BE-F4F4-9D56-14C0C9FB9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3158"/>
              <a:ext cx="91" cy="91"/>
            </a:xfrm>
            <a:prstGeom prst="ellipse">
              <a:avLst/>
            </a:prstGeom>
            <a:grpFill/>
            <a:ln w="9525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3" name="Oval 74">
              <a:extLst>
                <a:ext uri="{FF2B5EF4-FFF2-40B4-BE49-F238E27FC236}">
                  <a16:creationId xmlns:a16="http://schemas.microsoft.com/office/drawing/2014/main" id="{16B71806-812B-A27F-3334-0C115EA69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022"/>
              <a:ext cx="91" cy="91"/>
            </a:xfrm>
            <a:prstGeom prst="ellipse">
              <a:avLst/>
            </a:prstGeom>
            <a:grpFill/>
            <a:ln w="9525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509844" name="Group 75">
            <a:extLst>
              <a:ext uri="{FF2B5EF4-FFF2-40B4-BE49-F238E27FC236}">
                <a16:creationId xmlns:a16="http://schemas.microsoft.com/office/drawing/2014/main" id="{F948909D-CDE5-DACB-3530-5D549639D10F}"/>
              </a:ext>
            </a:extLst>
          </p:cNvPr>
          <p:cNvGrpSpPr>
            <a:grpSpLocks/>
          </p:cNvGrpSpPr>
          <p:nvPr/>
        </p:nvGrpSpPr>
        <p:grpSpPr bwMode="auto">
          <a:xfrm>
            <a:off x="3333730" y="3625845"/>
            <a:ext cx="1008185" cy="1008062"/>
            <a:chOff x="2971" y="2614"/>
            <a:chExt cx="635" cy="635"/>
          </a:xfrm>
        </p:grpSpPr>
        <p:sp>
          <p:nvSpPr>
            <p:cNvPr id="2509845" name="Oval 76">
              <a:extLst>
                <a:ext uri="{FF2B5EF4-FFF2-40B4-BE49-F238E27FC236}">
                  <a16:creationId xmlns:a16="http://schemas.microsoft.com/office/drawing/2014/main" id="{A819EFC7-5444-D92B-EE7F-560FB2C34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14"/>
              <a:ext cx="91" cy="91"/>
            </a:xfrm>
            <a:prstGeom prst="ellipse">
              <a:avLst/>
            </a:prstGeom>
            <a:solidFill>
              <a:schemeClr val="bg2"/>
            </a:solidFill>
            <a:ln w="19050" cmpd="sng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6" name="Oval 77">
              <a:extLst>
                <a:ext uri="{FF2B5EF4-FFF2-40B4-BE49-F238E27FC236}">
                  <a16:creationId xmlns:a16="http://schemas.microsoft.com/office/drawing/2014/main" id="{967D80CA-DEAA-EBA4-CEBE-6B7616F7B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2750"/>
              <a:ext cx="91" cy="91"/>
            </a:xfrm>
            <a:prstGeom prst="ellipse">
              <a:avLst/>
            </a:prstGeom>
            <a:solidFill>
              <a:schemeClr val="bg2"/>
            </a:solidFill>
            <a:ln w="19050" cmpd="sng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7" name="Oval 78">
              <a:extLst>
                <a:ext uri="{FF2B5EF4-FFF2-40B4-BE49-F238E27FC236}">
                  <a16:creationId xmlns:a16="http://schemas.microsoft.com/office/drawing/2014/main" id="{5D1C845A-F139-1DDA-87DD-C6B31D3F9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886"/>
              <a:ext cx="91" cy="91"/>
            </a:xfrm>
            <a:prstGeom prst="ellipse">
              <a:avLst/>
            </a:prstGeom>
            <a:solidFill>
              <a:schemeClr val="bg2"/>
            </a:solidFill>
            <a:ln w="19050" cmpd="sng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8" name="Oval 79">
              <a:extLst>
                <a:ext uri="{FF2B5EF4-FFF2-40B4-BE49-F238E27FC236}">
                  <a16:creationId xmlns:a16="http://schemas.microsoft.com/office/drawing/2014/main" id="{E7720892-44C8-3E70-B35B-2AE36B93F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3158"/>
              <a:ext cx="91" cy="91"/>
            </a:xfrm>
            <a:prstGeom prst="ellipse">
              <a:avLst/>
            </a:prstGeom>
            <a:solidFill>
              <a:schemeClr val="bg2"/>
            </a:solidFill>
            <a:ln w="19050" cmpd="sng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49" name="Oval 80">
              <a:extLst>
                <a:ext uri="{FF2B5EF4-FFF2-40B4-BE49-F238E27FC236}">
                  <a16:creationId xmlns:a16="http://schemas.microsoft.com/office/drawing/2014/main" id="{7D6FFFE6-31CF-2C9E-4E84-A5364FF28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022"/>
              <a:ext cx="91" cy="91"/>
            </a:xfrm>
            <a:prstGeom prst="ellipse">
              <a:avLst/>
            </a:prstGeom>
            <a:solidFill>
              <a:schemeClr val="bg2"/>
            </a:solidFill>
            <a:ln w="19050" cmpd="sng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509850" name="Group 81">
            <a:extLst>
              <a:ext uri="{FF2B5EF4-FFF2-40B4-BE49-F238E27FC236}">
                <a16:creationId xmlns:a16="http://schemas.microsoft.com/office/drawing/2014/main" id="{9D64C195-10C6-2F0C-AFA0-650BB2A3C90F}"/>
              </a:ext>
            </a:extLst>
          </p:cNvPr>
          <p:cNvGrpSpPr>
            <a:grpSpLocks/>
          </p:cNvGrpSpPr>
          <p:nvPr/>
        </p:nvGrpSpPr>
        <p:grpSpPr bwMode="auto">
          <a:xfrm>
            <a:off x="2540957" y="3121020"/>
            <a:ext cx="1008185" cy="1008062"/>
            <a:chOff x="2971" y="2614"/>
            <a:chExt cx="635" cy="635"/>
          </a:xfrm>
          <a:solidFill>
            <a:srgbClr val="800000"/>
          </a:solidFill>
        </p:grpSpPr>
        <p:sp>
          <p:nvSpPr>
            <p:cNvPr id="2509851" name="Oval 82">
              <a:extLst>
                <a:ext uri="{FF2B5EF4-FFF2-40B4-BE49-F238E27FC236}">
                  <a16:creationId xmlns:a16="http://schemas.microsoft.com/office/drawing/2014/main" id="{CCBA2C10-02E0-D370-91ED-0ABA190DC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14"/>
              <a:ext cx="91" cy="91"/>
            </a:xfrm>
            <a:prstGeom prst="ellipse">
              <a:avLst/>
            </a:prstGeom>
            <a:grp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52" name="Oval 83">
              <a:extLst>
                <a:ext uri="{FF2B5EF4-FFF2-40B4-BE49-F238E27FC236}">
                  <a16:creationId xmlns:a16="http://schemas.microsoft.com/office/drawing/2014/main" id="{6BE724A8-ABE7-1D39-89F7-C7A9577EC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2750"/>
              <a:ext cx="91" cy="91"/>
            </a:xfrm>
            <a:prstGeom prst="ellipse">
              <a:avLst/>
            </a:prstGeom>
            <a:grp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53" name="Oval 84">
              <a:extLst>
                <a:ext uri="{FF2B5EF4-FFF2-40B4-BE49-F238E27FC236}">
                  <a16:creationId xmlns:a16="http://schemas.microsoft.com/office/drawing/2014/main" id="{0E22D7D4-39E7-09F6-62F4-FF6DD5E69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886"/>
              <a:ext cx="91" cy="91"/>
            </a:xfrm>
            <a:prstGeom prst="ellipse">
              <a:avLst/>
            </a:prstGeom>
            <a:grp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54" name="Oval 85">
              <a:extLst>
                <a:ext uri="{FF2B5EF4-FFF2-40B4-BE49-F238E27FC236}">
                  <a16:creationId xmlns:a16="http://schemas.microsoft.com/office/drawing/2014/main" id="{0153B12B-1471-0A04-ED33-F801C9134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3158"/>
              <a:ext cx="91" cy="91"/>
            </a:xfrm>
            <a:prstGeom prst="ellipse">
              <a:avLst/>
            </a:prstGeom>
            <a:grp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55" name="Oval 86">
              <a:extLst>
                <a:ext uri="{FF2B5EF4-FFF2-40B4-BE49-F238E27FC236}">
                  <a16:creationId xmlns:a16="http://schemas.microsoft.com/office/drawing/2014/main" id="{25CA4B37-EF27-FE0B-0FAA-A4FC63560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022"/>
              <a:ext cx="91" cy="91"/>
            </a:xfrm>
            <a:prstGeom prst="ellipse">
              <a:avLst/>
            </a:prstGeom>
            <a:grp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509856" name="Group 87">
            <a:extLst>
              <a:ext uri="{FF2B5EF4-FFF2-40B4-BE49-F238E27FC236}">
                <a16:creationId xmlns:a16="http://schemas.microsoft.com/office/drawing/2014/main" id="{9E34DF00-0357-7C54-535F-7A6C6113F38E}"/>
              </a:ext>
            </a:extLst>
          </p:cNvPr>
          <p:cNvGrpSpPr>
            <a:grpSpLocks/>
          </p:cNvGrpSpPr>
          <p:nvPr/>
        </p:nvGrpSpPr>
        <p:grpSpPr bwMode="auto">
          <a:xfrm>
            <a:off x="1462434" y="2473320"/>
            <a:ext cx="1008185" cy="1008062"/>
            <a:chOff x="2971" y="2614"/>
            <a:chExt cx="635" cy="635"/>
          </a:xfrm>
        </p:grpSpPr>
        <p:sp>
          <p:nvSpPr>
            <p:cNvPr id="2509857" name="Oval 88">
              <a:extLst>
                <a:ext uri="{FF2B5EF4-FFF2-40B4-BE49-F238E27FC236}">
                  <a16:creationId xmlns:a16="http://schemas.microsoft.com/office/drawing/2014/main" id="{19C80D21-5C8F-61C6-57F5-537512807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14"/>
              <a:ext cx="91" cy="91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58" name="Oval 89">
              <a:extLst>
                <a:ext uri="{FF2B5EF4-FFF2-40B4-BE49-F238E27FC236}">
                  <a16:creationId xmlns:a16="http://schemas.microsoft.com/office/drawing/2014/main" id="{81E81F04-F29A-4046-ADEB-DF424FC25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2750"/>
              <a:ext cx="91" cy="91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59" name="Oval 90">
              <a:extLst>
                <a:ext uri="{FF2B5EF4-FFF2-40B4-BE49-F238E27FC236}">
                  <a16:creationId xmlns:a16="http://schemas.microsoft.com/office/drawing/2014/main" id="{5A32B707-B148-8B58-7B9F-55A33C163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886"/>
              <a:ext cx="91" cy="91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60" name="Oval 91">
              <a:extLst>
                <a:ext uri="{FF2B5EF4-FFF2-40B4-BE49-F238E27FC236}">
                  <a16:creationId xmlns:a16="http://schemas.microsoft.com/office/drawing/2014/main" id="{B4BFEB93-FABC-EDD9-5C56-E532BE7C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3158"/>
              <a:ext cx="91" cy="91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9861" name="Oval 92">
              <a:extLst>
                <a:ext uri="{FF2B5EF4-FFF2-40B4-BE49-F238E27FC236}">
                  <a16:creationId xmlns:a16="http://schemas.microsoft.com/office/drawing/2014/main" id="{E7CF9F18-505B-77EE-2B03-62B98DDC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022"/>
              <a:ext cx="91" cy="91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126045" name="Line 93">
            <a:extLst>
              <a:ext uri="{FF2B5EF4-FFF2-40B4-BE49-F238E27FC236}">
                <a16:creationId xmlns:a16="http://schemas.microsoft.com/office/drawing/2014/main" id="{AAC0C2B6-2ED9-7180-B9F9-677C64F605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680" y="2041520"/>
            <a:ext cx="1872762" cy="1873250"/>
          </a:xfrm>
          <a:prstGeom prst="line">
            <a:avLst/>
          </a:prstGeom>
          <a:noFill/>
          <a:ln w="38100">
            <a:solidFill>
              <a:srgbClr val="00203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26046" name="Line 94">
            <a:extLst>
              <a:ext uri="{FF2B5EF4-FFF2-40B4-BE49-F238E27FC236}">
                <a16:creationId xmlns:a16="http://schemas.microsoft.com/office/drawing/2014/main" id="{100D5E6B-88FE-7991-1FAE-7EB5A39B7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9165" y="2617784"/>
            <a:ext cx="5184531" cy="3167063"/>
          </a:xfrm>
          <a:prstGeom prst="line">
            <a:avLst/>
          </a:prstGeom>
          <a:noFill/>
          <a:ln w="38100">
            <a:solidFill>
              <a:srgbClr val="00203D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26047" name="Line 95">
            <a:extLst>
              <a:ext uri="{FF2B5EF4-FFF2-40B4-BE49-F238E27FC236}">
                <a16:creationId xmlns:a16="http://schemas.microsoft.com/office/drawing/2014/main" id="{8DE7A2EB-AD0A-B030-5696-E336B8B753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10134" y="2689220"/>
            <a:ext cx="1872762" cy="187325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26048" name="Line 96">
            <a:extLst>
              <a:ext uri="{FF2B5EF4-FFF2-40B4-BE49-F238E27FC236}">
                <a16:creationId xmlns:a16="http://schemas.microsoft.com/office/drawing/2014/main" id="{81913382-11C1-41D1-163E-FCE3B90E99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1441" y="3194045"/>
            <a:ext cx="1874226" cy="187325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26049" name="Line 97">
            <a:extLst>
              <a:ext uri="{FF2B5EF4-FFF2-40B4-BE49-F238E27FC236}">
                <a16:creationId xmlns:a16="http://schemas.microsoft.com/office/drawing/2014/main" id="{BBC4FC16-8F3D-524D-C6AF-8D531AA76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9626" y="3697282"/>
            <a:ext cx="1874226" cy="1873250"/>
          </a:xfrm>
          <a:prstGeom prst="line">
            <a:avLst/>
          </a:prstGeom>
          <a:noFill/>
          <a:ln w="38100">
            <a:solidFill>
              <a:srgbClr val="00203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26050" name="Line 98">
            <a:extLst>
              <a:ext uri="{FF2B5EF4-FFF2-40B4-BE49-F238E27FC236}">
                <a16:creationId xmlns:a16="http://schemas.microsoft.com/office/drawing/2014/main" id="{21F07B2B-1374-3B47-F423-34195572EB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4541" y="4130670"/>
            <a:ext cx="1874226" cy="187325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FC24EAF-A6B0-9DE8-0AD9-CD47FFE7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16</a:t>
            </a:fld>
            <a:endParaRPr lang="en-GB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F3167B-8AD6-BA77-0035-F85B4DF435E9}"/>
              </a:ext>
            </a:extLst>
          </p:cNvPr>
          <p:cNvSpPr/>
          <p:nvPr/>
        </p:nvSpPr>
        <p:spPr>
          <a:xfrm>
            <a:off x="8069279" y="2959774"/>
            <a:ext cx="1335330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Average AM use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B482B0B-04FF-9E18-36D2-5C6674C7D054}"/>
              </a:ext>
            </a:extLst>
          </p:cNvPr>
          <p:cNvSpPr/>
          <p:nvPr/>
        </p:nvSpPr>
        <p:spPr>
          <a:xfrm>
            <a:off x="8078682" y="3926655"/>
            <a:ext cx="1367966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AM use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11C9BCD-09FE-5E48-5F78-0806EB6705A0}"/>
              </a:ext>
            </a:extLst>
          </p:cNvPr>
          <p:cNvSpPr/>
          <p:nvPr/>
        </p:nvSpPr>
        <p:spPr>
          <a:xfrm>
            <a:off x="10752632" y="3926655"/>
            <a:ext cx="1335330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Religiosity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CE605E-813B-AF32-B398-29BC7C7A5070}"/>
              </a:ext>
            </a:extLst>
          </p:cNvPr>
          <p:cNvSpPr/>
          <p:nvPr/>
        </p:nvSpPr>
        <p:spPr>
          <a:xfrm>
            <a:off x="10752631" y="2959774"/>
            <a:ext cx="1335330" cy="7858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Average religiosity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4B54E97-5DC3-C6F5-0DE0-FAD5A00A0AB8}"/>
              </a:ext>
            </a:extLst>
          </p:cNvPr>
          <p:cNvCxnSpPr>
            <a:cxnSpLocks/>
          </p:cNvCxnSpPr>
          <p:nvPr/>
        </p:nvCxnSpPr>
        <p:spPr>
          <a:xfrm>
            <a:off x="7076916" y="3829168"/>
            <a:ext cx="4904426" cy="1088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C98A768-FA66-6121-1FAF-E7562D38F1D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9404609" y="3352680"/>
            <a:ext cx="134802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08009801-72C2-D4A9-9BC2-D5ED03E62891}"/>
              </a:ext>
            </a:extLst>
          </p:cNvPr>
          <p:cNvCxnSpPr>
            <a:cxnSpLocks/>
          </p:cNvCxnSpPr>
          <p:nvPr/>
        </p:nvCxnSpPr>
        <p:spPr>
          <a:xfrm>
            <a:off x="9467458" y="4319561"/>
            <a:ext cx="128517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1FF87D26-70A3-B140-C1FD-534671B5866D}"/>
              </a:ext>
            </a:extLst>
          </p:cNvPr>
          <p:cNvSpPr txBox="1"/>
          <p:nvPr/>
        </p:nvSpPr>
        <p:spPr>
          <a:xfrm>
            <a:off x="9867308" y="290736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-</a:t>
            </a:r>
            <a:endParaRPr lang="en-GB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A96CC1B-CD56-C0CC-A7E2-469E8E0BE499}"/>
              </a:ext>
            </a:extLst>
          </p:cNvPr>
          <p:cNvSpPr txBox="1"/>
          <p:nvPr/>
        </p:nvSpPr>
        <p:spPr>
          <a:xfrm>
            <a:off x="9820963" y="387740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  <a:endParaRPr lang="en-GB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8C04BD5-2ECB-F50D-AD00-9A54477C41A0}"/>
              </a:ext>
            </a:extLst>
          </p:cNvPr>
          <p:cNvSpPr txBox="1"/>
          <p:nvPr/>
        </p:nvSpPr>
        <p:spPr>
          <a:xfrm>
            <a:off x="6899821" y="34290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country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C88261E-7C33-95F1-4059-9C3E96694C4E}"/>
              </a:ext>
            </a:extLst>
          </p:cNvPr>
          <p:cNvSpPr txBox="1"/>
          <p:nvPr/>
        </p:nvSpPr>
        <p:spPr>
          <a:xfrm>
            <a:off x="6879211" y="384119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29550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6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6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6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26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6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6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6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26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6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45" grpId="0" animBg="1"/>
      <p:bldP spid="126045" grpId="1" animBg="1"/>
      <p:bldP spid="126046" grpId="0" animBg="1"/>
      <p:bldP spid="126047" grpId="0" animBg="1"/>
      <p:bldP spid="126047" grpId="1" animBg="1"/>
      <p:bldP spid="126048" grpId="0" animBg="1"/>
      <p:bldP spid="126048" grpId="1" animBg="1"/>
      <p:bldP spid="126049" grpId="0" animBg="1"/>
      <p:bldP spid="126049" grpId="1" animBg="1"/>
      <p:bldP spid="126050" grpId="0" animBg="1"/>
      <p:bldP spid="126050" grpId="1" animBg="1"/>
      <p:bldP spid="4" grpId="0" animBg="1"/>
      <p:bldP spid="5" grpId="0" animBg="1"/>
      <p:bldP spid="6" grpId="0" animBg="1"/>
      <p:bldP spid="7" grpId="0" animBg="1"/>
      <p:bldP spid="13" grpId="0"/>
      <p:bldP spid="14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CA0C980-7735-DDD1-B949-1D22C318A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One and the same predictor can have different effects at different levels (within vs. between)</a:t>
            </a:r>
          </a:p>
          <a:p>
            <a:pPr lvl="1"/>
            <a:r>
              <a:rPr lang="en-GB" sz="2000" dirty="0"/>
              <a:t>Well-known issue (ecological fallacy, Simpson’s paradox,…)</a:t>
            </a:r>
          </a:p>
          <a:p>
            <a:endParaRPr lang="en-GB" dirty="0"/>
          </a:p>
          <a:p>
            <a:r>
              <a:rPr lang="en-GB" dirty="0"/>
              <a:t>The effects at different levels refer to different theoretical mechanisms</a:t>
            </a:r>
          </a:p>
          <a:p>
            <a:pPr lvl="1"/>
            <a:r>
              <a:rPr lang="en-GB" sz="2000" dirty="0"/>
              <a:t>E.g. within country effects are more likely to support a causal interpretation compared to between effects</a:t>
            </a:r>
          </a:p>
          <a:p>
            <a:pPr lvl="1"/>
            <a:endParaRPr lang="en-GB" dirty="0"/>
          </a:p>
          <a:p>
            <a:r>
              <a:rPr lang="en-GB" dirty="0"/>
              <a:t>Yet, many comparative analysis fail to distinguish between the effects at different levels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BCAFB5E-2D13-F03F-36BA-7CACAD86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84EC2FB-5916-1C9D-4907-FABC90BA5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 2: Within vs. between effects </a:t>
            </a:r>
          </a:p>
        </p:txBody>
      </p:sp>
    </p:spTree>
    <p:extLst>
      <p:ext uri="{BB962C8B-B14F-4D97-AF65-F5344CB8AC3E}">
        <p14:creationId xmlns:p14="http://schemas.microsoft.com/office/powerpoint/2010/main" val="1893291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777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335406" y="3573016"/>
          <a:ext cx="505010" cy="547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2" imgW="228600" imgH="228600" progId="Equation.3">
                  <p:embed/>
                </p:oleObj>
              </mc:Choice>
              <mc:Fallback>
                <p:oleObj name="Vergelijking" r:id="rId2" imgW="228600" imgH="228600" progId="Equation.3">
                  <p:embed/>
                  <p:pic>
                    <p:nvPicPr>
                      <p:cNvPr id="2507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5406" y="3573016"/>
                        <a:ext cx="505010" cy="547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7780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9546582" y="1306400"/>
          <a:ext cx="437851" cy="503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4" imgW="203040" imgH="215640" progId="Equation.3">
                  <p:embed/>
                </p:oleObj>
              </mc:Choice>
              <mc:Fallback>
                <p:oleObj name="Vergelijking" r:id="rId4" imgW="203040" imgH="215640" progId="Equation.3">
                  <p:embed/>
                  <p:pic>
                    <p:nvPicPr>
                      <p:cNvPr id="25077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6582" y="1306400"/>
                        <a:ext cx="437851" cy="503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7781" name="Line 4"/>
          <p:cNvSpPr>
            <a:spLocks noChangeShapeType="1"/>
          </p:cNvSpPr>
          <p:nvPr/>
        </p:nvSpPr>
        <p:spPr bwMode="auto">
          <a:xfrm>
            <a:off x="2762096" y="1268761"/>
            <a:ext cx="0" cy="446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782" name="Line 5"/>
          <p:cNvSpPr>
            <a:spLocks noChangeShapeType="1"/>
          </p:cNvSpPr>
          <p:nvPr/>
        </p:nvSpPr>
        <p:spPr bwMode="auto">
          <a:xfrm>
            <a:off x="2423592" y="5517355"/>
            <a:ext cx="691276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802" name="Line 26"/>
          <p:cNvSpPr>
            <a:spLocks noChangeShapeType="1"/>
          </p:cNvSpPr>
          <p:nvPr/>
        </p:nvSpPr>
        <p:spPr bwMode="auto">
          <a:xfrm flipV="1">
            <a:off x="4204720" y="1773214"/>
            <a:ext cx="2899646" cy="3613524"/>
          </a:xfrm>
          <a:prstGeom prst="line">
            <a:avLst/>
          </a:prstGeom>
          <a:noFill/>
          <a:ln w="57150">
            <a:solidFill>
              <a:srgbClr val="00336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07803" name="Line 27"/>
          <p:cNvSpPr>
            <a:spLocks noChangeShapeType="1"/>
          </p:cNvSpPr>
          <p:nvPr/>
        </p:nvSpPr>
        <p:spPr bwMode="auto">
          <a:xfrm flipV="1">
            <a:off x="2999656" y="2565001"/>
            <a:ext cx="4824536" cy="282173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graphicFrame>
        <p:nvGraphicFramePr>
          <p:cNvPr id="2507805" name="Object 2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137504" y="2492896"/>
          <a:ext cx="389626" cy="448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6" imgW="203040" imgH="215640" progId="Equation.3">
                  <p:embed/>
                </p:oleObj>
              </mc:Choice>
              <mc:Fallback>
                <p:oleObj name="Vergelijking" r:id="rId6" imgW="203040" imgH="215640" progId="Equation.3">
                  <p:embed/>
                  <p:pic>
                    <p:nvPicPr>
                      <p:cNvPr id="250780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7504" y="2492896"/>
                        <a:ext cx="389626" cy="448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eperen 4"/>
          <p:cNvGrpSpPr/>
          <p:nvPr/>
        </p:nvGrpSpPr>
        <p:grpSpPr>
          <a:xfrm>
            <a:off x="3701027" y="4597545"/>
            <a:ext cx="1753434" cy="710275"/>
            <a:chOff x="2680829" y="3863022"/>
            <a:chExt cx="1753434" cy="710275"/>
          </a:xfrm>
        </p:grpSpPr>
        <p:sp>
          <p:nvSpPr>
            <p:cNvPr id="2507783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4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5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6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7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7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grpSp>
        <p:nvGrpSpPr>
          <p:cNvPr id="38" name="Groeperen 37"/>
          <p:cNvGrpSpPr/>
          <p:nvPr/>
        </p:nvGrpSpPr>
        <p:grpSpPr>
          <a:xfrm>
            <a:off x="4368062" y="3731475"/>
            <a:ext cx="1753434" cy="710275"/>
            <a:chOff x="2680829" y="3863022"/>
            <a:chExt cx="1753434" cy="710275"/>
          </a:xfrm>
        </p:grpSpPr>
        <p:sp>
          <p:nvSpPr>
            <p:cNvPr id="39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0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1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2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3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4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5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grpSp>
        <p:nvGrpSpPr>
          <p:cNvPr id="46" name="Groeperen 45"/>
          <p:cNvGrpSpPr/>
          <p:nvPr/>
        </p:nvGrpSpPr>
        <p:grpSpPr>
          <a:xfrm>
            <a:off x="5103083" y="2795371"/>
            <a:ext cx="1753434" cy="710275"/>
            <a:chOff x="2680829" y="3863022"/>
            <a:chExt cx="1753434" cy="710275"/>
          </a:xfrm>
        </p:grpSpPr>
        <p:sp>
          <p:nvSpPr>
            <p:cNvPr id="47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8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9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0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1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2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3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sp>
        <p:nvSpPr>
          <p:cNvPr id="54" name="Line 26"/>
          <p:cNvSpPr>
            <a:spLocks noChangeShapeType="1"/>
          </p:cNvSpPr>
          <p:nvPr/>
        </p:nvSpPr>
        <p:spPr bwMode="auto">
          <a:xfrm flipV="1">
            <a:off x="3359950" y="3884003"/>
            <a:ext cx="4392488" cy="1489310"/>
          </a:xfrm>
          <a:prstGeom prst="line">
            <a:avLst/>
          </a:pr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 flipV="1">
            <a:off x="3512350" y="3232125"/>
            <a:ext cx="4240088" cy="1435453"/>
          </a:xfrm>
          <a:prstGeom prst="line">
            <a:avLst/>
          </a:pr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6" name="Line 26"/>
          <p:cNvSpPr>
            <a:spLocks noChangeShapeType="1"/>
          </p:cNvSpPr>
          <p:nvPr/>
        </p:nvSpPr>
        <p:spPr bwMode="auto">
          <a:xfrm flipV="1">
            <a:off x="3512350" y="2565002"/>
            <a:ext cx="4240088" cy="1436051"/>
          </a:xfrm>
          <a:prstGeom prst="line">
            <a:avLst/>
          </a:pr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7823493" y="3691224"/>
            <a:ext cx="165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Within effect </a:t>
            </a:r>
          </a:p>
        </p:txBody>
      </p:sp>
      <p:sp>
        <p:nvSpPr>
          <p:cNvPr id="58" name="Tekstvak 57"/>
          <p:cNvSpPr txBox="1"/>
          <p:nvPr/>
        </p:nvSpPr>
        <p:spPr>
          <a:xfrm>
            <a:off x="7776118" y="1410274"/>
            <a:ext cx="1944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Between effect 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7824193" y="2564904"/>
            <a:ext cx="1488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Total effect </a:t>
            </a:r>
          </a:p>
        </p:txBody>
      </p:sp>
      <p:sp>
        <p:nvSpPr>
          <p:cNvPr id="60" name="Text Box 56"/>
          <p:cNvSpPr txBox="1">
            <a:spLocks noChangeArrowheads="1"/>
          </p:cNvSpPr>
          <p:nvPr/>
        </p:nvSpPr>
        <p:spPr bwMode="auto">
          <a:xfrm>
            <a:off x="5231904" y="5507940"/>
            <a:ext cx="2507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Feelings of deprivation</a:t>
            </a:r>
          </a:p>
        </p:txBody>
      </p:sp>
      <p:sp>
        <p:nvSpPr>
          <p:cNvPr id="61" name="Text Box 57"/>
          <p:cNvSpPr txBox="1">
            <a:spLocks noChangeArrowheads="1"/>
          </p:cNvSpPr>
          <p:nvPr/>
        </p:nvSpPr>
        <p:spPr bwMode="auto">
          <a:xfrm rot="16200000">
            <a:off x="1594197" y="2299126"/>
            <a:ext cx="186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Perceived threat</a:t>
            </a:r>
          </a:p>
        </p:txBody>
      </p:sp>
      <p:sp>
        <p:nvSpPr>
          <p:cNvPr id="57" name="Titel 1">
            <a:extLst>
              <a:ext uri="{FF2B5EF4-FFF2-40B4-BE49-F238E27FC236}">
                <a16:creationId xmlns:a16="http://schemas.microsoft.com/office/drawing/2014/main" id="{0921DD84-0FDF-A741-B118-1DFB6F6B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Disentangling multilevel effects further…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29A0175-0C8E-AF40-895C-CEE2F4C7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DA76-2F07-C649-942D-E611BE65A834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7802" grpId="0" animBg="1"/>
      <p:bldP spid="2507803" grpId="0" animBg="1"/>
      <p:bldP spid="54" grpId="0" animBg="1"/>
      <p:bldP spid="55" grpId="0" animBg="1"/>
      <p:bldP spid="56" grpId="0" animBg="1"/>
      <p:bldP spid="6" grpId="0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781" name="Line 4"/>
          <p:cNvSpPr>
            <a:spLocks noChangeShapeType="1"/>
          </p:cNvSpPr>
          <p:nvPr/>
        </p:nvSpPr>
        <p:spPr bwMode="auto">
          <a:xfrm>
            <a:off x="2762096" y="1268761"/>
            <a:ext cx="0" cy="446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782" name="Line 5"/>
          <p:cNvSpPr>
            <a:spLocks noChangeShapeType="1"/>
          </p:cNvSpPr>
          <p:nvPr/>
        </p:nvSpPr>
        <p:spPr bwMode="auto">
          <a:xfrm>
            <a:off x="2423592" y="5517355"/>
            <a:ext cx="691276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802" name="Line 26"/>
          <p:cNvSpPr>
            <a:spLocks noChangeShapeType="1"/>
          </p:cNvSpPr>
          <p:nvPr/>
        </p:nvSpPr>
        <p:spPr bwMode="auto">
          <a:xfrm flipV="1">
            <a:off x="4204720" y="1773214"/>
            <a:ext cx="2899646" cy="3613524"/>
          </a:xfrm>
          <a:prstGeom prst="line">
            <a:avLst/>
          </a:prstGeom>
          <a:noFill/>
          <a:ln w="57150">
            <a:solidFill>
              <a:srgbClr val="00336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3701027" y="4597545"/>
            <a:ext cx="1753434" cy="710275"/>
            <a:chOff x="2680829" y="3863022"/>
            <a:chExt cx="1753434" cy="710275"/>
          </a:xfrm>
        </p:grpSpPr>
        <p:sp>
          <p:nvSpPr>
            <p:cNvPr id="2507783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4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5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6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07787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6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7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grpSp>
        <p:nvGrpSpPr>
          <p:cNvPr id="38" name="Groeperen 37"/>
          <p:cNvGrpSpPr/>
          <p:nvPr/>
        </p:nvGrpSpPr>
        <p:grpSpPr>
          <a:xfrm>
            <a:off x="4368062" y="3731475"/>
            <a:ext cx="1753434" cy="710275"/>
            <a:chOff x="2680829" y="3863022"/>
            <a:chExt cx="1753434" cy="710275"/>
          </a:xfrm>
        </p:grpSpPr>
        <p:sp>
          <p:nvSpPr>
            <p:cNvPr id="39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0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1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2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3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4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5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grpSp>
        <p:nvGrpSpPr>
          <p:cNvPr id="46" name="Groeperen 45"/>
          <p:cNvGrpSpPr/>
          <p:nvPr/>
        </p:nvGrpSpPr>
        <p:grpSpPr>
          <a:xfrm>
            <a:off x="5103083" y="2795371"/>
            <a:ext cx="1753434" cy="710275"/>
            <a:chOff x="2680829" y="3863022"/>
            <a:chExt cx="1753434" cy="710275"/>
          </a:xfrm>
        </p:grpSpPr>
        <p:sp>
          <p:nvSpPr>
            <p:cNvPr id="47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8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9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0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1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2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53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BFBFB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sp>
        <p:nvSpPr>
          <p:cNvPr id="54" name="Line 26"/>
          <p:cNvSpPr>
            <a:spLocks noChangeShapeType="1"/>
          </p:cNvSpPr>
          <p:nvPr/>
        </p:nvSpPr>
        <p:spPr bwMode="auto">
          <a:xfrm flipV="1">
            <a:off x="3359950" y="3884003"/>
            <a:ext cx="4392488" cy="1489310"/>
          </a:xfrm>
          <a:prstGeom prst="line">
            <a:avLst/>
          </a:pr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 flipV="1">
            <a:off x="3512350" y="3232125"/>
            <a:ext cx="4240088" cy="1435453"/>
          </a:xfrm>
          <a:prstGeom prst="line">
            <a:avLst/>
          </a:prstGeom>
          <a:noFill/>
          <a:ln w="28575" cmpd="sng">
            <a:solidFill>
              <a:srgbClr val="BFBFB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6" name="Line 26"/>
          <p:cNvSpPr>
            <a:spLocks noChangeShapeType="1"/>
          </p:cNvSpPr>
          <p:nvPr/>
        </p:nvSpPr>
        <p:spPr bwMode="auto">
          <a:xfrm flipV="1">
            <a:off x="3512350" y="2565002"/>
            <a:ext cx="4240088" cy="1436051"/>
          </a:xfrm>
          <a:prstGeom prst="line">
            <a:avLst/>
          </a:prstGeom>
          <a:noFill/>
          <a:ln w="28575" cmpd="sng">
            <a:solidFill>
              <a:srgbClr val="BFBFB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4535996" y="4945416"/>
            <a:ext cx="2568370" cy="0"/>
          </a:xfrm>
          <a:prstGeom prst="line">
            <a:avLst/>
          </a:prstGeom>
          <a:ln w="190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>
            <a:stCxn id="2507802" idx="1"/>
          </p:cNvCxnSpPr>
          <p:nvPr/>
        </p:nvCxnSpPr>
        <p:spPr>
          <a:xfrm>
            <a:off x="7104366" y="1773214"/>
            <a:ext cx="0" cy="3172202"/>
          </a:xfrm>
          <a:prstGeom prst="line">
            <a:avLst/>
          </a:prstGeom>
          <a:ln w="190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raccolade 14"/>
          <p:cNvSpPr/>
          <p:nvPr/>
        </p:nvSpPr>
        <p:spPr>
          <a:xfrm>
            <a:off x="7248128" y="1773215"/>
            <a:ext cx="288032" cy="2202831"/>
          </a:xfrm>
          <a:prstGeom prst="rightBrace">
            <a:avLst/>
          </a:prstGeom>
          <a:ln w="28575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hteraccolade 59"/>
          <p:cNvSpPr/>
          <p:nvPr/>
        </p:nvSpPr>
        <p:spPr>
          <a:xfrm>
            <a:off x="7248128" y="4074486"/>
            <a:ext cx="288032" cy="870931"/>
          </a:xfrm>
          <a:prstGeom prst="rightBrace">
            <a:avLst/>
          </a:prstGeom>
          <a:ln w="28575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Tekstvak 60"/>
          <p:cNvSpPr txBox="1"/>
          <p:nvPr/>
        </p:nvSpPr>
        <p:spPr>
          <a:xfrm>
            <a:off x="7752438" y="4012644"/>
            <a:ext cx="316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Composition effect</a:t>
            </a:r>
            <a:r>
              <a:rPr lang="en-GB" sz="2000" dirty="0"/>
              <a:t> (= within-effect reflected </a:t>
            </a:r>
            <a:br>
              <a:rPr lang="en-GB" sz="2000" dirty="0"/>
            </a:br>
            <a:r>
              <a:rPr lang="en-GB" sz="2000" dirty="0"/>
              <a:t>at higher level)</a:t>
            </a:r>
          </a:p>
        </p:txBody>
      </p:sp>
      <p:sp>
        <p:nvSpPr>
          <p:cNvPr id="62" name="Tekstvak 61"/>
          <p:cNvSpPr txBox="1"/>
          <p:nvPr/>
        </p:nvSpPr>
        <p:spPr>
          <a:xfrm>
            <a:off x="7759186" y="2636912"/>
            <a:ext cx="316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Context effect</a:t>
            </a:r>
            <a:endParaRPr lang="en-GB" sz="2000" dirty="0"/>
          </a:p>
        </p:txBody>
      </p:sp>
      <p:sp>
        <p:nvSpPr>
          <p:cNvPr id="63" name="Tekstvak 62"/>
          <p:cNvSpPr txBox="1"/>
          <p:nvPr/>
        </p:nvSpPr>
        <p:spPr>
          <a:xfrm>
            <a:off x="3204574" y="1268761"/>
            <a:ext cx="6563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between effect consists of two components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714008" y="5530782"/>
            <a:ext cx="4331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Between  = composition + context</a:t>
            </a:r>
          </a:p>
          <a:p>
            <a:r>
              <a:rPr lang="en-GB" sz="2000" b="1" dirty="0"/>
              <a:t>Context = Between - within</a:t>
            </a:r>
          </a:p>
        </p:txBody>
      </p:sp>
      <p:sp>
        <p:nvSpPr>
          <p:cNvPr id="65" name="Text Box 57"/>
          <p:cNvSpPr txBox="1">
            <a:spLocks noChangeArrowheads="1"/>
          </p:cNvSpPr>
          <p:nvPr/>
        </p:nvSpPr>
        <p:spPr bwMode="auto">
          <a:xfrm rot="16200000">
            <a:off x="1594197" y="2299126"/>
            <a:ext cx="186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Perceived threat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D744A926-E4B3-6C44-88D7-A01C4314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Disentangling multilevel effects further…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B090FDF-AA0A-9941-BAB5-49575AB7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EDA76-2F07-C649-942D-E611BE65A834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2050" name="Picture 2" descr="Exploding Head Emoji (U+1F92F)">
            <a:extLst>
              <a:ext uri="{FF2B5EF4-FFF2-40B4-BE49-F238E27FC236}">
                <a16:creationId xmlns:a16="http://schemas.microsoft.com/office/drawing/2014/main" id="{F3DF93AA-F402-C23D-6A46-C34567EF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239" y="207036"/>
            <a:ext cx="1731222" cy="17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3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0" grpId="0" animBg="1"/>
      <p:bldP spid="61" grpId="0"/>
      <p:bldP spid="6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E702A0E-931C-2D04-387C-D7B773DC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</a:t>
            </a:fld>
            <a:endParaRPr lang="en-GB" dirty="0"/>
          </a:p>
        </p:txBody>
      </p:sp>
      <p:pic>
        <p:nvPicPr>
          <p:cNvPr id="1026" name="Picture 2" descr="ISSP">
            <a:extLst>
              <a:ext uri="{FF2B5EF4-FFF2-40B4-BE49-F238E27FC236}">
                <a16:creationId xmlns:a16="http://schemas.microsoft.com/office/drawing/2014/main" id="{6C692541-FA33-AAAD-1DFE-DE307936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194675"/>
            <a:ext cx="5258584" cy="283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D02441-FE08-A014-7474-7E051368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29" t="12787" r="45380" b="47370"/>
          <a:stretch/>
        </p:blipFill>
        <p:spPr>
          <a:xfrm>
            <a:off x="5849569" y="279261"/>
            <a:ext cx="3246782" cy="553085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EC6F2CC-3EEA-16D0-11C5-9DF74C7C8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29" t="52630" r="46068" b="10231"/>
          <a:stretch/>
        </p:blipFill>
        <p:spPr>
          <a:xfrm>
            <a:off x="8998225" y="266010"/>
            <a:ext cx="2835965" cy="47168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AA3DC72-439F-35BB-864F-41679C57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70" t="30377" r="24936" b="42124"/>
          <a:stretch/>
        </p:blipFill>
        <p:spPr>
          <a:xfrm>
            <a:off x="79512" y="3132483"/>
            <a:ext cx="5605814" cy="28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781" name="Line 4"/>
          <p:cNvSpPr>
            <a:spLocks noChangeShapeType="1"/>
          </p:cNvSpPr>
          <p:nvPr/>
        </p:nvSpPr>
        <p:spPr bwMode="auto">
          <a:xfrm>
            <a:off x="2762096" y="1268761"/>
            <a:ext cx="0" cy="446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782" name="Line 5"/>
          <p:cNvSpPr>
            <a:spLocks noChangeShapeType="1"/>
          </p:cNvSpPr>
          <p:nvPr/>
        </p:nvSpPr>
        <p:spPr bwMode="auto">
          <a:xfrm>
            <a:off x="2423592" y="5517355"/>
            <a:ext cx="691276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802" name="Line 26"/>
          <p:cNvSpPr>
            <a:spLocks noChangeShapeType="1"/>
          </p:cNvSpPr>
          <p:nvPr/>
        </p:nvSpPr>
        <p:spPr bwMode="auto">
          <a:xfrm flipV="1">
            <a:off x="3330207" y="1890359"/>
            <a:ext cx="4791104" cy="3095956"/>
          </a:xfrm>
          <a:prstGeom prst="line">
            <a:avLst/>
          </a:prstGeom>
          <a:noFill/>
          <a:ln w="57150">
            <a:solidFill>
              <a:srgbClr val="00336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grpSp>
        <p:nvGrpSpPr>
          <p:cNvPr id="38" name="Groeperen 37"/>
          <p:cNvGrpSpPr/>
          <p:nvPr/>
        </p:nvGrpSpPr>
        <p:grpSpPr>
          <a:xfrm rot="20869797">
            <a:off x="4783013" y="3101788"/>
            <a:ext cx="1753434" cy="710275"/>
            <a:chOff x="2680829" y="3863022"/>
            <a:chExt cx="1753434" cy="710275"/>
          </a:xfrm>
        </p:grpSpPr>
        <p:sp>
          <p:nvSpPr>
            <p:cNvPr id="39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0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1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2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3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4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5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grpSp>
        <p:nvGrpSpPr>
          <p:cNvPr id="57" name="Groeperen 56"/>
          <p:cNvGrpSpPr/>
          <p:nvPr/>
        </p:nvGrpSpPr>
        <p:grpSpPr>
          <a:xfrm rot="20869797">
            <a:off x="6432700" y="2066491"/>
            <a:ext cx="1753434" cy="710275"/>
            <a:chOff x="2680829" y="3863022"/>
            <a:chExt cx="1753434" cy="710275"/>
          </a:xfrm>
        </p:grpSpPr>
        <p:sp>
          <p:nvSpPr>
            <p:cNvPr id="60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1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2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3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4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5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6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grpSp>
        <p:nvGrpSpPr>
          <p:cNvPr id="67" name="Groeperen 66"/>
          <p:cNvGrpSpPr/>
          <p:nvPr/>
        </p:nvGrpSpPr>
        <p:grpSpPr>
          <a:xfrm rot="20869797">
            <a:off x="3198837" y="4126059"/>
            <a:ext cx="1753434" cy="710275"/>
            <a:chOff x="2680829" y="3863022"/>
            <a:chExt cx="1753434" cy="710275"/>
          </a:xfrm>
        </p:grpSpPr>
        <p:sp>
          <p:nvSpPr>
            <p:cNvPr id="68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9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0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1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2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3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4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sp>
        <p:nvSpPr>
          <p:cNvPr id="75" name="Tekstvak 74"/>
          <p:cNvSpPr txBox="1"/>
          <p:nvPr/>
        </p:nvSpPr>
        <p:spPr>
          <a:xfrm>
            <a:off x="5492235" y="4248340"/>
            <a:ext cx="4530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Between  = within</a:t>
            </a:r>
          </a:p>
          <a:p>
            <a:r>
              <a:rPr lang="en-GB" sz="2000" b="1" dirty="0"/>
              <a:t>No context effect, only composition</a:t>
            </a:r>
          </a:p>
        </p:txBody>
      </p:sp>
      <p:sp>
        <p:nvSpPr>
          <p:cNvPr id="76" name="Text Box 56"/>
          <p:cNvSpPr txBox="1">
            <a:spLocks noChangeArrowheads="1"/>
          </p:cNvSpPr>
          <p:nvPr/>
        </p:nvSpPr>
        <p:spPr bwMode="auto">
          <a:xfrm>
            <a:off x="5231904" y="5507940"/>
            <a:ext cx="2507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Feelings of deprivation</a:t>
            </a:r>
          </a:p>
        </p:txBody>
      </p:sp>
      <p:sp>
        <p:nvSpPr>
          <p:cNvPr id="77" name="Text Box 57"/>
          <p:cNvSpPr txBox="1">
            <a:spLocks noChangeArrowheads="1"/>
          </p:cNvSpPr>
          <p:nvPr/>
        </p:nvSpPr>
        <p:spPr bwMode="auto">
          <a:xfrm rot="16200000">
            <a:off x="1594197" y="2299126"/>
            <a:ext cx="186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Perceived threat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B5F1DC6A-CA52-2D4F-96C6-84039275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Disentangling multilevel effects further…</a:t>
            </a:r>
          </a:p>
        </p:txBody>
      </p:sp>
    </p:spTree>
    <p:extLst>
      <p:ext uri="{BB962C8B-B14F-4D97-AF65-F5344CB8AC3E}">
        <p14:creationId xmlns:p14="http://schemas.microsoft.com/office/powerpoint/2010/main" val="28635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7802" grpId="0" animBg="1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781" name="Line 4"/>
          <p:cNvSpPr>
            <a:spLocks noChangeShapeType="1"/>
          </p:cNvSpPr>
          <p:nvPr/>
        </p:nvSpPr>
        <p:spPr bwMode="auto">
          <a:xfrm>
            <a:off x="2762096" y="1268761"/>
            <a:ext cx="0" cy="446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782" name="Line 5"/>
          <p:cNvSpPr>
            <a:spLocks noChangeShapeType="1"/>
          </p:cNvSpPr>
          <p:nvPr/>
        </p:nvSpPr>
        <p:spPr bwMode="auto">
          <a:xfrm>
            <a:off x="2423592" y="5517355"/>
            <a:ext cx="691276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07802" name="Line 26"/>
          <p:cNvSpPr>
            <a:spLocks noChangeShapeType="1"/>
          </p:cNvSpPr>
          <p:nvPr/>
        </p:nvSpPr>
        <p:spPr bwMode="auto">
          <a:xfrm flipV="1">
            <a:off x="4204720" y="1773214"/>
            <a:ext cx="2899646" cy="3613524"/>
          </a:xfrm>
          <a:prstGeom prst="line">
            <a:avLst/>
          </a:prstGeom>
          <a:noFill/>
          <a:ln w="57150">
            <a:solidFill>
              <a:srgbClr val="00336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grpSp>
        <p:nvGrpSpPr>
          <p:cNvPr id="38" name="Groeperen 37"/>
          <p:cNvGrpSpPr/>
          <p:nvPr/>
        </p:nvGrpSpPr>
        <p:grpSpPr>
          <a:xfrm rot="1188885">
            <a:off x="4850152" y="3156880"/>
            <a:ext cx="1753434" cy="710275"/>
            <a:chOff x="2680829" y="3863022"/>
            <a:chExt cx="1753434" cy="710275"/>
          </a:xfrm>
        </p:grpSpPr>
        <p:sp>
          <p:nvSpPr>
            <p:cNvPr id="39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0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1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2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3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4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5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sp>
        <p:nvSpPr>
          <p:cNvPr id="56" name="Line 26"/>
          <p:cNvSpPr>
            <a:spLocks noChangeShapeType="1"/>
          </p:cNvSpPr>
          <p:nvPr/>
        </p:nvSpPr>
        <p:spPr bwMode="auto">
          <a:xfrm flipV="1">
            <a:off x="3935760" y="3501008"/>
            <a:ext cx="3216626" cy="0"/>
          </a:xfrm>
          <a:prstGeom prst="line">
            <a:avLst/>
          </a:pr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grpSp>
        <p:nvGrpSpPr>
          <p:cNvPr id="57" name="Groeperen 56"/>
          <p:cNvGrpSpPr/>
          <p:nvPr/>
        </p:nvGrpSpPr>
        <p:grpSpPr>
          <a:xfrm rot="1188885">
            <a:off x="3842040" y="4386778"/>
            <a:ext cx="1753434" cy="710275"/>
            <a:chOff x="2680829" y="3863022"/>
            <a:chExt cx="1753434" cy="710275"/>
          </a:xfrm>
        </p:grpSpPr>
        <p:sp>
          <p:nvSpPr>
            <p:cNvPr id="59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1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2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3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4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5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grpSp>
        <p:nvGrpSpPr>
          <p:cNvPr id="66" name="Groeperen 65"/>
          <p:cNvGrpSpPr/>
          <p:nvPr/>
        </p:nvGrpSpPr>
        <p:grpSpPr>
          <a:xfrm rot="1188885">
            <a:off x="5930272" y="1760949"/>
            <a:ext cx="1753434" cy="710275"/>
            <a:chOff x="2680829" y="3863022"/>
            <a:chExt cx="1753434" cy="710275"/>
          </a:xfrm>
        </p:grpSpPr>
        <p:sp>
          <p:nvSpPr>
            <p:cNvPr id="67" name="Oval 88"/>
            <p:cNvSpPr>
              <a:spLocks noChangeArrowheads="1"/>
            </p:cNvSpPr>
            <p:nvPr/>
          </p:nvSpPr>
          <p:spPr bwMode="auto">
            <a:xfrm rot="1416896">
              <a:off x="4039347" y="3940121"/>
              <a:ext cx="145073" cy="144463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8" name="Oval 89"/>
            <p:cNvSpPr>
              <a:spLocks noChangeArrowheads="1"/>
            </p:cNvSpPr>
            <p:nvPr/>
          </p:nvSpPr>
          <p:spPr bwMode="auto">
            <a:xfrm rot="1416896">
              <a:off x="3762131" y="4038561"/>
              <a:ext cx="145073" cy="144463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9" name="Oval 90"/>
            <p:cNvSpPr>
              <a:spLocks noChangeArrowheads="1"/>
            </p:cNvSpPr>
            <p:nvPr/>
          </p:nvSpPr>
          <p:spPr bwMode="auto">
            <a:xfrm rot="1416896">
              <a:off x="3486357" y="4136816"/>
              <a:ext cx="143608" cy="144463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0" name="Oval 91"/>
            <p:cNvSpPr>
              <a:spLocks noChangeArrowheads="1"/>
            </p:cNvSpPr>
            <p:nvPr/>
          </p:nvSpPr>
          <p:spPr bwMode="auto">
            <a:xfrm rot="1416896">
              <a:off x="2930082" y="4332343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1" name="Oval 92"/>
            <p:cNvSpPr>
              <a:spLocks noChangeArrowheads="1"/>
            </p:cNvSpPr>
            <p:nvPr/>
          </p:nvSpPr>
          <p:spPr bwMode="auto">
            <a:xfrm rot="1416896">
              <a:off x="3207299" y="4233903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2" name="Oval 91"/>
            <p:cNvSpPr>
              <a:spLocks noChangeArrowheads="1"/>
            </p:cNvSpPr>
            <p:nvPr/>
          </p:nvSpPr>
          <p:spPr bwMode="auto">
            <a:xfrm rot="1416896">
              <a:off x="2680829" y="4428835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73" name="Oval 91"/>
            <p:cNvSpPr>
              <a:spLocks noChangeArrowheads="1"/>
            </p:cNvSpPr>
            <p:nvPr/>
          </p:nvSpPr>
          <p:spPr bwMode="auto">
            <a:xfrm rot="1416896">
              <a:off x="4289190" y="3863022"/>
              <a:ext cx="145073" cy="144462"/>
            </a:xfrm>
            <a:prstGeom prst="ellipse">
              <a:avLst/>
            </a:prstGeom>
            <a:noFill/>
            <a:ln w="28575" cmpd="sng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GB" dirty="0"/>
                <a:t> </a:t>
              </a:r>
            </a:p>
          </p:txBody>
        </p:sp>
      </p:grpSp>
      <p:sp>
        <p:nvSpPr>
          <p:cNvPr id="74" name="Line 26"/>
          <p:cNvSpPr>
            <a:spLocks noChangeShapeType="1"/>
          </p:cNvSpPr>
          <p:nvPr/>
        </p:nvSpPr>
        <p:spPr bwMode="auto">
          <a:xfrm flipV="1">
            <a:off x="3287688" y="4725144"/>
            <a:ext cx="3216626" cy="0"/>
          </a:xfrm>
          <a:prstGeom prst="line">
            <a:avLst/>
          </a:pr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5" name="Line 26"/>
          <p:cNvSpPr>
            <a:spLocks noChangeShapeType="1"/>
          </p:cNvSpPr>
          <p:nvPr/>
        </p:nvSpPr>
        <p:spPr bwMode="auto">
          <a:xfrm flipV="1">
            <a:off x="5073358" y="2132856"/>
            <a:ext cx="3216626" cy="0"/>
          </a:xfrm>
          <a:prstGeom prst="line">
            <a:avLst/>
          </a:pr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6" name="Tekstvak 75"/>
          <p:cNvSpPr txBox="1"/>
          <p:nvPr/>
        </p:nvSpPr>
        <p:spPr>
          <a:xfrm>
            <a:off x="6899587" y="4017259"/>
            <a:ext cx="494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No within effect</a:t>
            </a:r>
          </a:p>
          <a:p>
            <a:r>
              <a:rPr lang="en-GB" sz="2000" b="1" dirty="0"/>
              <a:t>Between effect is purely due to context</a:t>
            </a:r>
          </a:p>
        </p:txBody>
      </p:sp>
      <p:sp>
        <p:nvSpPr>
          <p:cNvPr id="77" name="Text Box 56"/>
          <p:cNvSpPr txBox="1">
            <a:spLocks noChangeArrowheads="1"/>
          </p:cNvSpPr>
          <p:nvPr/>
        </p:nvSpPr>
        <p:spPr bwMode="auto">
          <a:xfrm>
            <a:off x="5231904" y="5507940"/>
            <a:ext cx="2507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Feelings of deprivation</a:t>
            </a:r>
          </a:p>
        </p:txBody>
      </p:sp>
      <p:sp>
        <p:nvSpPr>
          <p:cNvPr id="78" name="Text Box 57"/>
          <p:cNvSpPr txBox="1">
            <a:spLocks noChangeArrowheads="1"/>
          </p:cNvSpPr>
          <p:nvPr/>
        </p:nvSpPr>
        <p:spPr bwMode="auto">
          <a:xfrm rot="16200000">
            <a:off x="1594197" y="2299126"/>
            <a:ext cx="186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Perceived threat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D44B54A9-F37D-0D4E-B812-7A91B174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Disentangling multilevel effects further…</a:t>
            </a:r>
          </a:p>
        </p:txBody>
      </p:sp>
    </p:spTree>
    <p:extLst>
      <p:ext uri="{BB962C8B-B14F-4D97-AF65-F5344CB8AC3E}">
        <p14:creationId xmlns:p14="http://schemas.microsoft.com/office/powerpoint/2010/main" val="287593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7802" grpId="0" animBg="1"/>
      <p:bldP spid="56" grpId="0" animBg="1"/>
      <p:bldP spid="74" grpId="0" animBg="1"/>
      <p:bldP spid="75" grpId="0" animBg="1"/>
      <p:bldP spid="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845D8-2B1F-0176-FF50-32C45019E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B2929673-B1A0-287F-774E-B657B0CA8349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 fontScale="85000" lnSpcReduction="20000"/>
              </a:bodyPr>
              <a:lstStyle/>
              <a:p>
                <a:pPr marL="514350" indent="-514350"/>
                <a:r>
                  <a:rPr lang="en-GB" sz="2800" dirty="0"/>
                  <a:t>Starting point: single-level, linear regression model</a:t>
                </a:r>
              </a:p>
              <a:p>
                <a:pPr marL="514350" indent="-514350"/>
                <a:endParaRPr lang="en-GB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3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br>
                  <a:rPr lang="nl-BE" sz="3900" dirty="0"/>
                </a:br>
                <a:endParaRPr lang="en-GB" sz="3900" dirty="0"/>
              </a:p>
              <a:p>
                <a:pPr marL="0" indent="0">
                  <a:buNone/>
                </a:pPr>
                <a:endParaRPr lang="nl-BE" sz="39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BE" sz="3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900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>
                  <a:buFont typeface="Arial" charset="0"/>
                  <a:buNone/>
                </a:pPr>
                <a:r>
                  <a:rPr lang="en-GB" dirty="0"/>
                  <a:t>							</a:t>
                </a:r>
                <a:br>
                  <a:rPr lang="en-GB" dirty="0"/>
                </a:br>
                <a:r>
                  <a:rPr lang="en-GB" dirty="0"/>
                  <a:t>						</a:t>
                </a:r>
                <a:endParaRPr lang="en-GB" dirty="0">
                  <a:ea typeface="ＭＳ Ｐゴシック" charset="0"/>
                  <a:cs typeface="Calibri" charset="0"/>
                </a:endParaRPr>
              </a:p>
              <a:p>
                <a:pPr lvl="1"/>
                <a:endParaRPr lang="en-GB" dirty="0">
                  <a:ea typeface="ＭＳ Ｐゴシック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B2929673-B1A0-287F-774E-B657B0CA83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05" t="-2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8817EFFB-7DC9-C3C2-44AE-86166A24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approach: multilevel modelling</a:t>
            </a:r>
          </a:p>
        </p:txBody>
      </p:sp>
      <p:sp>
        <p:nvSpPr>
          <p:cNvPr id="2524165" name="Line 5">
            <a:extLst>
              <a:ext uri="{FF2B5EF4-FFF2-40B4-BE49-F238E27FC236}">
                <a16:creationId xmlns:a16="http://schemas.microsoft.com/office/drawing/2014/main" id="{4A862C17-72CB-0F44-CBB3-25607C3AE5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8449" y="2852738"/>
            <a:ext cx="1523991" cy="14398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66" name="Text Box 6">
            <a:extLst>
              <a:ext uri="{FF2B5EF4-FFF2-40B4-BE49-F238E27FC236}">
                <a16:creationId xmlns:a16="http://schemas.microsoft.com/office/drawing/2014/main" id="{2AB16F41-75C0-1E10-D7F3-3868B5A4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52" y="4292602"/>
            <a:ext cx="326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Perceived threat of individual </a:t>
            </a:r>
            <a:r>
              <a:rPr lang="en-GB" i="1" dirty="0" err="1"/>
              <a:t>i</a:t>
            </a:r>
            <a:endParaRPr lang="en-GB" dirty="0"/>
          </a:p>
        </p:txBody>
      </p:sp>
      <p:sp>
        <p:nvSpPr>
          <p:cNvPr id="2524167" name="Text Box 7">
            <a:extLst>
              <a:ext uri="{FF2B5EF4-FFF2-40B4-BE49-F238E27FC236}">
                <a16:creationId xmlns:a16="http://schemas.microsoft.com/office/drawing/2014/main" id="{FAF9475E-6765-BA07-2F5E-55E0A8677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859" y="4941888"/>
            <a:ext cx="28222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Average perceived threat </a:t>
            </a:r>
            <a:br>
              <a:rPr lang="en-GB" dirty="0"/>
            </a:br>
            <a:r>
              <a:rPr lang="en-GB" dirty="0"/>
              <a:t>when deprivation = 0</a:t>
            </a:r>
          </a:p>
        </p:txBody>
      </p:sp>
      <p:sp>
        <p:nvSpPr>
          <p:cNvPr id="2524168" name="Line 8">
            <a:extLst>
              <a:ext uri="{FF2B5EF4-FFF2-40B4-BE49-F238E27FC236}">
                <a16:creationId xmlns:a16="http://schemas.microsoft.com/office/drawing/2014/main" id="{0E3D799E-0390-CC2B-DDE6-911BDE203F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2025" y="3016384"/>
            <a:ext cx="603090" cy="1739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69" name="Text Box 9">
            <a:extLst>
              <a:ext uri="{FF2B5EF4-FFF2-40B4-BE49-F238E27FC236}">
                <a16:creationId xmlns:a16="http://schemas.microsoft.com/office/drawing/2014/main" id="{BD1D4941-3F6B-9084-656A-D1F165F83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383" y="5535612"/>
            <a:ext cx="2492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Effect of a one-unit </a:t>
            </a:r>
            <a:br>
              <a:rPr lang="en-GB" dirty="0"/>
            </a:br>
            <a:r>
              <a:rPr lang="en-GB" dirty="0"/>
              <a:t>increase in deprivation</a:t>
            </a:r>
          </a:p>
        </p:txBody>
      </p:sp>
      <p:sp>
        <p:nvSpPr>
          <p:cNvPr id="2524170" name="Line 10">
            <a:extLst>
              <a:ext uri="{FF2B5EF4-FFF2-40B4-BE49-F238E27FC236}">
                <a16:creationId xmlns:a16="http://schemas.microsoft.com/office/drawing/2014/main" id="{9AE16840-95CF-77AC-D35C-99E9644817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1235" y="3028947"/>
            <a:ext cx="79110" cy="2446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1" name="Text Box 11">
            <a:extLst>
              <a:ext uri="{FF2B5EF4-FFF2-40B4-BE49-F238E27FC236}">
                <a16:creationId xmlns:a16="http://schemas.microsoft.com/office/drawing/2014/main" id="{C26EB941-E053-A800-ED30-6707C7C10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2246" y="3517547"/>
            <a:ext cx="2236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/>
              <a:t>Error of prediction </a:t>
            </a:r>
            <a:br>
              <a:rPr lang="en-GB" dirty="0"/>
            </a:br>
            <a:r>
              <a:rPr lang="en-GB" dirty="0"/>
              <a:t>for individual </a:t>
            </a:r>
            <a:r>
              <a:rPr lang="en-GB" i="1" dirty="0" err="1"/>
              <a:t>i</a:t>
            </a:r>
            <a:endParaRPr lang="en-GB" dirty="0"/>
          </a:p>
        </p:txBody>
      </p:sp>
      <p:sp>
        <p:nvSpPr>
          <p:cNvPr id="2524172" name="Line 12">
            <a:extLst>
              <a:ext uri="{FF2B5EF4-FFF2-40B4-BE49-F238E27FC236}">
                <a16:creationId xmlns:a16="http://schemas.microsoft.com/office/drawing/2014/main" id="{F1F69625-F699-0AEC-8974-22AA34918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9560" y="2852738"/>
            <a:ext cx="1992812" cy="9429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3" name="Line 13">
            <a:extLst>
              <a:ext uri="{FF2B5EF4-FFF2-40B4-BE49-F238E27FC236}">
                <a16:creationId xmlns:a16="http://schemas.microsoft.com/office/drawing/2014/main" id="{AAFB888A-C0F0-5D68-1594-665FBF22F6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455" y="4005263"/>
            <a:ext cx="864577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4" name="Text Box 14">
            <a:extLst>
              <a:ext uri="{FF2B5EF4-FFF2-40B4-BE49-F238E27FC236}">
                <a16:creationId xmlns:a16="http://schemas.microsoft.com/office/drawing/2014/main" id="{3FE614BC-5C11-6B41-2BB3-D067CCFB0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743" y="4460523"/>
            <a:ext cx="20826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Residual variation </a:t>
            </a:r>
            <a:br>
              <a:rPr lang="en-GB" dirty="0"/>
            </a:br>
            <a:r>
              <a:rPr lang="en-GB" dirty="0"/>
              <a:t>of individuals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94E3827-19C8-F5FC-398D-D8FAC9E8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8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4165" grpId="0" animBg="1"/>
      <p:bldP spid="2524166" grpId="0"/>
      <p:bldP spid="2524167" grpId="0"/>
      <p:bldP spid="2524168" grpId="0" animBg="1"/>
      <p:bldP spid="2524169" grpId="0"/>
      <p:bldP spid="2524170" grpId="0" animBg="1"/>
      <p:bldP spid="2524171" grpId="0"/>
      <p:bldP spid="2524172" grpId="0" animBg="1"/>
      <p:bldP spid="2524173" grpId="0" animBg="1"/>
      <p:bldP spid="252417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F933-021B-3E84-C899-0BE875BF1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C531D4BF-D00B-99B2-ADAC-01D7B4AA54CA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76000" y="1656000"/>
                <a:ext cx="11368350" cy="4464000"/>
              </a:xfrm>
            </p:spPr>
            <p:txBody>
              <a:bodyPr vert="horz" lIns="91440" tIns="45720" rIns="91440" bIns="45720" rtlCol="0">
                <a:normAutofit fontScale="85000" lnSpcReduction="20000"/>
              </a:bodyPr>
              <a:lstStyle/>
              <a:p>
                <a:pPr marL="514350" indent="-514350"/>
                <a:r>
                  <a:rPr lang="en-GB" sz="2800" dirty="0"/>
                  <a:t>Derivation of two-level model (individuals nested within countries) in two steps</a:t>
                </a:r>
              </a:p>
              <a:p>
                <a:pPr marL="971550" lvl="1" indent="-514350"/>
                <a:r>
                  <a:rPr lang="en-GB" dirty="0"/>
                  <a:t>Step 1: assume </a:t>
                </a:r>
                <a:r>
                  <a:rPr lang="en-GB" i="1" dirty="0"/>
                  <a:t>j </a:t>
                </a:r>
                <a:r>
                  <a:rPr lang="en-GB" dirty="0"/>
                  <a:t>countries, with a separate regression equation for each country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3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br>
                  <a:rPr lang="nl-BE" sz="3900" dirty="0"/>
                </a:br>
                <a:endParaRPr lang="en-GB" sz="3900" dirty="0"/>
              </a:p>
              <a:p>
                <a:pPr marL="0" indent="0">
                  <a:buNone/>
                </a:pPr>
                <a:endParaRPr lang="nl-BE" sz="39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900" dirty="0"/>
              </a:p>
              <a:p>
                <a:pPr lvl="1"/>
                <a:endParaRPr lang="en-GB" sz="3900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lvl="1">
                  <a:buFont typeface="Arial" charset="0"/>
                  <a:buNone/>
                </a:pPr>
                <a:r>
                  <a:rPr lang="en-GB" dirty="0"/>
                  <a:t>							</a:t>
                </a:r>
                <a:br>
                  <a:rPr lang="en-GB" dirty="0"/>
                </a:br>
                <a:r>
                  <a:rPr lang="en-GB" dirty="0"/>
                  <a:t>						</a:t>
                </a:r>
                <a:endParaRPr lang="en-GB" dirty="0">
                  <a:ea typeface="ＭＳ Ｐゴシック" charset="0"/>
                  <a:cs typeface="Calibri" charset="0"/>
                </a:endParaRPr>
              </a:p>
              <a:p>
                <a:pPr lvl="1"/>
                <a:endParaRPr lang="en-GB" dirty="0">
                  <a:ea typeface="ＭＳ Ｐゴシック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C531D4BF-D00B-99B2-ADAC-01D7B4AA54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656000"/>
                <a:ext cx="11368350" cy="4464000"/>
              </a:xfrm>
              <a:blipFill>
                <a:blip r:embed="rId3"/>
                <a:stretch>
                  <a:fillRect l="-781" t="-2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60F698D5-DC3D-37E8-4F43-D6F8736A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 of multilevel modelling</a:t>
            </a:r>
          </a:p>
        </p:txBody>
      </p:sp>
      <p:sp>
        <p:nvSpPr>
          <p:cNvPr id="2524165" name="Line 5">
            <a:extLst>
              <a:ext uri="{FF2B5EF4-FFF2-40B4-BE49-F238E27FC236}">
                <a16:creationId xmlns:a16="http://schemas.microsoft.com/office/drawing/2014/main" id="{63AA99B3-01A8-7A5E-250B-EE8E2F534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8449" y="2852738"/>
            <a:ext cx="1523991" cy="14398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66" name="Text Box 6">
            <a:extLst>
              <a:ext uri="{FF2B5EF4-FFF2-40B4-BE49-F238E27FC236}">
                <a16:creationId xmlns:a16="http://schemas.microsoft.com/office/drawing/2014/main" id="{3A3661E8-F144-41BE-DE6F-62552C9C6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64" y="4292602"/>
            <a:ext cx="32624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Perceived threat of individual </a:t>
            </a:r>
            <a:r>
              <a:rPr lang="en-GB" i="1" dirty="0" err="1"/>
              <a:t>i</a:t>
            </a:r>
            <a:br>
              <a:rPr lang="en-GB" i="1" dirty="0"/>
            </a:br>
            <a:r>
              <a:rPr lang="en-GB" dirty="0"/>
              <a:t>in country </a:t>
            </a:r>
            <a:r>
              <a:rPr lang="en-GB" i="1" dirty="0"/>
              <a:t>j</a:t>
            </a:r>
            <a:endParaRPr lang="en-GB" dirty="0"/>
          </a:p>
        </p:txBody>
      </p:sp>
      <p:sp>
        <p:nvSpPr>
          <p:cNvPr id="2524167" name="Text Box 7">
            <a:extLst>
              <a:ext uri="{FF2B5EF4-FFF2-40B4-BE49-F238E27FC236}">
                <a16:creationId xmlns:a16="http://schemas.microsoft.com/office/drawing/2014/main" id="{8B5F733A-7ED2-9106-6E1F-6E5430F0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859" y="4941888"/>
            <a:ext cx="32560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Average perceived threat for </a:t>
            </a:r>
            <a:br>
              <a:rPr lang="en-GB" dirty="0"/>
            </a:br>
            <a:r>
              <a:rPr lang="en-GB" dirty="0"/>
              <a:t>country </a:t>
            </a:r>
            <a:r>
              <a:rPr lang="en-GB" i="1" dirty="0"/>
              <a:t>j</a:t>
            </a:r>
            <a:r>
              <a:rPr lang="en-GB" dirty="0"/>
              <a:t> when deprivation = 0</a:t>
            </a:r>
          </a:p>
        </p:txBody>
      </p:sp>
      <p:sp>
        <p:nvSpPr>
          <p:cNvPr id="2524168" name="Line 8">
            <a:extLst>
              <a:ext uri="{FF2B5EF4-FFF2-40B4-BE49-F238E27FC236}">
                <a16:creationId xmlns:a16="http://schemas.microsoft.com/office/drawing/2014/main" id="{67230770-B7AD-4602-4052-A899FF2A3C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2024" y="2852738"/>
            <a:ext cx="735767" cy="19026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69" name="Text Box 9">
            <a:extLst>
              <a:ext uri="{FF2B5EF4-FFF2-40B4-BE49-F238E27FC236}">
                <a16:creationId xmlns:a16="http://schemas.microsoft.com/office/drawing/2014/main" id="{7CCFA2D4-0BD8-6DC5-F95B-B60FB4F3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383" y="5535612"/>
            <a:ext cx="2492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Effect of a one-unit </a:t>
            </a:r>
            <a:br>
              <a:rPr lang="en-GB" dirty="0"/>
            </a:br>
            <a:r>
              <a:rPr lang="en-GB" dirty="0"/>
              <a:t>increase in deprivation</a:t>
            </a:r>
          </a:p>
        </p:txBody>
      </p:sp>
      <p:sp>
        <p:nvSpPr>
          <p:cNvPr id="2524170" name="Line 10">
            <a:extLst>
              <a:ext uri="{FF2B5EF4-FFF2-40B4-BE49-F238E27FC236}">
                <a16:creationId xmlns:a16="http://schemas.microsoft.com/office/drawing/2014/main" id="{410B1886-9D20-138C-D377-ABFDA4242B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1235" y="2852738"/>
            <a:ext cx="210228" cy="26225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1" name="Text Box 11">
            <a:extLst>
              <a:ext uri="{FF2B5EF4-FFF2-40B4-BE49-F238E27FC236}">
                <a16:creationId xmlns:a16="http://schemas.microsoft.com/office/drawing/2014/main" id="{C5F1EE5A-044D-D71E-ED25-328A9D2EA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2246" y="3517547"/>
            <a:ext cx="22365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/>
              <a:t>Error of prediction </a:t>
            </a:r>
            <a:br>
              <a:rPr lang="en-GB" dirty="0"/>
            </a:br>
            <a:r>
              <a:rPr lang="en-GB" dirty="0"/>
              <a:t>for individual </a:t>
            </a:r>
            <a:r>
              <a:rPr lang="en-GB" i="1" dirty="0" err="1"/>
              <a:t>i</a:t>
            </a:r>
            <a:r>
              <a:rPr lang="en-GB" i="1" dirty="0"/>
              <a:t> </a:t>
            </a:r>
            <a:r>
              <a:rPr lang="en-GB" dirty="0"/>
              <a:t>in country </a:t>
            </a:r>
            <a:r>
              <a:rPr lang="en-GB" i="1" dirty="0"/>
              <a:t>j</a:t>
            </a:r>
            <a:endParaRPr lang="en-GB" dirty="0"/>
          </a:p>
        </p:txBody>
      </p:sp>
      <p:sp>
        <p:nvSpPr>
          <p:cNvPr id="2524172" name="Line 12">
            <a:extLst>
              <a:ext uri="{FF2B5EF4-FFF2-40B4-BE49-F238E27FC236}">
                <a16:creationId xmlns:a16="http://schemas.microsoft.com/office/drawing/2014/main" id="{F0586A6B-E6B3-2256-7593-E0F8F88D8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8380" y="2852738"/>
            <a:ext cx="1523992" cy="9429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3" name="Line 13">
            <a:extLst>
              <a:ext uri="{FF2B5EF4-FFF2-40B4-BE49-F238E27FC236}">
                <a16:creationId xmlns:a16="http://schemas.microsoft.com/office/drawing/2014/main" id="{8422DDB5-05D7-A505-7DBE-BE5006AA6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5697" y="3856041"/>
            <a:ext cx="837335" cy="5095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4" name="Text Box 14">
            <a:extLst>
              <a:ext uri="{FF2B5EF4-FFF2-40B4-BE49-F238E27FC236}">
                <a16:creationId xmlns:a16="http://schemas.microsoft.com/office/drawing/2014/main" id="{5BD31517-134A-405A-D028-D09F130F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743" y="4460523"/>
            <a:ext cx="22365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Residual variation </a:t>
            </a:r>
            <a:br>
              <a:rPr lang="en-GB" dirty="0"/>
            </a:br>
            <a:r>
              <a:rPr lang="en-GB" dirty="0"/>
              <a:t>of individuals within </a:t>
            </a:r>
            <a:br>
              <a:rPr lang="en-GB" dirty="0"/>
            </a:br>
            <a:r>
              <a:rPr lang="en-GB" dirty="0"/>
              <a:t>a country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242E93-6F2C-7188-A283-509AF70B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2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4165" grpId="0" animBg="1"/>
      <p:bldP spid="2524166" grpId="0"/>
      <p:bldP spid="2524167" grpId="0"/>
      <p:bldP spid="2524168" grpId="0" animBg="1"/>
      <p:bldP spid="2524169" grpId="0"/>
      <p:bldP spid="2524170" grpId="0" animBg="1"/>
      <p:bldP spid="2524171" grpId="0"/>
      <p:bldP spid="2524172" grpId="0" animBg="1"/>
      <p:bldP spid="2524173" grpId="0" animBg="1"/>
      <p:bldP spid="25241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E22C7-A66C-F0DE-8AFB-3080800F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B148291C-8320-95FB-8299-E9D5D7F7BA2E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76000" y="1656000"/>
                <a:ext cx="11368350" cy="4464000"/>
              </a:xfrm>
            </p:spPr>
            <p:txBody>
              <a:bodyPr vert="horz" lIns="91440" tIns="45720" rIns="91440" bIns="45720" rtlCol="0">
                <a:normAutofit fontScale="85000" lnSpcReduction="20000"/>
              </a:bodyPr>
              <a:lstStyle/>
              <a:p>
                <a:pPr marL="514350" indent="-514350"/>
                <a:r>
                  <a:rPr lang="en-GB" sz="2800" dirty="0"/>
                  <a:t>Derivation of two-level model (individuals nested within countries) in two steps</a:t>
                </a:r>
              </a:p>
              <a:p>
                <a:pPr marL="971550" lvl="1" indent="-514350"/>
                <a:r>
                  <a:rPr lang="en-GB" dirty="0"/>
                  <a:t>Step 2: elaboration of the country-specific intercept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3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br>
                  <a:rPr lang="nl-BE" sz="3900" dirty="0"/>
                </a:br>
                <a:endParaRPr lang="en-GB" sz="3900" dirty="0"/>
              </a:p>
              <a:p>
                <a:pPr marL="0" indent="0">
                  <a:buNone/>
                </a:pPr>
                <a:endParaRPr lang="nl-BE" sz="39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900" dirty="0"/>
              </a:p>
              <a:p>
                <a:pPr lvl="1"/>
                <a:endParaRPr lang="en-GB" sz="3900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lvl="1">
                  <a:buFont typeface="Arial" charset="0"/>
                  <a:buNone/>
                </a:pPr>
                <a:r>
                  <a:rPr lang="en-GB" dirty="0"/>
                  <a:t>							</a:t>
                </a:r>
                <a:br>
                  <a:rPr lang="en-GB" dirty="0"/>
                </a:br>
                <a:r>
                  <a:rPr lang="en-GB" dirty="0"/>
                  <a:t>						</a:t>
                </a:r>
                <a:endParaRPr lang="en-GB" dirty="0">
                  <a:ea typeface="ＭＳ Ｐゴシック" charset="0"/>
                  <a:cs typeface="Calibri" charset="0"/>
                </a:endParaRPr>
              </a:p>
              <a:p>
                <a:pPr lvl="1"/>
                <a:endParaRPr lang="en-GB" dirty="0">
                  <a:ea typeface="ＭＳ Ｐゴシック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B148291C-8320-95FB-8299-E9D5D7F7BA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656000"/>
                <a:ext cx="11368350" cy="4464000"/>
              </a:xfrm>
              <a:blipFill>
                <a:blip r:embed="rId3"/>
                <a:stretch>
                  <a:fillRect l="-781" t="-2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9E47C186-7B88-3500-0B9F-D6FD296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 of multilevel modelling</a:t>
            </a:r>
          </a:p>
        </p:txBody>
      </p:sp>
      <p:sp>
        <p:nvSpPr>
          <p:cNvPr id="2524165" name="Line 5">
            <a:extLst>
              <a:ext uri="{FF2B5EF4-FFF2-40B4-BE49-F238E27FC236}">
                <a16:creationId xmlns:a16="http://schemas.microsoft.com/office/drawing/2014/main" id="{3EDD6F24-D3E9-72F3-7553-FFEEDDBE5B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8448" y="2852738"/>
            <a:ext cx="1933575" cy="14398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66" name="Text Box 6">
            <a:extLst>
              <a:ext uri="{FF2B5EF4-FFF2-40B4-BE49-F238E27FC236}">
                <a16:creationId xmlns:a16="http://schemas.microsoft.com/office/drawing/2014/main" id="{34BF2E90-4ACE-F790-160E-DCCAB04A0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64" y="4292602"/>
            <a:ext cx="27581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Average perceived threat</a:t>
            </a:r>
            <a:br>
              <a:rPr lang="en-GB" dirty="0"/>
            </a:br>
            <a:r>
              <a:rPr lang="en-GB" dirty="0"/>
              <a:t>in country </a:t>
            </a:r>
            <a:r>
              <a:rPr lang="en-GB" i="1" dirty="0"/>
              <a:t>j</a:t>
            </a:r>
            <a:endParaRPr lang="en-GB" dirty="0"/>
          </a:p>
        </p:txBody>
      </p:sp>
      <p:sp>
        <p:nvSpPr>
          <p:cNvPr id="2524167" name="Text Box 7">
            <a:extLst>
              <a:ext uri="{FF2B5EF4-FFF2-40B4-BE49-F238E27FC236}">
                <a16:creationId xmlns:a16="http://schemas.microsoft.com/office/drawing/2014/main" id="{FE9A84DD-A34A-CB61-5AA9-497E1CA6D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859" y="4941888"/>
            <a:ext cx="28222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Average perceived threat </a:t>
            </a:r>
            <a:br>
              <a:rPr lang="en-GB" dirty="0"/>
            </a:br>
            <a:r>
              <a:rPr lang="en-GB" dirty="0"/>
              <a:t>over all countries</a:t>
            </a:r>
          </a:p>
        </p:txBody>
      </p:sp>
      <p:sp>
        <p:nvSpPr>
          <p:cNvPr id="2524168" name="Line 8">
            <a:extLst>
              <a:ext uri="{FF2B5EF4-FFF2-40B4-BE49-F238E27FC236}">
                <a16:creationId xmlns:a16="http://schemas.microsoft.com/office/drawing/2014/main" id="{215D7EFD-99DA-59D4-F7ED-61C11C2917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2023" y="2852738"/>
            <a:ext cx="1389213" cy="19026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1" name="Text Box 11">
            <a:extLst>
              <a:ext uri="{FF2B5EF4-FFF2-40B4-BE49-F238E27FC236}">
                <a16:creationId xmlns:a16="http://schemas.microsoft.com/office/drawing/2014/main" id="{424D6CA8-F5B4-37BF-D038-F2BBC4F70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2246" y="3517547"/>
            <a:ext cx="22365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/>
              <a:t>Differential level of perceived threat in country </a:t>
            </a:r>
            <a:r>
              <a:rPr lang="en-GB" i="1" dirty="0"/>
              <a:t>j</a:t>
            </a:r>
            <a:endParaRPr lang="en-GB" dirty="0"/>
          </a:p>
        </p:txBody>
      </p:sp>
      <p:sp>
        <p:nvSpPr>
          <p:cNvPr id="2524172" name="Line 12">
            <a:extLst>
              <a:ext uri="{FF2B5EF4-FFF2-40B4-BE49-F238E27FC236}">
                <a16:creationId xmlns:a16="http://schemas.microsoft.com/office/drawing/2014/main" id="{91EE3564-71EB-8C2D-EAFD-640DABF0A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8113" y="2781400"/>
            <a:ext cx="2064259" cy="101431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3" name="Line 13">
            <a:extLst>
              <a:ext uri="{FF2B5EF4-FFF2-40B4-BE49-F238E27FC236}">
                <a16:creationId xmlns:a16="http://schemas.microsoft.com/office/drawing/2014/main" id="{E876D32E-CC9F-EBC1-3DA9-16BB1FC02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5697" y="3856041"/>
            <a:ext cx="837335" cy="5095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24174" name="Text Box 14">
            <a:extLst>
              <a:ext uri="{FF2B5EF4-FFF2-40B4-BE49-F238E27FC236}">
                <a16:creationId xmlns:a16="http://schemas.microsoft.com/office/drawing/2014/main" id="{899519E0-0270-4C18-1048-B02EBD60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743" y="4460523"/>
            <a:ext cx="1954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Variation of </a:t>
            </a:r>
            <a:br>
              <a:rPr lang="en-GB" dirty="0"/>
            </a:br>
            <a:r>
              <a:rPr lang="en-GB" dirty="0"/>
              <a:t>country averages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207163-B8E2-C651-7606-D8375821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4165" grpId="0" animBg="1"/>
      <p:bldP spid="2524166" grpId="0"/>
      <p:bldP spid="2524167" grpId="0"/>
      <p:bldP spid="2524168" grpId="0" animBg="1"/>
      <p:bldP spid="2524171" grpId="0"/>
      <p:bldP spid="2524172" grpId="0" animBg="1"/>
      <p:bldP spid="2524173" grpId="0" animBg="1"/>
      <p:bldP spid="25241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13B1-AD1D-B03D-9BE7-6F3F0D49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A8725FC2-19CA-9F6C-51D4-C76EBF6CEC46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76000" y="1656000"/>
                <a:ext cx="11368350" cy="4464000"/>
              </a:xfrm>
            </p:spPr>
            <p:txBody>
              <a:bodyPr vert="horz" lIns="91440" tIns="45720" rIns="91440" bIns="45720" rtlCol="0">
                <a:normAutofit fontScale="85000" lnSpcReduction="20000"/>
              </a:bodyPr>
              <a:lstStyle/>
              <a:p>
                <a:pPr marL="514350" indent="-514350"/>
                <a:r>
                  <a:rPr lang="en-GB" sz="2800" dirty="0"/>
                  <a:t>Substitution of the step 2 equation into step 1:</a:t>
                </a:r>
              </a:p>
              <a:p>
                <a:pPr marL="971550" lvl="1" indent="-514350"/>
                <a:endParaRPr lang="en-GB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l-BE" sz="39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nl-BE" sz="3900" dirty="0"/>
              </a:p>
              <a:p>
                <a:pPr marL="0" indent="0">
                  <a:buNone/>
                </a:pPr>
                <a:endParaRPr lang="nl-BE" sz="39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39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BE" sz="39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3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3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3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3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sub>
                            <m:sup>
                              <m:r>
                                <a:rPr lang="nl-BE" sz="3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3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nl-BE" sz="3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39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3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3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nl-BE" sz="3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3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900" dirty="0"/>
              </a:p>
              <a:p>
                <a:pPr lvl="1"/>
                <a:endParaRPr lang="en-GB" sz="3900" dirty="0"/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r>
                  <a:rPr lang="en-GB" sz="2800" dirty="0"/>
                  <a:t>Possible to add more individual-level (</a:t>
                </a:r>
                <a:r>
                  <a:rPr lang="en-GB" sz="2800" i="1" dirty="0" err="1"/>
                  <a:t>X</a:t>
                </a:r>
                <a:r>
                  <a:rPr lang="en-GB" sz="2800" i="1" baseline="-25000" dirty="0" err="1"/>
                  <a:t>ij</a:t>
                </a:r>
                <a:r>
                  <a:rPr lang="en-GB" sz="2800" dirty="0"/>
                  <a:t>) and country-level (</a:t>
                </a:r>
                <a:r>
                  <a:rPr lang="en-GB" sz="2800" i="1" dirty="0" err="1"/>
                  <a:t>Z</a:t>
                </a:r>
                <a:r>
                  <a:rPr lang="en-GB" sz="2800" i="1" baseline="-25000" dirty="0" err="1"/>
                  <a:t>j</a:t>
                </a:r>
                <a:r>
                  <a:rPr lang="en-GB" sz="2800" dirty="0"/>
                  <a:t>) predictors</a:t>
                </a:r>
              </a:p>
              <a:p>
                <a:r>
                  <a:rPr lang="en-GB" sz="2800" dirty="0"/>
                  <a:t>Possible to add random slopes for individual-level predictors</a:t>
                </a:r>
                <a:r>
                  <a:rPr lang="en-GB" dirty="0"/>
                  <a:t>			</a:t>
                </a:r>
                <a:endParaRPr lang="en-GB" dirty="0">
                  <a:ea typeface="ＭＳ Ｐゴシック" charset="0"/>
                  <a:cs typeface="Calibri" charset="0"/>
                </a:endParaRPr>
              </a:p>
              <a:p>
                <a:pPr lvl="1"/>
                <a:endParaRPr lang="en-GB" dirty="0">
                  <a:ea typeface="ＭＳ Ｐゴシック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524162" name="Rectangle 3">
                <a:extLst>
                  <a:ext uri="{FF2B5EF4-FFF2-40B4-BE49-F238E27FC236}">
                    <a16:creationId xmlns:a16="http://schemas.microsoft.com/office/drawing/2014/main" id="{A8725FC2-19CA-9F6C-51D4-C76EBF6CEC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656000"/>
                <a:ext cx="11368350" cy="4464000"/>
              </a:xfrm>
              <a:blipFill>
                <a:blip r:embed="rId3"/>
                <a:stretch>
                  <a:fillRect l="-781" t="-2557" b="-5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E17621B9-FB15-5CC4-22BD-E81B528D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 of multilevel modelling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32C05DC-E900-9953-C097-9D10F6CE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25</a:t>
            </a:fld>
            <a:endParaRPr lang="en-GB" dirty="0"/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6B8A2207-9AC8-1A1C-FE55-F39FDFA3D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447" y="4524392"/>
            <a:ext cx="257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dirty="0">
                <a:latin typeface="Arial" charset="0"/>
              </a:rPr>
              <a:t>RANDOM EFFECTS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A46EDEA1-D382-F20B-EA46-116DC41245C7}"/>
              </a:ext>
            </a:extLst>
          </p:cNvPr>
          <p:cNvSpPr>
            <a:spLocks/>
          </p:cNvSpPr>
          <p:nvPr/>
        </p:nvSpPr>
        <p:spPr bwMode="auto">
          <a:xfrm rot="16200000">
            <a:off x="5570211" y="2090896"/>
            <a:ext cx="310365" cy="1894385"/>
          </a:xfrm>
          <a:prstGeom prst="leftBrace">
            <a:avLst>
              <a:gd name="adj1" fmla="val 9603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GB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DF9DF49-9D65-4120-774E-E19164419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830" y="4568897"/>
            <a:ext cx="2179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dirty="0">
                <a:latin typeface="Arial" charset="0"/>
              </a:rPr>
              <a:t>FIXED EFFECTS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76CB9391-EAF1-7A66-5F1A-C30AA51960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8974" y="3193271"/>
            <a:ext cx="2528883" cy="12856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57224EFC-749F-F29C-9BDB-AAC46681687C}"/>
              </a:ext>
            </a:extLst>
          </p:cNvPr>
          <p:cNvSpPr>
            <a:spLocks/>
          </p:cNvSpPr>
          <p:nvPr/>
        </p:nvSpPr>
        <p:spPr bwMode="auto">
          <a:xfrm rot="16200000">
            <a:off x="7850354" y="2315518"/>
            <a:ext cx="248444" cy="1429280"/>
          </a:xfrm>
          <a:prstGeom prst="leftBrace">
            <a:avLst>
              <a:gd name="adj1" fmla="val 3342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GB" dirty="0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01E01E46-BD2A-68AB-A986-E637419F1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0065" y="3193270"/>
            <a:ext cx="981059" cy="12411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45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DAB99-C1FA-9E4C-BEDA-43BA5EE1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 of multilevel </a:t>
            </a:r>
            <a:r>
              <a:rPr lang="en-GB" dirty="0" err="1"/>
              <a:t>modeling</a:t>
            </a:r>
            <a:endParaRPr lang="en-GB" dirty="0"/>
          </a:p>
        </p:txBody>
      </p:sp>
      <p:sp>
        <p:nvSpPr>
          <p:cNvPr id="2530306" name="Line 3"/>
          <p:cNvSpPr>
            <a:spLocks noChangeShapeType="1"/>
          </p:cNvSpPr>
          <p:nvPr/>
        </p:nvSpPr>
        <p:spPr bwMode="auto">
          <a:xfrm>
            <a:off x="2738806" y="1428750"/>
            <a:ext cx="1465" cy="4929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07" name="Line 4"/>
          <p:cNvSpPr>
            <a:spLocks noChangeShapeType="1"/>
          </p:cNvSpPr>
          <p:nvPr/>
        </p:nvSpPr>
        <p:spPr bwMode="auto">
          <a:xfrm>
            <a:off x="2524860" y="6045728"/>
            <a:ext cx="741631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08" name="Oval 5"/>
          <p:cNvSpPr>
            <a:spLocks noChangeArrowheads="1"/>
          </p:cNvSpPr>
          <p:nvPr/>
        </p:nvSpPr>
        <p:spPr bwMode="auto">
          <a:xfrm>
            <a:off x="3244362" y="5133977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09" name="Oval 6"/>
          <p:cNvSpPr>
            <a:spLocks noChangeArrowheads="1"/>
          </p:cNvSpPr>
          <p:nvPr/>
        </p:nvSpPr>
        <p:spPr bwMode="auto">
          <a:xfrm>
            <a:off x="3603382" y="4630740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0" name="Oval 7"/>
          <p:cNvSpPr>
            <a:spLocks noChangeArrowheads="1"/>
          </p:cNvSpPr>
          <p:nvPr/>
        </p:nvSpPr>
        <p:spPr bwMode="auto">
          <a:xfrm>
            <a:off x="4108939" y="5565777"/>
            <a:ext cx="142143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1" name="Oval 8"/>
          <p:cNvSpPr>
            <a:spLocks noChangeArrowheads="1"/>
          </p:cNvSpPr>
          <p:nvPr/>
        </p:nvSpPr>
        <p:spPr bwMode="auto">
          <a:xfrm>
            <a:off x="4900246" y="4702177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2" name="Oval 9"/>
          <p:cNvSpPr>
            <a:spLocks noChangeArrowheads="1"/>
          </p:cNvSpPr>
          <p:nvPr/>
        </p:nvSpPr>
        <p:spPr bwMode="auto">
          <a:xfrm>
            <a:off x="4396155" y="4991102"/>
            <a:ext cx="142143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3" name="Oval 10"/>
          <p:cNvSpPr>
            <a:spLocks noChangeArrowheads="1"/>
          </p:cNvSpPr>
          <p:nvPr/>
        </p:nvSpPr>
        <p:spPr bwMode="auto">
          <a:xfrm>
            <a:off x="5693020" y="4054477"/>
            <a:ext cx="142142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4" name="Oval 11"/>
          <p:cNvSpPr>
            <a:spLocks noChangeArrowheads="1"/>
          </p:cNvSpPr>
          <p:nvPr/>
        </p:nvSpPr>
        <p:spPr bwMode="auto">
          <a:xfrm>
            <a:off x="4756639" y="4414840"/>
            <a:ext cx="142143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5" name="Oval 12"/>
          <p:cNvSpPr>
            <a:spLocks noChangeArrowheads="1"/>
          </p:cNvSpPr>
          <p:nvPr/>
        </p:nvSpPr>
        <p:spPr bwMode="auto">
          <a:xfrm>
            <a:off x="5693020" y="4918077"/>
            <a:ext cx="142142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6" name="Oval 13"/>
          <p:cNvSpPr>
            <a:spLocks noChangeArrowheads="1"/>
          </p:cNvSpPr>
          <p:nvPr/>
        </p:nvSpPr>
        <p:spPr bwMode="auto">
          <a:xfrm>
            <a:off x="7132028" y="4846640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7" name="Oval 14"/>
          <p:cNvSpPr>
            <a:spLocks noChangeArrowheads="1"/>
          </p:cNvSpPr>
          <p:nvPr/>
        </p:nvSpPr>
        <p:spPr bwMode="auto">
          <a:xfrm>
            <a:off x="6844812" y="4270377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8" name="Oval 15"/>
          <p:cNvSpPr>
            <a:spLocks noChangeArrowheads="1"/>
          </p:cNvSpPr>
          <p:nvPr/>
        </p:nvSpPr>
        <p:spPr bwMode="auto">
          <a:xfrm>
            <a:off x="7709389" y="4341815"/>
            <a:ext cx="142142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19" name="Oval 16"/>
          <p:cNvSpPr>
            <a:spLocks noChangeArrowheads="1"/>
          </p:cNvSpPr>
          <p:nvPr/>
        </p:nvSpPr>
        <p:spPr bwMode="auto">
          <a:xfrm>
            <a:off x="6125309" y="4486277"/>
            <a:ext cx="142143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0" name="Oval 17"/>
          <p:cNvSpPr>
            <a:spLocks noChangeArrowheads="1"/>
          </p:cNvSpPr>
          <p:nvPr/>
        </p:nvSpPr>
        <p:spPr bwMode="auto">
          <a:xfrm>
            <a:off x="9220200" y="3333752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1" name="Oval 18"/>
          <p:cNvSpPr>
            <a:spLocks noChangeArrowheads="1"/>
          </p:cNvSpPr>
          <p:nvPr/>
        </p:nvSpPr>
        <p:spPr bwMode="auto">
          <a:xfrm>
            <a:off x="5117124" y="4198940"/>
            <a:ext cx="142143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2" name="Oval 19"/>
          <p:cNvSpPr>
            <a:spLocks noChangeArrowheads="1"/>
          </p:cNvSpPr>
          <p:nvPr/>
        </p:nvSpPr>
        <p:spPr bwMode="auto">
          <a:xfrm>
            <a:off x="8357089" y="3838577"/>
            <a:ext cx="142142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3" name="Oval 20"/>
          <p:cNvSpPr>
            <a:spLocks noChangeArrowheads="1"/>
          </p:cNvSpPr>
          <p:nvPr/>
        </p:nvSpPr>
        <p:spPr bwMode="auto">
          <a:xfrm>
            <a:off x="4539762" y="5494340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4" name="Oval 21"/>
          <p:cNvSpPr>
            <a:spLocks noChangeArrowheads="1"/>
          </p:cNvSpPr>
          <p:nvPr/>
        </p:nvSpPr>
        <p:spPr bwMode="auto">
          <a:xfrm>
            <a:off x="6268916" y="5494340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5" name="Oval 22"/>
          <p:cNvSpPr>
            <a:spLocks noChangeArrowheads="1"/>
          </p:cNvSpPr>
          <p:nvPr/>
        </p:nvSpPr>
        <p:spPr bwMode="auto">
          <a:xfrm>
            <a:off x="8572500" y="3333752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6" name="Oval 23"/>
          <p:cNvSpPr>
            <a:spLocks noChangeArrowheads="1"/>
          </p:cNvSpPr>
          <p:nvPr/>
        </p:nvSpPr>
        <p:spPr bwMode="auto">
          <a:xfrm>
            <a:off x="3892062" y="4846640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7" name="Oval 24"/>
          <p:cNvSpPr>
            <a:spLocks noChangeArrowheads="1"/>
          </p:cNvSpPr>
          <p:nvPr/>
        </p:nvSpPr>
        <p:spPr bwMode="auto">
          <a:xfrm>
            <a:off x="7779728" y="3262315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8" name="Oval 25"/>
          <p:cNvSpPr>
            <a:spLocks noChangeArrowheads="1"/>
          </p:cNvSpPr>
          <p:nvPr/>
        </p:nvSpPr>
        <p:spPr bwMode="auto">
          <a:xfrm>
            <a:off x="4037135" y="4198940"/>
            <a:ext cx="142142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29" name="Oval 26"/>
          <p:cNvSpPr>
            <a:spLocks noChangeArrowheads="1"/>
          </p:cNvSpPr>
          <p:nvPr/>
        </p:nvSpPr>
        <p:spPr bwMode="auto">
          <a:xfrm>
            <a:off x="7492512" y="4054477"/>
            <a:ext cx="143608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0" name="Oval 27"/>
          <p:cNvSpPr>
            <a:spLocks noChangeArrowheads="1"/>
          </p:cNvSpPr>
          <p:nvPr/>
        </p:nvSpPr>
        <p:spPr bwMode="auto">
          <a:xfrm>
            <a:off x="3172559" y="3840165"/>
            <a:ext cx="142142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1" name="Oval 28"/>
          <p:cNvSpPr>
            <a:spLocks noChangeArrowheads="1"/>
          </p:cNvSpPr>
          <p:nvPr/>
        </p:nvSpPr>
        <p:spPr bwMode="auto">
          <a:xfrm>
            <a:off x="7564316" y="2398715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2" name="Oval 29"/>
          <p:cNvSpPr>
            <a:spLocks noChangeArrowheads="1"/>
          </p:cNvSpPr>
          <p:nvPr/>
        </p:nvSpPr>
        <p:spPr bwMode="auto">
          <a:xfrm>
            <a:off x="4035670" y="4271965"/>
            <a:ext cx="142143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3" name="Oval 30"/>
          <p:cNvSpPr>
            <a:spLocks noChangeArrowheads="1"/>
          </p:cNvSpPr>
          <p:nvPr/>
        </p:nvSpPr>
        <p:spPr bwMode="auto">
          <a:xfrm>
            <a:off x="4826977" y="3408365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4" name="Oval 31"/>
          <p:cNvSpPr>
            <a:spLocks noChangeArrowheads="1"/>
          </p:cNvSpPr>
          <p:nvPr/>
        </p:nvSpPr>
        <p:spPr bwMode="auto">
          <a:xfrm>
            <a:off x="4322886" y="3697290"/>
            <a:ext cx="142143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5" name="Oval 32"/>
          <p:cNvSpPr>
            <a:spLocks noChangeArrowheads="1"/>
          </p:cNvSpPr>
          <p:nvPr/>
        </p:nvSpPr>
        <p:spPr bwMode="auto">
          <a:xfrm>
            <a:off x="5260731" y="2760665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6" name="Oval 33"/>
          <p:cNvSpPr>
            <a:spLocks noChangeArrowheads="1"/>
          </p:cNvSpPr>
          <p:nvPr/>
        </p:nvSpPr>
        <p:spPr bwMode="auto">
          <a:xfrm>
            <a:off x="5187462" y="4703765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7" name="Oval 34"/>
          <p:cNvSpPr>
            <a:spLocks noChangeArrowheads="1"/>
          </p:cNvSpPr>
          <p:nvPr/>
        </p:nvSpPr>
        <p:spPr bwMode="auto">
          <a:xfrm>
            <a:off x="5619751" y="3624264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8" name="Oval 35"/>
          <p:cNvSpPr>
            <a:spLocks noChangeArrowheads="1"/>
          </p:cNvSpPr>
          <p:nvPr/>
        </p:nvSpPr>
        <p:spPr bwMode="auto">
          <a:xfrm>
            <a:off x="7060224" y="3552827"/>
            <a:ext cx="142143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39" name="Oval 36"/>
          <p:cNvSpPr>
            <a:spLocks noChangeArrowheads="1"/>
          </p:cNvSpPr>
          <p:nvPr/>
        </p:nvSpPr>
        <p:spPr bwMode="auto">
          <a:xfrm>
            <a:off x="6773009" y="2976565"/>
            <a:ext cx="142143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0" name="Oval 37"/>
          <p:cNvSpPr>
            <a:spLocks noChangeArrowheads="1"/>
          </p:cNvSpPr>
          <p:nvPr/>
        </p:nvSpPr>
        <p:spPr bwMode="auto">
          <a:xfrm>
            <a:off x="7636120" y="3048002"/>
            <a:ext cx="142142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1" name="Oval 38"/>
          <p:cNvSpPr>
            <a:spLocks noChangeArrowheads="1"/>
          </p:cNvSpPr>
          <p:nvPr/>
        </p:nvSpPr>
        <p:spPr bwMode="auto">
          <a:xfrm>
            <a:off x="6052039" y="3192465"/>
            <a:ext cx="142143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2" name="Oval 39"/>
          <p:cNvSpPr>
            <a:spLocks noChangeArrowheads="1"/>
          </p:cNvSpPr>
          <p:nvPr/>
        </p:nvSpPr>
        <p:spPr bwMode="auto">
          <a:xfrm>
            <a:off x="9146931" y="2039940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3" name="Oval 40"/>
          <p:cNvSpPr>
            <a:spLocks noChangeArrowheads="1"/>
          </p:cNvSpPr>
          <p:nvPr/>
        </p:nvSpPr>
        <p:spPr bwMode="auto">
          <a:xfrm>
            <a:off x="5332535" y="4198940"/>
            <a:ext cx="142142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4" name="Oval 41"/>
          <p:cNvSpPr>
            <a:spLocks noChangeArrowheads="1"/>
          </p:cNvSpPr>
          <p:nvPr/>
        </p:nvSpPr>
        <p:spPr bwMode="auto">
          <a:xfrm>
            <a:off x="8283820" y="2544765"/>
            <a:ext cx="142142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5" name="Oval 42"/>
          <p:cNvSpPr>
            <a:spLocks noChangeArrowheads="1"/>
          </p:cNvSpPr>
          <p:nvPr/>
        </p:nvSpPr>
        <p:spPr bwMode="auto">
          <a:xfrm>
            <a:off x="4467959" y="4200527"/>
            <a:ext cx="142142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6" name="Oval 43"/>
          <p:cNvSpPr>
            <a:spLocks noChangeArrowheads="1"/>
          </p:cNvSpPr>
          <p:nvPr/>
        </p:nvSpPr>
        <p:spPr bwMode="auto">
          <a:xfrm>
            <a:off x="6195646" y="4200527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7" name="Oval 44"/>
          <p:cNvSpPr>
            <a:spLocks noChangeArrowheads="1"/>
          </p:cNvSpPr>
          <p:nvPr/>
        </p:nvSpPr>
        <p:spPr bwMode="auto">
          <a:xfrm>
            <a:off x="9004789" y="2974977"/>
            <a:ext cx="142142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8" name="Oval 45"/>
          <p:cNvSpPr>
            <a:spLocks noChangeArrowheads="1"/>
          </p:cNvSpPr>
          <p:nvPr/>
        </p:nvSpPr>
        <p:spPr bwMode="auto">
          <a:xfrm>
            <a:off x="3387970" y="4414840"/>
            <a:ext cx="142143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49" name="Oval 46"/>
          <p:cNvSpPr>
            <a:spLocks noChangeArrowheads="1"/>
          </p:cNvSpPr>
          <p:nvPr/>
        </p:nvSpPr>
        <p:spPr bwMode="auto">
          <a:xfrm>
            <a:off x="8138746" y="3479802"/>
            <a:ext cx="143608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50" name="Oval 47"/>
          <p:cNvSpPr>
            <a:spLocks noChangeArrowheads="1"/>
          </p:cNvSpPr>
          <p:nvPr/>
        </p:nvSpPr>
        <p:spPr bwMode="auto">
          <a:xfrm>
            <a:off x="8069874" y="2398715"/>
            <a:ext cx="142142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30351" name="Oval 48"/>
          <p:cNvSpPr>
            <a:spLocks noChangeArrowheads="1"/>
          </p:cNvSpPr>
          <p:nvPr/>
        </p:nvSpPr>
        <p:spPr bwMode="auto">
          <a:xfrm>
            <a:off x="7420709" y="2760665"/>
            <a:ext cx="142143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V="1">
            <a:off x="2524859" y="2541590"/>
            <a:ext cx="7200900" cy="19446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9" name="Line 55"/>
          <p:cNvSpPr>
            <a:spLocks noChangeShapeType="1"/>
          </p:cNvSpPr>
          <p:nvPr/>
        </p:nvSpPr>
        <p:spPr bwMode="auto">
          <a:xfrm flipV="1">
            <a:off x="2524859" y="3549650"/>
            <a:ext cx="7200900" cy="19446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60" name="Line 56"/>
          <p:cNvSpPr>
            <a:spLocks noChangeShapeType="1"/>
          </p:cNvSpPr>
          <p:nvPr/>
        </p:nvSpPr>
        <p:spPr bwMode="auto">
          <a:xfrm flipV="1">
            <a:off x="2524859" y="3046415"/>
            <a:ext cx="7200900" cy="1944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63" name="Oval 61"/>
          <p:cNvSpPr>
            <a:spLocks noChangeArrowheads="1"/>
          </p:cNvSpPr>
          <p:nvPr/>
        </p:nvSpPr>
        <p:spPr bwMode="auto">
          <a:xfrm>
            <a:off x="2668466" y="4848227"/>
            <a:ext cx="143608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64" name="Line 63"/>
          <p:cNvSpPr>
            <a:spLocks noChangeShapeType="1"/>
          </p:cNvSpPr>
          <p:nvPr/>
        </p:nvSpPr>
        <p:spPr bwMode="auto">
          <a:xfrm>
            <a:off x="2164374" y="4846640"/>
            <a:ext cx="50409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80" name="Groep 79"/>
          <p:cNvGrpSpPr>
            <a:grpSpLocks/>
          </p:cNvGrpSpPr>
          <p:nvPr/>
        </p:nvGrpSpPr>
        <p:grpSpPr bwMode="auto">
          <a:xfrm>
            <a:off x="4396155" y="2398713"/>
            <a:ext cx="864577" cy="1295400"/>
            <a:chOff x="2871763" y="2398732"/>
            <a:chExt cx="865187" cy="1295400"/>
          </a:xfrm>
        </p:grpSpPr>
        <p:sp>
          <p:nvSpPr>
            <p:cNvPr id="2530358" name="AutoShape 74"/>
            <p:cNvSpPr>
              <a:spLocks/>
            </p:cNvSpPr>
            <p:nvPr/>
          </p:nvSpPr>
          <p:spPr bwMode="auto">
            <a:xfrm>
              <a:off x="3663925" y="2901970"/>
              <a:ext cx="73025" cy="792162"/>
            </a:xfrm>
            <a:prstGeom prst="leftBrace">
              <a:avLst>
                <a:gd name="adj1" fmla="val 9039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graphicFrame>
          <p:nvGraphicFramePr>
            <p:cNvPr id="2530359" name="Object 55"/>
            <p:cNvGraphicFramePr>
              <a:graphicFrameLocks noChangeAspect="1"/>
            </p:cNvGraphicFramePr>
            <p:nvPr/>
          </p:nvGraphicFramePr>
          <p:xfrm>
            <a:off x="2871763" y="2398732"/>
            <a:ext cx="615950" cy="79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ergelijking" r:id="rId3" imgW="177480" imgH="228600" progId="Equation.3">
                    <p:embed/>
                  </p:oleObj>
                </mc:Choice>
                <mc:Fallback>
                  <p:oleObj name="Vergelijking" r:id="rId3" imgW="177480" imgH="228600" progId="Equation.3">
                    <p:embed/>
                    <p:pic>
                      <p:nvPicPr>
                        <p:cNvPr id="2530359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1763" y="2398732"/>
                          <a:ext cx="615950" cy="79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30360" name="Line 79"/>
            <p:cNvSpPr>
              <a:spLocks noChangeShapeType="1"/>
            </p:cNvSpPr>
            <p:nvPr/>
          </p:nvSpPr>
          <p:spPr bwMode="auto">
            <a:xfrm>
              <a:off x="3448025" y="2973407"/>
              <a:ext cx="21590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2530361" name="Tekstvak 69"/>
          <p:cNvSpPr txBox="1">
            <a:spLocks noChangeArrowheads="1"/>
          </p:cNvSpPr>
          <p:nvPr/>
        </p:nvSpPr>
        <p:spPr bwMode="auto">
          <a:xfrm>
            <a:off x="7713047" y="5635623"/>
            <a:ext cx="2210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Relative deprivation</a:t>
            </a:r>
          </a:p>
        </p:txBody>
      </p:sp>
      <p:sp>
        <p:nvSpPr>
          <p:cNvPr id="2530362" name="Tekstvak 70"/>
          <p:cNvSpPr txBox="1">
            <a:spLocks noChangeArrowheads="1"/>
          </p:cNvSpPr>
          <p:nvPr/>
        </p:nvSpPr>
        <p:spPr bwMode="auto">
          <a:xfrm rot="16200000">
            <a:off x="1550057" y="2044984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 charset="0"/>
              </a:rPr>
              <a:t>Perceived threat</a:t>
            </a:r>
          </a:p>
        </p:txBody>
      </p:sp>
      <p:graphicFrame>
        <p:nvGraphicFramePr>
          <p:cNvPr id="3075" name="Object 59"/>
          <p:cNvGraphicFramePr>
            <a:graphicFrameLocks noChangeAspect="1"/>
          </p:cNvGraphicFramePr>
          <p:nvPr/>
        </p:nvGraphicFramePr>
        <p:xfrm>
          <a:off x="1629507" y="4364040"/>
          <a:ext cx="640374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5" imgW="203040" imgH="228600" progId="Equation.3">
                  <p:embed/>
                </p:oleObj>
              </mc:Choice>
              <mc:Fallback>
                <p:oleObj name="Vergelijking" r:id="rId5" imgW="203040" imgH="228600" progId="Equation.3">
                  <p:embed/>
                  <p:pic>
                    <p:nvPicPr>
                      <p:cNvPr id="3075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507" y="4364040"/>
                        <a:ext cx="640374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" name="Groep 78"/>
          <p:cNvGrpSpPr>
            <a:grpSpLocks/>
          </p:cNvGrpSpPr>
          <p:nvPr/>
        </p:nvGrpSpPr>
        <p:grpSpPr bwMode="auto">
          <a:xfrm>
            <a:off x="1557705" y="3643315"/>
            <a:ext cx="1110762" cy="2378075"/>
            <a:chOff x="33311" y="3643314"/>
            <a:chExt cx="1111252" cy="2378075"/>
          </a:xfrm>
        </p:grpSpPr>
        <p:sp>
          <p:nvSpPr>
            <p:cNvPr id="2530365" name="AutoShape 59"/>
            <p:cNvSpPr>
              <a:spLocks/>
            </p:cNvSpPr>
            <p:nvPr/>
          </p:nvSpPr>
          <p:spPr bwMode="auto">
            <a:xfrm>
              <a:off x="1071538" y="4414857"/>
              <a:ext cx="73025" cy="503238"/>
            </a:xfrm>
            <a:prstGeom prst="leftBrace">
              <a:avLst>
                <a:gd name="adj1" fmla="val 5742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30366" name="AutoShape 60"/>
            <p:cNvSpPr>
              <a:spLocks/>
            </p:cNvSpPr>
            <p:nvPr/>
          </p:nvSpPr>
          <p:spPr bwMode="auto">
            <a:xfrm>
              <a:off x="1071538" y="4991120"/>
              <a:ext cx="73025" cy="503237"/>
            </a:xfrm>
            <a:prstGeom prst="leftBrace">
              <a:avLst>
                <a:gd name="adj1" fmla="val 5742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30367" name="Line 72"/>
            <p:cNvSpPr>
              <a:spLocks noChangeShapeType="1"/>
            </p:cNvSpPr>
            <p:nvPr/>
          </p:nvSpPr>
          <p:spPr bwMode="auto">
            <a:xfrm>
              <a:off x="712763" y="4198957"/>
              <a:ext cx="358775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30368" name="Line 73"/>
            <p:cNvSpPr>
              <a:spLocks noChangeShapeType="1"/>
            </p:cNvSpPr>
            <p:nvPr/>
          </p:nvSpPr>
          <p:spPr bwMode="auto">
            <a:xfrm flipV="1">
              <a:off x="712763" y="5207020"/>
              <a:ext cx="358775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graphicFrame>
          <p:nvGraphicFramePr>
            <p:cNvPr id="2530369" name="Object 65"/>
            <p:cNvGraphicFramePr>
              <a:graphicFrameLocks noChangeAspect="1"/>
            </p:cNvGraphicFramePr>
            <p:nvPr/>
          </p:nvGraphicFramePr>
          <p:xfrm>
            <a:off x="33311" y="3643314"/>
            <a:ext cx="679450" cy="719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ergelijking" r:id="rId7" imgW="215640" imgH="228600" progId="Equation.3">
                    <p:embed/>
                  </p:oleObj>
                </mc:Choice>
                <mc:Fallback>
                  <p:oleObj name="Vergelijking" r:id="rId7" imgW="215640" imgH="228600" progId="Equation.3">
                    <p:embed/>
                    <p:pic>
                      <p:nvPicPr>
                        <p:cNvPr id="2530369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11" y="3643314"/>
                          <a:ext cx="679450" cy="7191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30370" name="Object 66"/>
            <p:cNvGraphicFramePr>
              <a:graphicFrameLocks noChangeAspect="1"/>
            </p:cNvGraphicFramePr>
            <p:nvPr/>
          </p:nvGraphicFramePr>
          <p:xfrm>
            <a:off x="104748" y="5300664"/>
            <a:ext cx="681038" cy="720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ergelijking" r:id="rId9" imgW="215640" imgH="228600" progId="Equation.3">
                    <p:embed/>
                  </p:oleObj>
                </mc:Choice>
                <mc:Fallback>
                  <p:oleObj name="Vergelijking" r:id="rId9" imgW="215640" imgH="228600" progId="Equation.3">
                    <p:embed/>
                    <p:pic>
                      <p:nvPicPr>
                        <p:cNvPr id="2530370" name="Object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748" y="5300664"/>
                          <a:ext cx="681038" cy="720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8" name="Groep 77"/>
          <p:cNvGrpSpPr>
            <a:grpSpLocks/>
          </p:cNvGrpSpPr>
          <p:nvPr/>
        </p:nvGrpSpPr>
        <p:grpSpPr bwMode="auto">
          <a:xfrm>
            <a:off x="4991101" y="3428999"/>
            <a:ext cx="4227635" cy="1298022"/>
            <a:chOff x="3467117" y="3428999"/>
            <a:chExt cx="4227496" cy="1298029"/>
          </a:xfrm>
        </p:grpSpPr>
        <p:graphicFrame>
          <p:nvGraphicFramePr>
            <p:cNvPr id="2530373" name="Object 69"/>
            <p:cNvGraphicFramePr>
              <a:graphicFrameLocks noChangeAspect="1"/>
            </p:cNvGraphicFramePr>
            <p:nvPr/>
          </p:nvGraphicFramePr>
          <p:xfrm>
            <a:off x="7092950" y="3452813"/>
            <a:ext cx="601663" cy="839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ergelijking" r:id="rId11" imgW="177480" imgH="215640" progId="Equation.3">
                    <p:embed/>
                  </p:oleObj>
                </mc:Choice>
                <mc:Fallback>
                  <p:oleObj name="Vergelijking" r:id="rId11" imgW="177480" imgH="215640" progId="Equation.3">
                    <p:embed/>
                    <p:pic>
                      <p:nvPicPr>
                        <p:cNvPr id="2530373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92950" y="3452813"/>
                          <a:ext cx="601663" cy="8397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30374" name="Line 65"/>
            <p:cNvSpPr>
              <a:spLocks noChangeShapeType="1"/>
            </p:cNvSpPr>
            <p:nvPr/>
          </p:nvSpPr>
          <p:spPr bwMode="auto">
            <a:xfrm flipV="1">
              <a:off x="6929454" y="3428999"/>
              <a:ext cx="0" cy="928695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30375" name="Line 66"/>
            <p:cNvSpPr>
              <a:spLocks noChangeShapeType="1"/>
            </p:cNvSpPr>
            <p:nvPr/>
          </p:nvSpPr>
          <p:spPr bwMode="auto">
            <a:xfrm>
              <a:off x="3467117" y="4346575"/>
              <a:ext cx="3457575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30376" name="AutoShape 67"/>
            <p:cNvSpPr>
              <a:spLocks/>
            </p:cNvSpPr>
            <p:nvPr/>
          </p:nvSpPr>
          <p:spPr bwMode="auto">
            <a:xfrm>
              <a:off x="6978667" y="3429000"/>
              <a:ext cx="165101" cy="892175"/>
            </a:xfrm>
            <a:prstGeom prst="rightBrace">
              <a:avLst>
                <a:gd name="adj1" fmla="val 7202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30377" name="Text Box 64"/>
            <p:cNvSpPr txBox="1">
              <a:spLocks noChangeArrowheads="1"/>
            </p:cNvSpPr>
            <p:nvPr/>
          </p:nvSpPr>
          <p:spPr bwMode="auto">
            <a:xfrm>
              <a:off x="5572132" y="4357694"/>
              <a:ext cx="313034" cy="36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dirty="0">
                  <a:latin typeface="Arial" charset="0"/>
                </a:rPr>
                <a:t>1</a:t>
              </a:r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F1599A6-46F6-F14A-B48C-D37E20EB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8D34F29F-8119-4C6E-F3E1-0B04C4792B3C}"/>
                  </a:ext>
                </a:extLst>
              </p:cNvPr>
              <p:cNvSpPr txBox="1"/>
              <p:nvPr/>
            </p:nvSpPr>
            <p:spPr>
              <a:xfrm>
                <a:off x="3210292" y="1148340"/>
                <a:ext cx="6100762" cy="624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nl-BE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l-BE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nl-BE" sz="32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nl-BE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nl-BE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nl-B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nl-BE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nl-BE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32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nl-BE" sz="3200" dirty="0"/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8D34F29F-8119-4C6E-F3E1-0B04C4792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292" y="1148340"/>
                <a:ext cx="6100762" cy="624338"/>
              </a:xfrm>
              <a:prstGeom prst="rect">
                <a:avLst/>
              </a:prstGeom>
              <a:blipFill>
                <a:blip r:embed="rId13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89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3" grpId="0" animBg="1"/>
      <p:bldP spid="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450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r>
              <a:rPr lang="en-GB" dirty="0">
                <a:cs typeface="Calibri" charset="0"/>
              </a:rPr>
              <a:t>The dependent variable is partitioned in two orthogonal components:</a:t>
            </a: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endParaRPr lang="en-GB" sz="2800" dirty="0">
              <a:cs typeface="Calibri" charset="0"/>
            </a:endParaRPr>
          </a:p>
          <a:p>
            <a:r>
              <a:rPr lang="en-GB" sz="2800" dirty="0">
                <a:cs typeface="Calibri" charset="0"/>
              </a:rPr>
              <a:t>Variance partitioning:</a:t>
            </a:r>
          </a:p>
          <a:p>
            <a:pPr marL="0" indent="0">
              <a:buNone/>
            </a:pPr>
            <a:endParaRPr lang="en-GB" sz="2800" dirty="0">
              <a:cs typeface="Calibri" charset="0"/>
            </a:endParaRPr>
          </a:p>
          <a:p>
            <a:r>
              <a:rPr lang="en-GB" sz="2800" dirty="0">
                <a:cs typeface="Calibri" charset="0"/>
              </a:rPr>
              <a:t>Intra-class correlation: </a:t>
            </a:r>
            <a:endParaRPr lang="en-GB" dirty="0">
              <a:ea typeface="ＭＳ Ｐゴシック" charset="0"/>
              <a:cs typeface="Calibri" charset="0"/>
            </a:endParaRPr>
          </a:p>
          <a:p>
            <a:pPr lvl="1"/>
            <a:r>
              <a:rPr lang="en-GB" dirty="0">
                <a:ea typeface="ＭＳ Ｐゴシック" charset="0"/>
                <a:cs typeface="Calibri" charset="0"/>
              </a:rPr>
              <a:t>Proportion of variance at the highest level</a:t>
            </a:r>
          </a:p>
          <a:p>
            <a:pPr lvl="1"/>
            <a:r>
              <a:rPr lang="en-GB" dirty="0">
                <a:ea typeface="ＭＳ Ｐゴシック" charset="0"/>
                <a:cs typeface="Calibri" charset="0"/>
              </a:rPr>
              <a:t>Correlation between pairs of citizens from the same country</a:t>
            </a:r>
          </a:p>
          <a:p>
            <a:pPr lvl="1"/>
            <a:endParaRPr lang="en-GB" dirty="0">
              <a:ea typeface="ＭＳ Ｐゴシック" charset="0"/>
              <a:cs typeface="Calibri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DA5D52-242E-0540-8E50-7AED87A9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 of multilevel modelling</a:t>
            </a:r>
          </a:p>
        </p:txBody>
      </p:sp>
      <p:graphicFrame>
        <p:nvGraphicFramePr>
          <p:cNvPr id="2536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152107"/>
              </p:ext>
            </p:extLst>
          </p:nvPr>
        </p:nvGraphicFramePr>
        <p:xfrm>
          <a:off x="7911292" y="4337556"/>
          <a:ext cx="1933894" cy="1183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8080" imgH="507960" progId="Equation.3">
                  <p:embed/>
                </p:oleObj>
              </mc:Choice>
              <mc:Fallback>
                <p:oleObj name="Equation" r:id="rId3" imgW="838080" imgH="507960" progId="Equation.3">
                  <p:embed/>
                  <p:pic>
                    <p:nvPicPr>
                      <p:cNvPr id="2536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1292" y="4337556"/>
                        <a:ext cx="1933894" cy="11837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364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851897"/>
              </p:ext>
            </p:extLst>
          </p:nvPr>
        </p:nvGraphicFramePr>
        <p:xfrm>
          <a:off x="4511824" y="3708846"/>
          <a:ext cx="3168352" cy="628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5" imgW="1295280" imgH="253800" progId="Equation.3">
                  <p:embed/>
                </p:oleObj>
              </mc:Choice>
              <mc:Fallback>
                <p:oleObj name="Vergelijking" r:id="rId5" imgW="1295280" imgH="253800" progId="Equation.3">
                  <p:embed/>
                  <p:pic>
                    <p:nvPicPr>
                      <p:cNvPr id="25364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824" y="3708846"/>
                        <a:ext cx="3168352" cy="628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569188"/>
              </p:ext>
            </p:extLst>
          </p:nvPr>
        </p:nvGraphicFramePr>
        <p:xfrm>
          <a:off x="6325526" y="2104471"/>
          <a:ext cx="27781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7" imgW="914400" imgH="241200" progId="Equation.3">
                  <p:embed/>
                </p:oleObj>
              </mc:Choice>
              <mc:Fallback>
                <p:oleObj name="Vergelijking" r:id="rId7" imgW="914400" imgH="2412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526" y="2104471"/>
                        <a:ext cx="27781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770925"/>
              </p:ext>
            </p:extLst>
          </p:nvPr>
        </p:nvGraphicFramePr>
        <p:xfrm>
          <a:off x="6694420" y="3112384"/>
          <a:ext cx="4048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9" imgW="164880" imgH="253800" progId="Equation.3">
                  <p:embed/>
                </p:oleObj>
              </mc:Choice>
              <mc:Fallback>
                <p:oleObj name="Vergelijking" r:id="rId9" imgW="164880" imgH="253800" progId="Equation.3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4420" y="3112384"/>
                        <a:ext cx="404813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588306"/>
              </p:ext>
            </p:extLst>
          </p:nvPr>
        </p:nvGraphicFramePr>
        <p:xfrm>
          <a:off x="9301095" y="3040946"/>
          <a:ext cx="129381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11" imgW="457200" imgH="253800" progId="Equation.3">
                  <p:embed/>
                </p:oleObj>
              </mc:Choice>
              <mc:Fallback>
                <p:oleObj name="Vergelijking" r:id="rId11" imgW="457200" imgH="253800" progId="Equation.3">
                  <p:embed/>
                  <p:pic>
                    <p:nvPicPr>
                      <p:cNvPr id="1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1095" y="3040946"/>
                        <a:ext cx="1293813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693207" y="3112384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—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8956607" y="2825047"/>
            <a:ext cx="31115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7240520" y="2825047"/>
            <a:ext cx="46831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FC46C0-1907-6947-B6B7-5A96AE88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3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36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4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364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4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364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3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47DB7-AF8D-01D3-BEE1-40B96F4CE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256C0-D709-BA35-798C-A8079DCA7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Societal growth curve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808EB97-FE14-51F3-B371-350E91BD6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0" y="1359036"/>
                <a:ext cx="11041200" cy="4760964"/>
              </a:xfrm>
            </p:spPr>
            <p:txBody>
              <a:bodyPr/>
              <a:lstStyle/>
              <a:p>
                <a:r>
                  <a:rPr lang="en-GB" dirty="0"/>
                  <a:t>Three-level model for repeated cross-sectional data </a:t>
                </a:r>
                <a:r>
                  <a:rPr lang="en-GB" sz="2000" dirty="0"/>
                  <a:t>(Fairbrother 2014)</a:t>
                </a:r>
              </a:p>
              <a:p>
                <a:pPr lvl="1"/>
                <a:r>
                  <a:rPr lang="en-GB" sz="2000" dirty="0"/>
                  <a:t>Individuals nested within country-years within countries</a:t>
                </a:r>
              </a:p>
              <a:p>
                <a:pPr lvl="1"/>
                <a:r>
                  <a:rPr lang="en-GB" sz="2000" dirty="0"/>
                  <a:t>Random intercepts for countries and country-years</a:t>
                </a:r>
              </a:p>
              <a:p>
                <a:endParaRPr lang="en-GB" sz="2000" dirty="0"/>
              </a:p>
              <a:p>
                <a:pPr marL="457200" lvl="1" indent="0">
                  <a:buNone/>
                </a:pP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𝑖𝑡𝑗</m:t>
                          </m:r>
                        </m:sub>
                      </m:sSub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𝑖𝑡𝑗</m:t>
                          </m:r>
                        </m:sub>
                      </m:sSub>
                    </m:oMath>
                  </m:oMathPara>
                </a14:m>
                <a:endParaRPr lang="nl-BE" sz="28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nl-BE" sz="28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𝑡𝑗</m:t>
                          </m:r>
                        </m:sub>
                      </m:sSub>
                      <m:r>
                        <a:rPr lang="nl-B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sub>
                            <m:sup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𝑡𝑗</m:t>
                          </m:r>
                        </m:sub>
                        <m:sup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 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lvl="1"/>
                <a:endParaRPr lang="en-GB" sz="2000" dirty="0"/>
              </a:p>
              <a:p>
                <a:pPr lvl="2"/>
                <a:endParaRPr lang="en-GB" sz="1600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808EB97-FE14-51F3-B371-350E91BD6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359036"/>
                <a:ext cx="11041200" cy="4760964"/>
              </a:xfrm>
              <a:blipFill>
                <a:blip r:embed="rId2"/>
                <a:stretch>
                  <a:fillRect l="-805" t="-10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A3253E-706F-F905-59BE-FD3B79AF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28</a:t>
            </a:fld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63C5BB9B-873D-6089-0D6E-C9E45424A06C}"/>
              </a:ext>
            </a:extLst>
          </p:cNvPr>
          <p:cNvGrpSpPr/>
          <p:nvPr/>
        </p:nvGrpSpPr>
        <p:grpSpPr>
          <a:xfrm>
            <a:off x="7652848" y="1986304"/>
            <a:ext cx="4363633" cy="2143222"/>
            <a:chOff x="1590566" y="2871861"/>
            <a:chExt cx="7384571" cy="3100411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579E2FDE-9E39-4105-156C-1B3E4C6AECF9}"/>
                </a:ext>
              </a:extLst>
            </p:cNvPr>
            <p:cNvSpPr/>
            <p:nvPr/>
          </p:nvSpPr>
          <p:spPr>
            <a:xfrm>
              <a:off x="5283858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26EE7A71-DAD2-2852-4B0A-DA8487BAD993}"/>
                </a:ext>
              </a:extLst>
            </p:cNvPr>
            <p:cNvSpPr/>
            <p:nvPr/>
          </p:nvSpPr>
          <p:spPr>
            <a:xfrm>
              <a:off x="5795791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967515EC-7F21-B931-255F-843A7EE3F367}"/>
                </a:ext>
              </a:extLst>
            </p:cNvPr>
            <p:cNvSpPr/>
            <p:nvPr/>
          </p:nvSpPr>
          <p:spPr>
            <a:xfrm>
              <a:off x="4798673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2C2F0004-711C-814C-0A80-E7E86E53C3B5}"/>
                </a:ext>
              </a:extLst>
            </p:cNvPr>
            <p:cNvSpPr/>
            <p:nvPr/>
          </p:nvSpPr>
          <p:spPr>
            <a:xfrm>
              <a:off x="4287416" y="388404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37001CD-D7D1-1B8E-851C-053CA2F868AB}"/>
                </a:ext>
              </a:extLst>
            </p:cNvPr>
            <p:cNvSpPr/>
            <p:nvPr/>
          </p:nvSpPr>
          <p:spPr>
            <a:xfrm>
              <a:off x="5044372" y="2947936"/>
              <a:ext cx="144016" cy="144016"/>
            </a:xfrm>
            <a:prstGeom prst="ellipse">
              <a:avLst/>
            </a:prstGeom>
            <a:solidFill>
              <a:srgbClr val="3366FF"/>
            </a:solidFill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142F8150-273E-95B9-6FBF-0FC3EF2F2F10}"/>
                </a:ext>
              </a:extLst>
            </p:cNvPr>
            <p:cNvSpPr/>
            <p:nvPr/>
          </p:nvSpPr>
          <p:spPr>
            <a:xfrm>
              <a:off x="4783210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5C3A0600-0107-D88C-44EB-2A61D555F2A8}"/>
                </a:ext>
              </a:extLst>
            </p:cNvPr>
            <p:cNvSpPr/>
            <p:nvPr/>
          </p:nvSpPr>
          <p:spPr>
            <a:xfrm>
              <a:off x="5230721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1BEC758E-9210-3378-A20A-150DFD5554F5}"/>
                </a:ext>
              </a:extLst>
            </p:cNvPr>
            <p:cNvSpPr/>
            <p:nvPr/>
          </p:nvSpPr>
          <p:spPr>
            <a:xfrm>
              <a:off x="4366625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53D20D25-9194-7986-03E4-7CB413C8661D}"/>
                </a:ext>
              </a:extLst>
            </p:cNvPr>
            <p:cNvSpPr/>
            <p:nvPr/>
          </p:nvSpPr>
          <p:spPr>
            <a:xfrm>
              <a:off x="4999234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62E90BFF-0525-2AA8-B890-C58EC8EBB777}"/>
                </a:ext>
              </a:extLst>
            </p:cNvPr>
            <p:cNvSpPr/>
            <p:nvPr/>
          </p:nvSpPr>
          <p:spPr>
            <a:xfrm>
              <a:off x="5446745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43D70E06-85F2-3ABE-A8A8-5015D90E49F2}"/>
                </a:ext>
              </a:extLst>
            </p:cNvPr>
            <p:cNvSpPr/>
            <p:nvPr/>
          </p:nvSpPr>
          <p:spPr>
            <a:xfrm>
              <a:off x="4582649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FA78287B-20F1-4043-4046-3C3C09503734}"/>
                </a:ext>
              </a:extLst>
            </p:cNvPr>
            <p:cNvSpPr/>
            <p:nvPr/>
          </p:nvSpPr>
          <p:spPr>
            <a:xfrm>
              <a:off x="4071392" y="532420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9107B721-C41D-C00A-43C3-98E0325CD103}"/>
                </a:ext>
              </a:extLst>
            </p:cNvPr>
            <p:cNvSpPr/>
            <p:nvPr/>
          </p:nvSpPr>
          <p:spPr>
            <a:xfrm>
              <a:off x="4935610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D068B7F0-C324-8C7B-1F17-E06FCF7A7579}"/>
                </a:ext>
              </a:extLst>
            </p:cNvPr>
            <p:cNvSpPr/>
            <p:nvPr/>
          </p:nvSpPr>
          <p:spPr>
            <a:xfrm>
              <a:off x="5383121" y="54766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C34CE103-A934-AB94-DDBF-93EA84B88AC5}"/>
                </a:ext>
              </a:extLst>
            </p:cNvPr>
            <p:cNvSpPr/>
            <p:nvPr/>
          </p:nvSpPr>
          <p:spPr>
            <a:xfrm>
              <a:off x="4519025" y="54766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58CE5A5D-0696-829B-4EDF-265B9E45F4B2}"/>
                </a:ext>
              </a:extLst>
            </p:cNvPr>
            <p:cNvSpPr/>
            <p:nvPr/>
          </p:nvSpPr>
          <p:spPr>
            <a:xfrm>
              <a:off x="4007768" y="547660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A7FE2998-02CC-ED07-0FAB-9ED4F86C91E9}"/>
                </a:ext>
              </a:extLst>
            </p:cNvPr>
            <p:cNvSpPr/>
            <p:nvPr/>
          </p:nvSpPr>
          <p:spPr>
            <a:xfrm>
              <a:off x="5147043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ACEAF888-5C64-0287-5CDF-0E7B13EAF2E3}"/>
                </a:ext>
              </a:extLst>
            </p:cNvPr>
            <p:cNvSpPr/>
            <p:nvPr/>
          </p:nvSpPr>
          <p:spPr>
            <a:xfrm>
              <a:off x="5594554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B9F355E-CD3B-287E-AC49-05CAC22C5866}"/>
                </a:ext>
              </a:extLst>
            </p:cNvPr>
            <p:cNvSpPr/>
            <p:nvPr/>
          </p:nvSpPr>
          <p:spPr>
            <a:xfrm>
              <a:off x="4661858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E4BB6B6-3C7C-6135-EAE7-C50C0879723E}"/>
                </a:ext>
              </a:extLst>
            </p:cNvPr>
            <p:cNvSpPr/>
            <p:nvPr/>
          </p:nvSpPr>
          <p:spPr>
            <a:xfrm>
              <a:off x="4219201" y="546821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92D8274-EE07-E6B6-0A59-4D65D32352E2}"/>
                </a:ext>
              </a:extLst>
            </p:cNvPr>
            <p:cNvSpPr/>
            <p:nvPr/>
          </p:nvSpPr>
          <p:spPr>
            <a:xfrm>
              <a:off x="5147043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634A8AB4-D5D5-2D44-DE35-F1A2806451A6}"/>
                </a:ext>
              </a:extLst>
            </p:cNvPr>
            <p:cNvSpPr/>
            <p:nvPr/>
          </p:nvSpPr>
          <p:spPr>
            <a:xfrm>
              <a:off x="5594554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8930D55F-0DFF-7463-9256-A43EB53ABE51}"/>
                </a:ext>
              </a:extLst>
            </p:cNvPr>
            <p:cNvSpPr/>
            <p:nvPr/>
          </p:nvSpPr>
          <p:spPr>
            <a:xfrm>
              <a:off x="4661858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E0195A8D-C7B1-16D7-C9F9-7FB6A1492F87}"/>
                </a:ext>
              </a:extLst>
            </p:cNvPr>
            <p:cNvSpPr/>
            <p:nvPr/>
          </p:nvSpPr>
          <p:spPr>
            <a:xfrm>
              <a:off x="4219201" y="532420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41CA8BA2-8BDE-B310-BE91-6B706805973A}"/>
                </a:ext>
              </a:extLst>
            </p:cNvPr>
            <p:cNvSpPr/>
            <p:nvPr/>
          </p:nvSpPr>
          <p:spPr>
            <a:xfrm>
              <a:off x="4783210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75541036-50C4-F246-D4EC-6FC79F83432C}"/>
                </a:ext>
              </a:extLst>
            </p:cNvPr>
            <p:cNvSpPr/>
            <p:nvPr/>
          </p:nvSpPr>
          <p:spPr>
            <a:xfrm>
              <a:off x="5230721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921FDCDA-E1C9-417F-2A2D-A0F1A003EA42}"/>
                </a:ext>
              </a:extLst>
            </p:cNvPr>
            <p:cNvSpPr/>
            <p:nvPr/>
          </p:nvSpPr>
          <p:spPr>
            <a:xfrm>
              <a:off x="4366625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D732C117-BA1F-F371-7351-8BDAFA3C88B0}"/>
                </a:ext>
              </a:extLst>
            </p:cNvPr>
            <p:cNvSpPr/>
            <p:nvPr/>
          </p:nvSpPr>
          <p:spPr>
            <a:xfrm>
              <a:off x="5514669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98C0443A-A9F3-5132-889E-1D7262DD052C}"/>
                </a:ext>
              </a:extLst>
            </p:cNvPr>
            <p:cNvSpPr/>
            <p:nvPr/>
          </p:nvSpPr>
          <p:spPr>
            <a:xfrm>
              <a:off x="5311113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AB7F4BA5-9D7A-72B7-CCC3-BA7562720A65}"/>
                </a:ext>
              </a:extLst>
            </p:cNvPr>
            <p:cNvSpPr/>
            <p:nvPr/>
          </p:nvSpPr>
          <p:spPr>
            <a:xfrm>
              <a:off x="5093906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256CFDB8-F060-ADB0-E1A9-887EE929F983}"/>
                </a:ext>
              </a:extLst>
            </p:cNvPr>
            <p:cNvSpPr/>
            <p:nvPr/>
          </p:nvSpPr>
          <p:spPr>
            <a:xfrm>
              <a:off x="4582649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88EE7C0A-9C4C-B066-5D66-7FA8FC8DB7DC}"/>
                </a:ext>
              </a:extLst>
            </p:cNvPr>
            <p:cNvSpPr/>
            <p:nvPr/>
          </p:nvSpPr>
          <p:spPr>
            <a:xfrm>
              <a:off x="4877882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39238F60-FC67-5FA0-3568-E00BE41281E3}"/>
                </a:ext>
              </a:extLst>
            </p:cNvPr>
            <p:cNvSpPr/>
            <p:nvPr/>
          </p:nvSpPr>
          <p:spPr>
            <a:xfrm>
              <a:off x="4507233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CAA423E1-4404-3E04-4A74-44F3295B9CE2}"/>
                </a:ext>
              </a:extLst>
            </p:cNvPr>
            <p:cNvSpPr/>
            <p:nvPr/>
          </p:nvSpPr>
          <p:spPr>
            <a:xfrm>
              <a:off x="6021626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9641C469-F8A3-27EB-290E-2F90D45C58A2}"/>
                </a:ext>
              </a:extLst>
            </p:cNvPr>
            <p:cNvSpPr/>
            <p:nvPr/>
          </p:nvSpPr>
          <p:spPr>
            <a:xfrm>
              <a:off x="6237650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162D33C9-3EA6-B9CD-27AF-9193A67984FB}"/>
                </a:ext>
              </a:extLst>
            </p:cNvPr>
            <p:cNvSpPr/>
            <p:nvPr/>
          </p:nvSpPr>
          <p:spPr>
            <a:xfrm>
              <a:off x="5726393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40774556-C8E3-0302-9539-0D28EEE7EAD9}"/>
                </a:ext>
              </a:extLst>
            </p:cNvPr>
            <p:cNvSpPr/>
            <p:nvPr/>
          </p:nvSpPr>
          <p:spPr>
            <a:xfrm>
              <a:off x="6174026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6435A332-7F87-F52F-992D-CA716AA963C8}"/>
                </a:ext>
              </a:extLst>
            </p:cNvPr>
            <p:cNvSpPr/>
            <p:nvPr/>
          </p:nvSpPr>
          <p:spPr>
            <a:xfrm>
              <a:off x="5662769" y="58282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1A5C5236-4DDD-340A-6023-09166BE4A8AB}"/>
                </a:ext>
              </a:extLst>
            </p:cNvPr>
            <p:cNvSpPr/>
            <p:nvPr/>
          </p:nvSpPr>
          <p:spPr>
            <a:xfrm>
              <a:off x="5874202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2367ADF2-6AC3-58DB-D39F-89586CF82F1B}"/>
                </a:ext>
              </a:extLst>
            </p:cNvPr>
            <p:cNvSpPr/>
            <p:nvPr/>
          </p:nvSpPr>
          <p:spPr>
            <a:xfrm>
              <a:off x="5874202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15B0780C-F903-9EE7-464D-C4A5E63F6AD6}"/>
                </a:ext>
              </a:extLst>
            </p:cNvPr>
            <p:cNvSpPr/>
            <p:nvPr/>
          </p:nvSpPr>
          <p:spPr>
            <a:xfrm>
              <a:off x="6021626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538670B1-B907-429A-5AD5-97190171A4CF}"/>
                </a:ext>
              </a:extLst>
            </p:cNvPr>
            <p:cNvSpPr/>
            <p:nvPr/>
          </p:nvSpPr>
          <p:spPr>
            <a:xfrm>
              <a:off x="6162234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41906EB9-4FCB-549E-01D1-AD2FEF413C95}"/>
                </a:ext>
              </a:extLst>
            </p:cNvPr>
            <p:cNvCxnSpPr>
              <a:stCxn id="10" idx="3"/>
              <a:endCxn id="9" idx="0"/>
            </p:cNvCxnSpPr>
            <p:nvPr/>
          </p:nvCxnSpPr>
          <p:spPr>
            <a:xfrm flipH="1">
              <a:off x="4366625" y="3070862"/>
              <a:ext cx="698838" cy="813179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A8AA5319-D6FC-6738-FD96-9B7A216D22E6}"/>
                </a:ext>
              </a:extLst>
            </p:cNvPr>
            <p:cNvCxnSpPr>
              <a:stCxn id="10" idx="4"/>
              <a:endCxn id="8" idx="0"/>
            </p:cNvCxnSpPr>
            <p:nvPr/>
          </p:nvCxnSpPr>
          <p:spPr>
            <a:xfrm flipH="1">
              <a:off x="4870682" y="3091952"/>
              <a:ext cx="245699" cy="792088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C2C07485-FE4E-C090-5F5B-29E565EA3A9E}"/>
                </a:ext>
              </a:extLst>
            </p:cNvPr>
            <p:cNvCxnSpPr>
              <a:stCxn id="10" idx="4"/>
              <a:endCxn id="6" idx="0"/>
            </p:cNvCxnSpPr>
            <p:nvPr/>
          </p:nvCxnSpPr>
          <p:spPr>
            <a:xfrm>
              <a:off x="5116380" y="3091952"/>
              <a:ext cx="239486" cy="792088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9546ECC6-A839-B852-0729-70A2F9457053}"/>
                </a:ext>
              </a:extLst>
            </p:cNvPr>
            <p:cNvCxnSpPr>
              <a:stCxn id="10" idx="5"/>
              <a:endCxn id="7" idx="1"/>
            </p:cNvCxnSpPr>
            <p:nvPr/>
          </p:nvCxnSpPr>
          <p:spPr>
            <a:xfrm>
              <a:off x="5167298" y="3070861"/>
              <a:ext cx="649585" cy="834270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E03AE693-A426-6578-3DC6-D0E74A3FCE31}"/>
                </a:ext>
              </a:extLst>
            </p:cNvPr>
            <p:cNvCxnSpPr>
              <a:stCxn id="9" idx="4"/>
              <a:endCxn id="17" idx="0"/>
            </p:cNvCxnSpPr>
            <p:nvPr/>
          </p:nvCxnSpPr>
          <p:spPr>
            <a:xfrm flipH="1">
              <a:off x="4150601" y="4028056"/>
              <a:ext cx="216024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D74CBA6B-76FC-11A7-D281-0B5CFC650BD8}"/>
                </a:ext>
              </a:extLst>
            </p:cNvPr>
            <p:cNvCxnSpPr>
              <a:stCxn id="9" idx="4"/>
              <a:endCxn id="21" idx="7"/>
            </p:cNvCxnSpPr>
            <p:nvPr/>
          </p:nvCxnSpPr>
          <p:spPr>
            <a:xfrm flipH="1">
              <a:off x="4142987" y="4028057"/>
              <a:ext cx="223639" cy="1469635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E4C5DD59-B967-7239-1159-69CEDFE89A8D}"/>
                </a:ext>
              </a:extLst>
            </p:cNvPr>
            <p:cNvCxnSpPr>
              <a:stCxn id="9" idx="4"/>
              <a:endCxn id="29" idx="0"/>
            </p:cNvCxnSpPr>
            <p:nvPr/>
          </p:nvCxnSpPr>
          <p:spPr>
            <a:xfrm flipH="1">
              <a:off x="4298411" y="4028056"/>
              <a:ext cx="68215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4B73BB7D-769C-5143-5F74-77DA09EC26C8}"/>
                </a:ext>
              </a:extLst>
            </p:cNvPr>
            <p:cNvCxnSpPr>
              <a:stCxn id="9" idx="4"/>
              <a:endCxn id="25" idx="0"/>
            </p:cNvCxnSpPr>
            <p:nvPr/>
          </p:nvCxnSpPr>
          <p:spPr>
            <a:xfrm flipH="1">
              <a:off x="4298411" y="4028056"/>
              <a:ext cx="68215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C08AFD9A-5EF3-7A1C-A2DF-93A2932F1E0C}"/>
                </a:ext>
              </a:extLst>
            </p:cNvPr>
            <p:cNvCxnSpPr>
              <a:stCxn id="9" idx="4"/>
              <a:endCxn id="13" idx="0"/>
            </p:cNvCxnSpPr>
            <p:nvPr/>
          </p:nvCxnSpPr>
          <p:spPr>
            <a:xfrm>
              <a:off x="4366625" y="4028056"/>
              <a:ext cx="72008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35EA9BD2-BB00-4BD9-B2B9-21BFE47585CC}"/>
                </a:ext>
              </a:extLst>
            </p:cNvPr>
            <p:cNvCxnSpPr>
              <a:stCxn id="9" idx="4"/>
              <a:endCxn id="13" idx="4"/>
            </p:cNvCxnSpPr>
            <p:nvPr/>
          </p:nvCxnSpPr>
          <p:spPr>
            <a:xfrm>
              <a:off x="4366625" y="4028056"/>
              <a:ext cx="72008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87A8B3B1-6D7B-D5B8-FE46-0E02AE421A3F}"/>
                </a:ext>
              </a:extLst>
            </p:cNvPr>
            <p:cNvCxnSpPr>
              <a:stCxn id="9" idx="4"/>
              <a:endCxn id="38" idx="0"/>
            </p:cNvCxnSpPr>
            <p:nvPr/>
          </p:nvCxnSpPr>
          <p:spPr>
            <a:xfrm>
              <a:off x="4366625" y="4028056"/>
              <a:ext cx="212616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B32711BF-B8C5-41A5-7F4A-99EB8C45648A}"/>
                </a:ext>
              </a:extLst>
            </p:cNvPr>
            <p:cNvCxnSpPr>
              <a:stCxn id="9" idx="4"/>
              <a:endCxn id="20" idx="1"/>
            </p:cNvCxnSpPr>
            <p:nvPr/>
          </p:nvCxnSpPr>
          <p:spPr>
            <a:xfrm>
              <a:off x="4366626" y="4028057"/>
              <a:ext cx="173491" cy="1469635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CDA136AD-C0C5-0968-4852-8F5FC8FE984B}"/>
                </a:ext>
              </a:extLst>
            </p:cNvPr>
            <p:cNvCxnSpPr>
              <a:stCxn id="9" idx="4"/>
              <a:endCxn id="16" idx="0"/>
            </p:cNvCxnSpPr>
            <p:nvPr/>
          </p:nvCxnSpPr>
          <p:spPr>
            <a:xfrm>
              <a:off x="4366625" y="4028056"/>
              <a:ext cx="288032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373A6C79-92D9-7BAB-6CCF-5873F764A4E7}"/>
                </a:ext>
              </a:extLst>
            </p:cNvPr>
            <p:cNvCxnSpPr>
              <a:stCxn id="8" idx="4"/>
              <a:endCxn id="28" idx="0"/>
            </p:cNvCxnSpPr>
            <p:nvPr/>
          </p:nvCxnSpPr>
          <p:spPr>
            <a:xfrm flipH="1">
              <a:off x="4733867" y="4028056"/>
              <a:ext cx="136815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D679751D-F2B3-6AAE-5169-7A7C1305B49A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4855219" y="4028056"/>
              <a:ext cx="15463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6B39C001-33AD-8482-8EEA-75EA6C3E6F1B}"/>
                </a:ext>
              </a:extLst>
            </p:cNvPr>
            <p:cNvCxnSpPr>
              <a:stCxn id="8" idx="4"/>
              <a:endCxn id="36" idx="0"/>
            </p:cNvCxnSpPr>
            <p:nvPr/>
          </p:nvCxnSpPr>
          <p:spPr>
            <a:xfrm flipH="1">
              <a:off x="4661859" y="4028056"/>
              <a:ext cx="208823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D08CF888-FEA9-BA3B-BFC3-196E795A1100}"/>
                </a:ext>
              </a:extLst>
            </p:cNvPr>
            <p:cNvCxnSpPr>
              <a:stCxn id="8" idx="4"/>
              <a:endCxn id="24" idx="0"/>
            </p:cNvCxnSpPr>
            <p:nvPr/>
          </p:nvCxnSpPr>
          <p:spPr>
            <a:xfrm flipH="1">
              <a:off x="4733867" y="4028056"/>
              <a:ext cx="136815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F3F526EC-3EF0-7275-B900-59F3EB15E785}"/>
                </a:ext>
              </a:extLst>
            </p:cNvPr>
            <p:cNvCxnSpPr>
              <a:stCxn id="8" idx="4"/>
              <a:endCxn id="37" idx="0"/>
            </p:cNvCxnSpPr>
            <p:nvPr/>
          </p:nvCxnSpPr>
          <p:spPr>
            <a:xfrm>
              <a:off x="4870682" y="4028056"/>
              <a:ext cx="79209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17BAB94A-B0D7-6B59-8D01-0CD6DFD0CD43}"/>
                </a:ext>
              </a:extLst>
            </p:cNvPr>
            <p:cNvCxnSpPr>
              <a:stCxn id="8" idx="4"/>
              <a:endCxn id="30" idx="0"/>
            </p:cNvCxnSpPr>
            <p:nvPr/>
          </p:nvCxnSpPr>
          <p:spPr>
            <a:xfrm flipH="1">
              <a:off x="4855219" y="4028056"/>
              <a:ext cx="15463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C3079C47-18DF-8C6E-4CB7-4FCFDBD0B21C}"/>
                </a:ext>
              </a:extLst>
            </p:cNvPr>
            <p:cNvCxnSpPr>
              <a:stCxn id="8" idx="4"/>
              <a:endCxn id="30" idx="7"/>
            </p:cNvCxnSpPr>
            <p:nvPr/>
          </p:nvCxnSpPr>
          <p:spPr>
            <a:xfrm>
              <a:off x="4870681" y="4028057"/>
              <a:ext cx="35454" cy="1812907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966AC747-8EF6-E505-62D0-D1731EBDDD76}"/>
                </a:ext>
              </a:extLst>
            </p:cNvPr>
            <p:cNvCxnSpPr>
              <a:stCxn id="8" idx="4"/>
              <a:endCxn id="14" idx="0"/>
            </p:cNvCxnSpPr>
            <p:nvPr/>
          </p:nvCxnSpPr>
          <p:spPr>
            <a:xfrm>
              <a:off x="4870682" y="4028056"/>
              <a:ext cx="200561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193CA178-6941-0912-B52F-585D4BAA8B92}"/>
                </a:ext>
              </a:extLst>
            </p:cNvPr>
            <p:cNvCxnSpPr>
              <a:stCxn id="8" idx="4"/>
              <a:endCxn id="18" idx="0"/>
            </p:cNvCxnSpPr>
            <p:nvPr/>
          </p:nvCxnSpPr>
          <p:spPr>
            <a:xfrm>
              <a:off x="4870682" y="4028056"/>
              <a:ext cx="136937" cy="18002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5D15EA55-01D0-7D7A-31B8-C8FBA9EAFF84}"/>
                </a:ext>
              </a:extLst>
            </p:cNvPr>
            <p:cNvCxnSpPr>
              <a:stCxn id="8" idx="4"/>
              <a:endCxn id="26" idx="0"/>
            </p:cNvCxnSpPr>
            <p:nvPr/>
          </p:nvCxnSpPr>
          <p:spPr>
            <a:xfrm>
              <a:off x="4870681" y="4028056"/>
              <a:ext cx="348370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B994D5DF-9C8E-8C8A-78E1-DF603B83BA7C}"/>
                </a:ext>
              </a:extLst>
            </p:cNvPr>
            <p:cNvCxnSpPr>
              <a:stCxn id="8" idx="4"/>
              <a:endCxn id="35" idx="0"/>
            </p:cNvCxnSpPr>
            <p:nvPr/>
          </p:nvCxnSpPr>
          <p:spPr>
            <a:xfrm>
              <a:off x="4870682" y="4028056"/>
              <a:ext cx="295233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6732CDAE-F5AC-016E-A045-7A00118CB859}"/>
                </a:ext>
              </a:extLst>
            </p:cNvPr>
            <p:cNvCxnSpPr>
              <a:stCxn id="8" idx="4"/>
              <a:endCxn id="22" idx="0"/>
            </p:cNvCxnSpPr>
            <p:nvPr/>
          </p:nvCxnSpPr>
          <p:spPr>
            <a:xfrm>
              <a:off x="4870681" y="4028056"/>
              <a:ext cx="348370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03B2471C-496C-D606-3726-6178DC74F11B}"/>
                </a:ext>
              </a:extLst>
            </p:cNvPr>
            <p:cNvCxnSpPr>
              <a:stCxn id="6" idx="4"/>
              <a:endCxn id="12" idx="0"/>
            </p:cNvCxnSpPr>
            <p:nvPr/>
          </p:nvCxnSpPr>
          <p:spPr>
            <a:xfrm flipH="1">
              <a:off x="5302730" y="4028056"/>
              <a:ext cx="53137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80372532-C4EF-9CBF-66E6-624A90390852}"/>
                </a:ext>
              </a:extLst>
            </p:cNvPr>
            <p:cNvCxnSpPr>
              <a:stCxn id="6" idx="4"/>
              <a:endCxn id="34" idx="0"/>
            </p:cNvCxnSpPr>
            <p:nvPr/>
          </p:nvCxnSpPr>
          <p:spPr>
            <a:xfrm>
              <a:off x="5355867" y="4028056"/>
              <a:ext cx="27255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37AAF2CB-8FD2-9F97-152F-1C35090E60CB}"/>
                </a:ext>
              </a:extLst>
            </p:cNvPr>
            <p:cNvCxnSpPr>
              <a:stCxn id="6" idx="4"/>
              <a:endCxn id="31" idx="0"/>
            </p:cNvCxnSpPr>
            <p:nvPr/>
          </p:nvCxnSpPr>
          <p:spPr>
            <a:xfrm flipH="1">
              <a:off x="5302730" y="4028056"/>
              <a:ext cx="53137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287A5883-6494-3BD6-ADE0-523EE1F5B8DB}"/>
                </a:ext>
              </a:extLst>
            </p:cNvPr>
            <p:cNvCxnSpPr>
              <a:stCxn id="6" idx="4"/>
              <a:endCxn id="15" idx="0"/>
            </p:cNvCxnSpPr>
            <p:nvPr/>
          </p:nvCxnSpPr>
          <p:spPr>
            <a:xfrm>
              <a:off x="5355867" y="4028056"/>
              <a:ext cx="162887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97DF51DE-F8F9-291C-61DB-39DE4C798BB2}"/>
                </a:ext>
              </a:extLst>
            </p:cNvPr>
            <p:cNvCxnSpPr>
              <a:stCxn id="6" idx="4"/>
              <a:endCxn id="19" idx="1"/>
            </p:cNvCxnSpPr>
            <p:nvPr/>
          </p:nvCxnSpPr>
          <p:spPr>
            <a:xfrm>
              <a:off x="5355866" y="4028057"/>
              <a:ext cx="48346" cy="1469635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64B60D74-8498-ECB1-8464-8154ADA54B40}"/>
                </a:ext>
              </a:extLst>
            </p:cNvPr>
            <p:cNvCxnSpPr>
              <a:stCxn id="6" idx="4"/>
              <a:endCxn id="27" idx="0"/>
            </p:cNvCxnSpPr>
            <p:nvPr/>
          </p:nvCxnSpPr>
          <p:spPr>
            <a:xfrm>
              <a:off x="5355866" y="4028056"/>
              <a:ext cx="310696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E2297653-9612-EA50-CA9D-C18DE82ECC54}"/>
                </a:ext>
              </a:extLst>
            </p:cNvPr>
            <p:cNvCxnSpPr>
              <a:stCxn id="6" idx="4"/>
              <a:endCxn id="23" idx="0"/>
            </p:cNvCxnSpPr>
            <p:nvPr/>
          </p:nvCxnSpPr>
          <p:spPr>
            <a:xfrm>
              <a:off x="5355866" y="4028056"/>
              <a:ext cx="310696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AD2CB094-9E8A-42C8-A487-6A4616194F6A}"/>
                </a:ext>
              </a:extLst>
            </p:cNvPr>
            <p:cNvCxnSpPr>
              <a:stCxn id="6" idx="4"/>
              <a:endCxn id="33" idx="0"/>
            </p:cNvCxnSpPr>
            <p:nvPr/>
          </p:nvCxnSpPr>
          <p:spPr>
            <a:xfrm>
              <a:off x="5355867" y="4028056"/>
              <a:ext cx="230811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Rechte verbindingslijn 80">
              <a:extLst>
                <a:ext uri="{FF2B5EF4-FFF2-40B4-BE49-F238E27FC236}">
                  <a16:creationId xmlns:a16="http://schemas.microsoft.com/office/drawing/2014/main" id="{7B324BF3-4354-3BA7-4BD7-26D824F39834}"/>
                </a:ext>
              </a:extLst>
            </p:cNvPr>
            <p:cNvCxnSpPr>
              <a:stCxn id="7" idx="4"/>
              <a:endCxn id="43" idx="0"/>
            </p:cNvCxnSpPr>
            <p:nvPr/>
          </p:nvCxnSpPr>
          <p:spPr>
            <a:xfrm flipH="1">
              <a:off x="5741979" y="4028056"/>
              <a:ext cx="125821" cy="18002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07811E7E-3321-465F-ACE3-31D3B7F7B49D}"/>
                </a:ext>
              </a:extLst>
            </p:cNvPr>
            <p:cNvCxnSpPr>
              <a:stCxn id="7" idx="4"/>
              <a:endCxn id="41" idx="0"/>
            </p:cNvCxnSpPr>
            <p:nvPr/>
          </p:nvCxnSpPr>
          <p:spPr>
            <a:xfrm flipH="1">
              <a:off x="5805603" y="4028056"/>
              <a:ext cx="62197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Rechte verbindingslijn 82">
              <a:extLst>
                <a:ext uri="{FF2B5EF4-FFF2-40B4-BE49-F238E27FC236}">
                  <a16:creationId xmlns:a16="http://schemas.microsoft.com/office/drawing/2014/main" id="{BDB1D5A7-0456-2806-E759-1ED5966450D3}"/>
                </a:ext>
              </a:extLst>
            </p:cNvPr>
            <p:cNvCxnSpPr>
              <a:stCxn id="7" idx="4"/>
              <a:endCxn id="45" idx="0"/>
            </p:cNvCxnSpPr>
            <p:nvPr/>
          </p:nvCxnSpPr>
          <p:spPr>
            <a:xfrm>
              <a:off x="5867799" y="4028056"/>
              <a:ext cx="85612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137F9F6D-E54D-8A9D-DC12-07C4525783DC}"/>
                </a:ext>
              </a:extLst>
            </p:cNvPr>
            <p:cNvCxnSpPr>
              <a:stCxn id="7" idx="4"/>
              <a:endCxn id="44" idx="0"/>
            </p:cNvCxnSpPr>
            <p:nvPr/>
          </p:nvCxnSpPr>
          <p:spPr>
            <a:xfrm>
              <a:off x="5867799" y="4028056"/>
              <a:ext cx="85612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1DCFE26B-10B4-58B9-3EA6-276799596803}"/>
                </a:ext>
              </a:extLst>
            </p:cNvPr>
            <p:cNvCxnSpPr>
              <a:stCxn id="7" idx="4"/>
              <a:endCxn id="39" idx="0"/>
            </p:cNvCxnSpPr>
            <p:nvPr/>
          </p:nvCxnSpPr>
          <p:spPr>
            <a:xfrm>
              <a:off x="5867800" y="4028056"/>
              <a:ext cx="225835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28EB030D-F52B-34BC-4D2F-C2F0A02B6379}"/>
                </a:ext>
              </a:extLst>
            </p:cNvPr>
            <p:cNvCxnSpPr>
              <a:stCxn id="7" idx="4"/>
              <a:endCxn id="46" idx="0"/>
            </p:cNvCxnSpPr>
            <p:nvPr/>
          </p:nvCxnSpPr>
          <p:spPr>
            <a:xfrm>
              <a:off x="5867800" y="4028056"/>
              <a:ext cx="225835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4408AD58-BB16-BA8E-8F80-E28F519968D4}"/>
                </a:ext>
              </a:extLst>
            </p:cNvPr>
            <p:cNvCxnSpPr>
              <a:stCxn id="7" idx="4"/>
              <a:endCxn id="47" idx="0"/>
            </p:cNvCxnSpPr>
            <p:nvPr/>
          </p:nvCxnSpPr>
          <p:spPr>
            <a:xfrm>
              <a:off x="5867800" y="4028056"/>
              <a:ext cx="366443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FC9CC262-55C3-0652-A461-FF0E326F9E4C}"/>
                </a:ext>
              </a:extLst>
            </p:cNvPr>
            <p:cNvCxnSpPr>
              <a:stCxn id="7" idx="4"/>
              <a:endCxn id="40" idx="0"/>
            </p:cNvCxnSpPr>
            <p:nvPr/>
          </p:nvCxnSpPr>
          <p:spPr>
            <a:xfrm>
              <a:off x="5867800" y="4028056"/>
              <a:ext cx="441859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D400C79A-63B9-4D07-FD78-D77FFFAE3CEE}"/>
                </a:ext>
              </a:extLst>
            </p:cNvPr>
            <p:cNvCxnSpPr>
              <a:stCxn id="7" idx="4"/>
              <a:endCxn id="42" idx="0"/>
            </p:cNvCxnSpPr>
            <p:nvPr/>
          </p:nvCxnSpPr>
          <p:spPr>
            <a:xfrm>
              <a:off x="5867800" y="4028056"/>
              <a:ext cx="378235" cy="18002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E4DACBCA-30F6-5194-BA0E-367D42391511}"/>
                </a:ext>
              </a:extLst>
            </p:cNvPr>
            <p:cNvSpPr/>
            <p:nvPr/>
          </p:nvSpPr>
          <p:spPr>
            <a:xfrm>
              <a:off x="7877329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5C6E7613-7E4D-56D2-BE01-075F083E0123}"/>
                </a:ext>
              </a:extLst>
            </p:cNvPr>
            <p:cNvSpPr/>
            <p:nvPr/>
          </p:nvSpPr>
          <p:spPr>
            <a:xfrm>
              <a:off x="8389262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6EC85768-C097-0BAF-0998-12A773061044}"/>
                </a:ext>
              </a:extLst>
            </p:cNvPr>
            <p:cNvSpPr/>
            <p:nvPr/>
          </p:nvSpPr>
          <p:spPr>
            <a:xfrm>
              <a:off x="7392144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C5DBD2CF-6DDB-6F21-6964-B310B27FB3E2}"/>
                </a:ext>
              </a:extLst>
            </p:cNvPr>
            <p:cNvSpPr/>
            <p:nvPr/>
          </p:nvSpPr>
          <p:spPr>
            <a:xfrm>
              <a:off x="7823009" y="2947936"/>
              <a:ext cx="144016" cy="144016"/>
            </a:xfrm>
            <a:prstGeom prst="ellipse">
              <a:avLst/>
            </a:prstGeom>
            <a:solidFill>
              <a:srgbClr val="800000"/>
            </a:solidFill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D9EA5CA2-2D42-1CBA-0353-06FC00096B04}"/>
                </a:ext>
              </a:extLst>
            </p:cNvPr>
            <p:cNvSpPr/>
            <p:nvPr/>
          </p:nvSpPr>
          <p:spPr>
            <a:xfrm>
              <a:off x="7376681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D7FB219B-135E-447D-D3AF-C08B389DF2E8}"/>
                </a:ext>
              </a:extLst>
            </p:cNvPr>
            <p:cNvSpPr/>
            <p:nvPr/>
          </p:nvSpPr>
          <p:spPr>
            <a:xfrm>
              <a:off x="7824192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A30A30ED-58B5-E182-31D9-8B1C0898F6E7}"/>
                </a:ext>
              </a:extLst>
            </p:cNvPr>
            <p:cNvSpPr/>
            <p:nvPr/>
          </p:nvSpPr>
          <p:spPr>
            <a:xfrm>
              <a:off x="7592705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A32ABBF7-81EE-B128-37EE-B24AB52DCC36}"/>
                </a:ext>
              </a:extLst>
            </p:cNvPr>
            <p:cNvSpPr/>
            <p:nvPr/>
          </p:nvSpPr>
          <p:spPr>
            <a:xfrm>
              <a:off x="8040216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4BD8C5E5-39C0-3EF0-474B-5E8D06CF545B}"/>
                </a:ext>
              </a:extLst>
            </p:cNvPr>
            <p:cNvSpPr/>
            <p:nvPr/>
          </p:nvSpPr>
          <p:spPr>
            <a:xfrm>
              <a:off x="7529081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0C681710-DB99-06B5-7560-F1D5A9AA25D3}"/>
                </a:ext>
              </a:extLst>
            </p:cNvPr>
            <p:cNvSpPr/>
            <p:nvPr/>
          </p:nvSpPr>
          <p:spPr>
            <a:xfrm>
              <a:off x="7976592" y="54766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EE8A2E8-7C06-BD00-9360-A31D00551370}"/>
                </a:ext>
              </a:extLst>
            </p:cNvPr>
            <p:cNvSpPr/>
            <p:nvPr/>
          </p:nvSpPr>
          <p:spPr>
            <a:xfrm>
              <a:off x="7740514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D68B9018-EAC6-7D9E-12F9-6E97C158C227}"/>
                </a:ext>
              </a:extLst>
            </p:cNvPr>
            <p:cNvSpPr/>
            <p:nvPr/>
          </p:nvSpPr>
          <p:spPr>
            <a:xfrm>
              <a:off x="8188025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86621A5B-BDCC-835C-72FC-F6BA19285C0D}"/>
                </a:ext>
              </a:extLst>
            </p:cNvPr>
            <p:cNvSpPr/>
            <p:nvPr/>
          </p:nvSpPr>
          <p:spPr>
            <a:xfrm>
              <a:off x="7255329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E8E39FD5-D58D-85BF-7EA2-68FEF3E600FB}"/>
                </a:ext>
              </a:extLst>
            </p:cNvPr>
            <p:cNvSpPr/>
            <p:nvPr/>
          </p:nvSpPr>
          <p:spPr>
            <a:xfrm>
              <a:off x="7740514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0566CF58-77CA-9A1B-5DC4-8DCFD8777A51}"/>
                </a:ext>
              </a:extLst>
            </p:cNvPr>
            <p:cNvSpPr/>
            <p:nvPr/>
          </p:nvSpPr>
          <p:spPr>
            <a:xfrm>
              <a:off x="8188025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489E1EDD-FA90-4CCA-5644-93BE0D234516}"/>
                </a:ext>
              </a:extLst>
            </p:cNvPr>
            <p:cNvSpPr/>
            <p:nvPr/>
          </p:nvSpPr>
          <p:spPr>
            <a:xfrm>
              <a:off x="7255329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4313ABA4-13C6-8C32-9343-BEC561716B16}"/>
                </a:ext>
              </a:extLst>
            </p:cNvPr>
            <p:cNvSpPr/>
            <p:nvPr/>
          </p:nvSpPr>
          <p:spPr>
            <a:xfrm>
              <a:off x="7376681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8837314F-28C8-36BC-60F8-324818C1BF78}"/>
                </a:ext>
              </a:extLst>
            </p:cNvPr>
            <p:cNvSpPr/>
            <p:nvPr/>
          </p:nvSpPr>
          <p:spPr>
            <a:xfrm>
              <a:off x="7824192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51545066-E834-FDD4-D2B0-EF655576EA97}"/>
                </a:ext>
              </a:extLst>
            </p:cNvPr>
            <p:cNvSpPr/>
            <p:nvPr/>
          </p:nvSpPr>
          <p:spPr>
            <a:xfrm>
              <a:off x="8108140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5A2836DF-4A96-EC5F-B26B-D9AB5AED9636}"/>
                </a:ext>
              </a:extLst>
            </p:cNvPr>
            <p:cNvSpPr/>
            <p:nvPr/>
          </p:nvSpPr>
          <p:spPr>
            <a:xfrm>
              <a:off x="7904584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E271102B-FCCB-B5FA-FEAB-812353894C6E}"/>
                </a:ext>
              </a:extLst>
            </p:cNvPr>
            <p:cNvSpPr/>
            <p:nvPr/>
          </p:nvSpPr>
          <p:spPr>
            <a:xfrm>
              <a:off x="7687377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F64F0391-3475-2EAC-C0F3-00928A046FEE}"/>
                </a:ext>
              </a:extLst>
            </p:cNvPr>
            <p:cNvSpPr/>
            <p:nvPr/>
          </p:nvSpPr>
          <p:spPr>
            <a:xfrm>
              <a:off x="7176120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ED1C9A60-1D45-4731-3B2E-B7004B28C979}"/>
                </a:ext>
              </a:extLst>
            </p:cNvPr>
            <p:cNvSpPr/>
            <p:nvPr/>
          </p:nvSpPr>
          <p:spPr>
            <a:xfrm>
              <a:off x="7471353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F14408C9-3D5B-E40C-986E-25359CD52164}"/>
                </a:ext>
              </a:extLst>
            </p:cNvPr>
            <p:cNvSpPr/>
            <p:nvPr/>
          </p:nvSpPr>
          <p:spPr>
            <a:xfrm>
              <a:off x="8615097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4E433B4-BFCD-61EE-CDAC-414021E206FE}"/>
                </a:ext>
              </a:extLst>
            </p:cNvPr>
            <p:cNvSpPr/>
            <p:nvPr/>
          </p:nvSpPr>
          <p:spPr>
            <a:xfrm>
              <a:off x="8831121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014452EB-C67C-684D-F363-8FD731C71E7C}"/>
                </a:ext>
              </a:extLst>
            </p:cNvPr>
            <p:cNvSpPr/>
            <p:nvPr/>
          </p:nvSpPr>
          <p:spPr>
            <a:xfrm>
              <a:off x="8319864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3A871B1A-419A-85A2-2C21-A259A37EF961}"/>
                </a:ext>
              </a:extLst>
            </p:cNvPr>
            <p:cNvSpPr/>
            <p:nvPr/>
          </p:nvSpPr>
          <p:spPr>
            <a:xfrm>
              <a:off x="8767497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EF2A54BC-77C8-D863-6C0D-25D2AD3C238D}"/>
                </a:ext>
              </a:extLst>
            </p:cNvPr>
            <p:cNvSpPr/>
            <p:nvPr/>
          </p:nvSpPr>
          <p:spPr>
            <a:xfrm>
              <a:off x="8256240" y="58282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1873A485-E666-30AD-8BDD-4D9719002494}"/>
                </a:ext>
              </a:extLst>
            </p:cNvPr>
            <p:cNvSpPr/>
            <p:nvPr/>
          </p:nvSpPr>
          <p:spPr>
            <a:xfrm>
              <a:off x="8467673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637C8FD0-A3D0-AC6A-4903-5F951BCDA291}"/>
                </a:ext>
              </a:extLst>
            </p:cNvPr>
            <p:cNvSpPr/>
            <p:nvPr/>
          </p:nvSpPr>
          <p:spPr>
            <a:xfrm>
              <a:off x="8467673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561A8FC8-66A0-EDC4-6E22-A4682B31CCA0}"/>
                </a:ext>
              </a:extLst>
            </p:cNvPr>
            <p:cNvSpPr/>
            <p:nvPr/>
          </p:nvSpPr>
          <p:spPr>
            <a:xfrm>
              <a:off x="8615097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9A2C3D5D-ADF3-760A-0791-7FACEB36C470}"/>
                </a:ext>
              </a:extLst>
            </p:cNvPr>
            <p:cNvSpPr/>
            <p:nvPr/>
          </p:nvSpPr>
          <p:spPr>
            <a:xfrm>
              <a:off x="8755705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99D4EAE6-FB00-EA70-0EBF-9D19BB1C319C}"/>
                </a:ext>
              </a:extLst>
            </p:cNvPr>
            <p:cNvCxnSpPr>
              <a:stCxn id="93" idx="3"/>
              <a:endCxn id="92" idx="0"/>
            </p:cNvCxnSpPr>
            <p:nvPr/>
          </p:nvCxnSpPr>
          <p:spPr>
            <a:xfrm flipH="1">
              <a:off x="7464152" y="3070862"/>
              <a:ext cx="379948" cy="813179"/>
            </a:xfrm>
            <a:prstGeom prst="line">
              <a:avLst/>
            </a:prstGeom>
            <a:ln w="28575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C08E4BE5-5218-1B76-7DE5-0E00C37EC308}"/>
                </a:ext>
              </a:extLst>
            </p:cNvPr>
            <p:cNvCxnSpPr>
              <a:stCxn id="93" idx="4"/>
              <a:endCxn id="90" idx="0"/>
            </p:cNvCxnSpPr>
            <p:nvPr/>
          </p:nvCxnSpPr>
          <p:spPr>
            <a:xfrm>
              <a:off x="7895017" y="3091952"/>
              <a:ext cx="54320" cy="792088"/>
            </a:xfrm>
            <a:prstGeom prst="line">
              <a:avLst/>
            </a:prstGeom>
            <a:ln w="28575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0D624C98-A5F7-C256-3EA9-4F3047D03B03}"/>
                </a:ext>
              </a:extLst>
            </p:cNvPr>
            <p:cNvCxnSpPr>
              <a:stCxn id="93" idx="5"/>
              <a:endCxn id="91" idx="1"/>
            </p:cNvCxnSpPr>
            <p:nvPr/>
          </p:nvCxnSpPr>
          <p:spPr>
            <a:xfrm>
              <a:off x="7945935" y="3070861"/>
              <a:ext cx="464419" cy="834270"/>
            </a:xfrm>
            <a:prstGeom prst="line">
              <a:avLst/>
            </a:prstGeom>
            <a:ln w="28575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A4F80AAF-652D-7B0C-59CC-7C25B0387E2B}"/>
                </a:ext>
              </a:extLst>
            </p:cNvPr>
            <p:cNvCxnSpPr>
              <a:stCxn id="92" idx="4"/>
              <a:endCxn id="105" idx="0"/>
            </p:cNvCxnSpPr>
            <p:nvPr/>
          </p:nvCxnSpPr>
          <p:spPr>
            <a:xfrm flipH="1">
              <a:off x="7327338" y="4028056"/>
              <a:ext cx="136815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58F711D7-BFE9-D203-BC2E-1DA5D576BF46}"/>
                </a:ext>
              </a:extLst>
            </p:cNvPr>
            <p:cNvCxnSpPr>
              <a:stCxn id="92" idx="4"/>
              <a:endCxn id="94" idx="0"/>
            </p:cNvCxnSpPr>
            <p:nvPr/>
          </p:nvCxnSpPr>
          <p:spPr>
            <a:xfrm flipH="1">
              <a:off x="7448690" y="4028056"/>
              <a:ext cx="15463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8BFFEF06-8031-6CC4-2453-191B0E6C09D3}"/>
                </a:ext>
              </a:extLst>
            </p:cNvPr>
            <p:cNvCxnSpPr>
              <a:stCxn id="92" idx="4"/>
              <a:endCxn id="111" idx="0"/>
            </p:cNvCxnSpPr>
            <p:nvPr/>
          </p:nvCxnSpPr>
          <p:spPr>
            <a:xfrm flipH="1">
              <a:off x="7255330" y="4028056"/>
              <a:ext cx="208823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11287425-F1AE-E33E-D6B5-81EAAB8E31C6}"/>
                </a:ext>
              </a:extLst>
            </p:cNvPr>
            <p:cNvCxnSpPr>
              <a:stCxn id="92" idx="4"/>
              <a:endCxn id="102" idx="0"/>
            </p:cNvCxnSpPr>
            <p:nvPr/>
          </p:nvCxnSpPr>
          <p:spPr>
            <a:xfrm flipH="1">
              <a:off x="7327338" y="4028056"/>
              <a:ext cx="136815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0A96BDAC-24FD-E59F-7442-F7E80CD7460F}"/>
                </a:ext>
              </a:extLst>
            </p:cNvPr>
            <p:cNvCxnSpPr>
              <a:stCxn id="92" idx="4"/>
              <a:endCxn id="112" idx="0"/>
            </p:cNvCxnSpPr>
            <p:nvPr/>
          </p:nvCxnSpPr>
          <p:spPr>
            <a:xfrm>
              <a:off x="7464153" y="4028056"/>
              <a:ext cx="79209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41B370E6-B1D6-4178-60AB-1DF670D36B74}"/>
                </a:ext>
              </a:extLst>
            </p:cNvPr>
            <p:cNvCxnSpPr>
              <a:stCxn id="92" idx="4"/>
              <a:endCxn id="106" idx="0"/>
            </p:cNvCxnSpPr>
            <p:nvPr/>
          </p:nvCxnSpPr>
          <p:spPr>
            <a:xfrm flipH="1">
              <a:off x="7448690" y="4028056"/>
              <a:ext cx="15463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chte verbindingslijn 130">
              <a:extLst>
                <a:ext uri="{FF2B5EF4-FFF2-40B4-BE49-F238E27FC236}">
                  <a16:creationId xmlns:a16="http://schemas.microsoft.com/office/drawing/2014/main" id="{553C8CD4-A336-DC64-3FDD-58F5AF451152}"/>
                </a:ext>
              </a:extLst>
            </p:cNvPr>
            <p:cNvCxnSpPr>
              <a:stCxn id="92" idx="4"/>
              <a:endCxn id="106" idx="7"/>
            </p:cNvCxnSpPr>
            <p:nvPr/>
          </p:nvCxnSpPr>
          <p:spPr>
            <a:xfrm>
              <a:off x="7464152" y="4028057"/>
              <a:ext cx="35454" cy="1812907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2AD8A1D1-87AF-CE7A-D362-798721842A39}"/>
                </a:ext>
              </a:extLst>
            </p:cNvPr>
            <p:cNvCxnSpPr>
              <a:stCxn id="92" idx="4"/>
              <a:endCxn id="96" idx="0"/>
            </p:cNvCxnSpPr>
            <p:nvPr/>
          </p:nvCxnSpPr>
          <p:spPr>
            <a:xfrm>
              <a:off x="7464153" y="4028056"/>
              <a:ext cx="200561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B105764B-996C-9E12-25F5-14EAC7D05F4E}"/>
                </a:ext>
              </a:extLst>
            </p:cNvPr>
            <p:cNvCxnSpPr>
              <a:stCxn id="92" idx="4"/>
              <a:endCxn id="98" idx="0"/>
            </p:cNvCxnSpPr>
            <p:nvPr/>
          </p:nvCxnSpPr>
          <p:spPr>
            <a:xfrm>
              <a:off x="7464153" y="4028056"/>
              <a:ext cx="136937" cy="18002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chte verbindingslijn 133">
              <a:extLst>
                <a:ext uri="{FF2B5EF4-FFF2-40B4-BE49-F238E27FC236}">
                  <a16:creationId xmlns:a16="http://schemas.microsoft.com/office/drawing/2014/main" id="{E48502FA-906C-CCAD-0920-D1AA9D8C6C10}"/>
                </a:ext>
              </a:extLst>
            </p:cNvPr>
            <p:cNvCxnSpPr>
              <a:stCxn id="92" idx="4"/>
              <a:endCxn id="103" idx="0"/>
            </p:cNvCxnSpPr>
            <p:nvPr/>
          </p:nvCxnSpPr>
          <p:spPr>
            <a:xfrm>
              <a:off x="7464152" y="4028056"/>
              <a:ext cx="348370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DCD88FCE-6E4C-0763-FFDC-380AEE672141}"/>
                </a:ext>
              </a:extLst>
            </p:cNvPr>
            <p:cNvCxnSpPr>
              <a:stCxn id="92" idx="4"/>
              <a:endCxn id="110" idx="0"/>
            </p:cNvCxnSpPr>
            <p:nvPr/>
          </p:nvCxnSpPr>
          <p:spPr>
            <a:xfrm>
              <a:off x="7464153" y="4028056"/>
              <a:ext cx="295233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chte verbindingslijn 135">
              <a:extLst>
                <a:ext uri="{FF2B5EF4-FFF2-40B4-BE49-F238E27FC236}">
                  <a16:creationId xmlns:a16="http://schemas.microsoft.com/office/drawing/2014/main" id="{80639967-AF7F-4850-431C-358AFE62705D}"/>
                </a:ext>
              </a:extLst>
            </p:cNvPr>
            <p:cNvCxnSpPr>
              <a:stCxn id="92" idx="4"/>
              <a:endCxn id="100" idx="0"/>
            </p:cNvCxnSpPr>
            <p:nvPr/>
          </p:nvCxnSpPr>
          <p:spPr>
            <a:xfrm>
              <a:off x="7464152" y="4028056"/>
              <a:ext cx="348370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chte verbindingslijn 136">
              <a:extLst>
                <a:ext uri="{FF2B5EF4-FFF2-40B4-BE49-F238E27FC236}">
                  <a16:creationId xmlns:a16="http://schemas.microsoft.com/office/drawing/2014/main" id="{5E88DA66-A34B-A012-6641-E0303735B8C7}"/>
                </a:ext>
              </a:extLst>
            </p:cNvPr>
            <p:cNvCxnSpPr>
              <a:stCxn id="90" idx="4"/>
              <a:endCxn id="95" idx="0"/>
            </p:cNvCxnSpPr>
            <p:nvPr/>
          </p:nvCxnSpPr>
          <p:spPr>
            <a:xfrm flipH="1">
              <a:off x="7896201" y="4028056"/>
              <a:ext cx="53137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D00D8A54-2C0D-BDA4-3936-5E5042655575}"/>
                </a:ext>
              </a:extLst>
            </p:cNvPr>
            <p:cNvCxnSpPr>
              <a:stCxn id="90" idx="4"/>
              <a:endCxn id="109" idx="0"/>
            </p:cNvCxnSpPr>
            <p:nvPr/>
          </p:nvCxnSpPr>
          <p:spPr>
            <a:xfrm>
              <a:off x="7949338" y="4028056"/>
              <a:ext cx="27255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3F2ABCBD-6519-0F14-4026-3DC9C619663E}"/>
                </a:ext>
              </a:extLst>
            </p:cNvPr>
            <p:cNvCxnSpPr>
              <a:stCxn id="90" idx="4"/>
              <a:endCxn id="107" idx="0"/>
            </p:cNvCxnSpPr>
            <p:nvPr/>
          </p:nvCxnSpPr>
          <p:spPr>
            <a:xfrm flipH="1">
              <a:off x="7896201" y="4028056"/>
              <a:ext cx="53137" cy="144016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chte verbindingslijn 139">
              <a:extLst>
                <a:ext uri="{FF2B5EF4-FFF2-40B4-BE49-F238E27FC236}">
                  <a16:creationId xmlns:a16="http://schemas.microsoft.com/office/drawing/2014/main" id="{CF7103FC-CBFC-DFE7-BBC0-E4780E05BAE2}"/>
                </a:ext>
              </a:extLst>
            </p:cNvPr>
            <p:cNvCxnSpPr>
              <a:stCxn id="90" idx="4"/>
              <a:endCxn id="97" idx="0"/>
            </p:cNvCxnSpPr>
            <p:nvPr/>
          </p:nvCxnSpPr>
          <p:spPr>
            <a:xfrm>
              <a:off x="7949338" y="4028056"/>
              <a:ext cx="162887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chte verbindingslijn 140">
              <a:extLst>
                <a:ext uri="{FF2B5EF4-FFF2-40B4-BE49-F238E27FC236}">
                  <a16:creationId xmlns:a16="http://schemas.microsoft.com/office/drawing/2014/main" id="{9C5E7A54-98F5-7EC9-44E2-097C4E3C0727}"/>
                </a:ext>
              </a:extLst>
            </p:cNvPr>
            <p:cNvCxnSpPr>
              <a:stCxn id="90" idx="4"/>
              <a:endCxn id="99" idx="1"/>
            </p:cNvCxnSpPr>
            <p:nvPr/>
          </p:nvCxnSpPr>
          <p:spPr>
            <a:xfrm>
              <a:off x="7949337" y="4028057"/>
              <a:ext cx="48346" cy="1469635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chte verbindingslijn 141">
              <a:extLst>
                <a:ext uri="{FF2B5EF4-FFF2-40B4-BE49-F238E27FC236}">
                  <a16:creationId xmlns:a16="http://schemas.microsoft.com/office/drawing/2014/main" id="{5EC3C4FA-EF9D-7AC7-07E5-4193295EAB4E}"/>
                </a:ext>
              </a:extLst>
            </p:cNvPr>
            <p:cNvCxnSpPr>
              <a:stCxn id="90" idx="4"/>
              <a:endCxn id="104" idx="0"/>
            </p:cNvCxnSpPr>
            <p:nvPr/>
          </p:nvCxnSpPr>
          <p:spPr>
            <a:xfrm>
              <a:off x="7949337" y="4028056"/>
              <a:ext cx="310696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chte verbindingslijn 142">
              <a:extLst>
                <a:ext uri="{FF2B5EF4-FFF2-40B4-BE49-F238E27FC236}">
                  <a16:creationId xmlns:a16="http://schemas.microsoft.com/office/drawing/2014/main" id="{6C11E187-76D4-C558-9BD2-9C15D0DAD719}"/>
                </a:ext>
              </a:extLst>
            </p:cNvPr>
            <p:cNvCxnSpPr>
              <a:stCxn id="90" idx="4"/>
              <a:endCxn id="101" idx="0"/>
            </p:cNvCxnSpPr>
            <p:nvPr/>
          </p:nvCxnSpPr>
          <p:spPr>
            <a:xfrm>
              <a:off x="7949337" y="4028056"/>
              <a:ext cx="310696" cy="144016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chte verbindingslijn 143">
              <a:extLst>
                <a:ext uri="{FF2B5EF4-FFF2-40B4-BE49-F238E27FC236}">
                  <a16:creationId xmlns:a16="http://schemas.microsoft.com/office/drawing/2014/main" id="{BAE6E279-3AEE-979F-67C9-6F584B0BFEE2}"/>
                </a:ext>
              </a:extLst>
            </p:cNvPr>
            <p:cNvCxnSpPr>
              <a:stCxn id="90" idx="4"/>
              <a:endCxn id="108" idx="0"/>
            </p:cNvCxnSpPr>
            <p:nvPr/>
          </p:nvCxnSpPr>
          <p:spPr>
            <a:xfrm>
              <a:off x="7949338" y="4028056"/>
              <a:ext cx="230811" cy="144016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chte verbindingslijn 144">
              <a:extLst>
                <a:ext uri="{FF2B5EF4-FFF2-40B4-BE49-F238E27FC236}">
                  <a16:creationId xmlns:a16="http://schemas.microsoft.com/office/drawing/2014/main" id="{FF30407F-732A-960A-53FD-F2949ED4138A}"/>
                </a:ext>
              </a:extLst>
            </p:cNvPr>
            <p:cNvCxnSpPr>
              <a:stCxn id="91" idx="4"/>
              <a:endCxn id="117" idx="0"/>
            </p:cNvCxnSpPr>
            <p:nvPr/>
          </p:nvCxnSpPr>
          <p:spPr>
            <a:xfrm flipH="1">
              <a:off x="8335450" y="4028056"/>
              <a:ext cx="125821" cy="18002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echte verbindingslijn 145">
              <a:extLst>
                <a:ext uri="{FF2B5EF4-FFF2-40B4-BE49-F238E27FC236}">
                  <a16:creationId xmlns:a16="http://schemas.microsoft.com/office/drawing/2014/main" id="{AC36C00E-1E6F-DA16-3577-F2330CA3D081}"/>
                </a:ext>
              </a:extLst>
            </p:cNvPr>
            <p:cNvCxnSpPr>
              <a:stCxn id="91" idx="4"/>
              <a:endCxn id="115" idx="0"/>
            </p:cNvCxnSpPr>
            <p:nvPr/>
          </p:nvCxnSpPr>
          <p:spPr>
            <a:xfrm flipH="1">
              <a:off x="8399074" y="4028056"/>
              <a:ext cx="62197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F4DE649B-864A-2C69-075C-8D8720CD9B00}"/>
                </a:ext>
              </a:extLst>
            </p:cNvPr>
            <p:cNvCxnSpPr>
              <a:stCxn id="91" idx="4"/>
              <a:endCxn id="119" idx="0"/>
            </p:cNvCxnSpPr>
            <p:nvPr/>
          </p:nvCxnSpPr>
          <p:spPr>
            <a:xfrm>
              <a:off x="8461270" y="4028056"/>
              <a:ext cx="85612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Rechte verbindingslijn 147">
              <a:extLst>
                <a:ext uri="{FF2B5EF4-FFF2-40B4-BE49-F238E27FC236}">
                  <a16:creationId xmlns:a16="http://schemas.microsoft.com/office/drawing/2014/main" id="{149FF28B-78DA-C3FF-CC44-B20C5A96DE94}"/>
                </a:ext>
              </a:extLst>
            </p:cNvPr>
            <p:cNvCxnSpPr>
              <a:stCxn id="91" idx="4"/>
              <a:endCxn id="118" idx="0"/>
            </p:cNvCxnSpPr>
            <p:nvPr/>
          </p:nvCxnSpPr>
          <p:spPr>
            <a:xfrm>
              <a:off x="8461270" y="4028056"/>
              <a:ext cx="85612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Rechte verbindingslijn 148">
              <a:extLst>
                <a:ext uri="{FF2B5EF4-FFF2-40B4-BE49-F238E27FC236}">
                  <a16:creationId xmlns:a16="http://schemas.microsoft.com/office/drawing/2014/main" id="{6F1A2088-D1F5-3C9A-E63A-828204E5A63E}"/>
                </a:ext>
              </a:extLst>
            </p:cNvPr>
            <p:cNvCxnSpPr>
              <a:stCxn id="91" idx="4"/>
              <a:endCxn id="113" idx="0"/>
            </p:cNvCxnSpPr>
            <p:nvPr/>
          </p:nvCxnSpPr>
          <p:spPr>
            <a:xfrm>
              <a:off x="8461271" y="4028056"/>
              <a:ext cx="225835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chte verbindingslijn 149">
              <a:extLst>
                <a:ext uri="{FF2B5EF4-FFF2-40B4-BE49-F238E27FC236}">
                  <a16:creationId xmlns:a16="http://schemas.microsoft.com/office/drawing/2014/main" id="{FAF59600-C486-0D10-192D-B17DFEB24599}"/>
                </a:ext>
              </a:extLst>
            </p:cNvPr>
            <p:cNvCxnSpPr>
              <a:stCxn id="91" idx="4"/>
              <a:endCxn id="120" idx="0"/>
            </p:cNvCxnSpPr>
            <p:nvPr/>
          </p:nvCxnSpPr>
          <p:spPr>
            <a:xfrm>
              <a:off x="8461271" y="4028056"/>
              <a:ext cx="225835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Rechte verbindingslijn 150">
              <a:extLst>
                <a:ext uri="{FF2B5EF4-FFF2-40B4-BE49-F238E27FC236}">
                  <a16:creationId xmlns:a16="http://schemas.microsoft.com/office/drawing/2014/main" id="{0AE4C4C6-17D9-B825-66D0-14ED633641FA}"/>
                </a:ext>
              </a:extLst>
            </p:cNvPr>
            <p:cNvCxnSpPr>
              <a:stCxn id="91" idx="4"/>
              <a:endCxn id="121" idx="0"/>
            </p:cNvCxnSpPr>
            <p:nvPr/>
          </p:nvCxnSpPr>
          <p:spPr>
            <a:xfrm>
              <a:off x="8461271" y="4028056"/>
              <a:ext cx="366443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chte verbindingslijn 151">
              <a:extLst>
                <a:ext uri="{FF2B5EF4-FFF2-40B4-BE49-F238E27FC236}">
                  <a16:creationId xmlns:a16="http://schemas.microsoft.com/office/drawing/2014/main" id="{0C211CB3-A349-A34C-E632-904E8631E13F}"/>
                </a:ext>
              </a:extLst>
            </p:cNvPr>
            <p:cNvCxnSpPr>
              <a:stCxn id="91" idx="4"/>
              <a:endCxn id="114" idx="0"/>
            </p:cNvCxnSpPr>
            <p:nvPr/>
          </p:nvCxnSpPr>
          <p:spPr>
            <a:xfrm>
              <a:off x="8461271" y="4028056"/>
              <a:ext cx="441859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echte verbindingslijn 152">
              <a:extLst>
                <a:ext uri="{FF2B5EF4-FFF2-40B4-BE49-F238E27FC236}">
                  <a16:creationId xmlns:a16="http://schemas.microsoft.com/office/drawing/2014/main" id="{A4F3BA18-05BA-3C9F-1B9C-24689657FA23}"/>
                </a:ext>
              </a:extLst>
            </p:cNvPr>
            <p:cNvCxnSpPr>
              <a:stCxn id="91" idx="4"/>
              <a:endCxn id="116" idx="0"/>
            </p:cNvCxnSpPr>
            <p:nvPr/>
          </p:nvCxnSpPr>
          <p:spPr>
            <a:xfrm>
              <a:off x="8461271" y="4028056"/>
              <a:ext cx="378235" cy="18002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echte verbindingslijn 153">
              <a:extLst>
                <a:ext uri="{FF2B5EF4-FFF2-40B4-BE49-F238E27FC236}">
                  <a16:creationId xmlns:a16="http://schemas.microsoft.com/office/drawing/2014/main" id="{5C38BF67-72C9-CAF0-B41D-38DCF8A4E6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5720" y="2875928"/>
              <a:ext cx="0" cy="2943944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kstvak 154">
              <a:extLst>
                <a:ext uri="{FF2B5EF4-FFF2-40B4-BE49-F238E27FC236}">
                  <a16:creationId xmlns:a16="http://schemas.microsoft.com/office/drawing/2014/main" id="{38C90D99-1251-F144-0F8F-E00269799363}"/>
                </a:ext>
              </a:extLst>
            </p:cNvPr>
            <p:cNvSpPr txBox="1"/>
            <p:nvPr/>
          </p:nvSpPr>
          <p:spPr>
            <a:xfrm>
              <a:off x="1590566" y="2871861"/>
              <a:ext cx="1913145" cy="3072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Countries</a:t>
              </a: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Time points </a:t>
              </a:r>
              <a:b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</a:br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(country-years)</a:t>
              </a: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Individuals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230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Societal growth curve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359036"/>
                <a:ext cx="11041200" cy="4760964"/>
              </a:xfrm>
            </p:spPr>
            <p:txBody>
              <a:bodyPr/>
              <a:lstStyle/>
              <a:p>
                <a:r>
                  <a:rPr lang="en-GB" dirty="0"/>
                  <a:t>Three-level model for repeated cross-sectional data </a:t>
                </a:r>
                <a:r>
                  <a:rPr lang="en-GB" sz="2000" dirty="0"/>
                  <a:t>(Fairbrother 2014)</a:t>
                </a:r>
              </a:p>
              <a:p>
                <a:pPr lvl="1"/>
                <a:r>
                  <a:rPr lang="en-GB" sz="2000" dirty="0"/>
                  <a:t>Individuals nested within country-years within countries</a:t>
                </a:r>
              </a:p>
              <a:p>
                <a:pPr lvl="1"/>
                <a:r>
                  <a:rPr lang="en-GB" sz="2000" dirty="0"/>
                  <a:t>Random intercepts for countries and country-years</a:t>
                </a:r>
              </a:p>
              <a:p>
                <a:r>
                  <a:rPr lang="en-GB" sz="2000" dirty="0"/>
                  <a:t>Longitudinal component at level 2</a:t>
                </a:r>
              </a:p>
              <a:p>
                <a:pPr lvl="1"/>
                <a:r>
                  <a:rPr lang="en-GB" sz="2000" dirty="0"/>
                  <a:t>Panel of societies</a:t>
                </a:r>
              </a:p>
              <a:p>
                <a:pPr lvl="1"/>
                <a:r>
                  <a:rPr lang="en-GB" sz="2000" dirty="0"/>
                  <a:t>Adding a time variable to capture the time trend</a:t>
                </a:r>
              </a:p>
              <a:p>
                <a:pPr lvl="2"/>
                <a:r>
                  <a:rPr lang="en-GB" sz="1800" dirty="0"/>
                  <a:t>Random slope for the time effect</a:t>
                </a:r>
              </a:p>
              <a:p>
                <a:pPr marL="457200" lvl="1" indent="0">
                  <a:buNone/>
                </a:pP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𝑖𝑡𝑗</m:t>
                          </m:r>
                        </m:sub>
                      </m:sSub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nl-BE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nl-BE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  <m:sSub>
                        <m:sSubPr>
                          <m:ctrlPr>
                            <a:rPr lang="nl-BE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𝒕𝒊𝒎𝒆</m:t>
                          </m:r>
                        </m:e>
                        <m:sub>
                          <m:r>
                            <a:rPr lang="nl-BE" sz="2800" b="1" i="1" smtClean="0">
                              <a:latin typeface="Cambria Math" panose="02040503050406030204" pitchFamily="18" charset="0"/>
                            </a:rPr>
                            <m:t>𝒕𝒋</m:t>
                          </m:r>
                        </m:sub>
                      </m:sSub>
                      <m:r>
                        <a:rPr lang="nl-BE" sz="2800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nl-BE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l-BE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b>
                        <m:sSubPr>
                          <m:ctrlPr>
                            <a:rPr lang="nl-BE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𝒕𝒊𝒎𝒆</m:t>
                          </m:r>
                        </m:e>
                        <m:sub>
                          <m:r>
                            <a:rPr lang="nl-BE" sz="2800" b="1" i="1">
                              <a:latin typeface="Cambria Math" panose="02040503050406030204" pitchFamily="18" charset="0"/>
                            </a:rPr>
                            <m:t>𝒕𝒋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𝑖𝑡𝑗</m:t>
                          </m:r>
                        </m:sub>
                      </m:sSub>
                    </m:oMath>
                  </m:oMathPara>
                </a14:m>
                <a:endParaRPr lang="nl-BE" sz="28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nl-BE" sz="28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𝑡𝑗</m:t>
                          </m:r>
                        </m:sub>
                      </m:sSub>
                      <m:r>
                        <a:rPr lang="nl-B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sub>
                            <m:sup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𝑡𝑗</m:t>
                              </m:r>
                            </m:sub>
                            <m:sup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lvl="1"/>
                <a:endParaRPr lang="en-GB" sz="2000" dirty="0"/>
              </a:p>
              <a:p>
                <a:pPr lvl="2"/>
                <a:endParaRPr lang="en-GB" sz="1600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359036"/>
                <a:ext cx="11041200" cy="4760964"/>
              </a:xfrm>
              <a:blipFill>
                <a:blip r:embed="rId2"/>
                <a:stretch>
                  <a:fillRect l="-805" t="-1067" r="-28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3B353EA-2849-2746-BD93-13B3572D8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29</a:t>
            </a:fld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2BAECD0F-B9D4-8BE5-B5D7-38AB397FA4A1}"/>
              </a:ext>
            </a:extLst>
          </p:cNvPr>
          <p:cNvGrpSpPr/>
          <p:nvPr/>
        </p:nvGrpSpPr>
        <p:grpSpPr>
          <a:xfrm>
            <a:off x="7652848" y="1986304"/>
            <a:ext cx="4363633" cy="2143222"/>
            <a:chOff x="1590566" y="2871861"/>
            <a:chExt cx="7384571" cy="3100411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7EADFE2B-FF4E-4B34-F0AA-20AC62659D7B}"/>
                </a:ext>
              </a:extLst>
            </p:cNvPr>
            <p:cNvSpPr/>
            <p:nvPr/>
          </p:nvSpPr>
          <p:spPr>
            <a:xfrm>
              <a:off x="5283858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188A0569-0D8A-F2F3-5C0F-1044273732D3}"/>
                </a:ext>
              </a:extLst>
            </p:cNvPr>
            <p:cNvSpPr/>
            <p:nvPr/>
          </p:nvSpPr>
          <p:spPr>
            <a:xfrm>
              <a:off x="5795791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295DA039-45CF-F507-A221-9BBCA6BABDBC}"/>
                </a:ext>
              </a:extLst>
            </p:cNvPr>
            <p:cNvSpPr/>
            <p:nvPr/>
          </p:nvSpPr>
          <p:spPr>
            <a:xfrm>
              <a:off x="4798673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2E66D86F-1A44-3E54-70A0-A05B80ACCA9C}"/>
                </a:ext>
              </a:extLst>
            </p:cNvPr>
            <p:cNvSpPr/>
            <p:nvPr/>
          </p:nvSpPr>
          <p:spPr>
            <a:xfrm>
              <a:off x="4287416" y="388404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13834F72-383F-6768-0016-48F83E63AA38}"/>
                </a:ext>
              </a:extLst>
            </p:cNvPr>
            <p:cNvSpPr/>
            <p:nvPr/>
          </p:nvSpPr>
          <p:spPr>
            <a:xfrm>
              <a:off x="5044372" y="2947936"/>
              <a:ext cx="144016" cy="144016"/>
            </a:xfrm>
            <a:prstGeom prst="ellipse">
              <a:avLst/>
            </a:prstGeom>
            <a:solidFill>
              <a:srgbClr val="3366FF"/>
            </a:solidFill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EAFA046-4100-B367-889E-D8CBC85BD1FF}"/>
                </a:ext>
              </a:extLst>
            </p:cNvPr>
            <p:cNvSpPr/>
            <p:nvPr/>
          </p:nvSpPr>
          <p:spPr>
            <a:xfrm>
              <a:off x="4783210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6D73768F-51B0-257B-74FD-68B434D5B856}"/>
                </a:ext>
              </a:extLst>
            </p:cNvPr>
            <p:cNvSpPr/>
            <p:nvPr/>
          </p:nvSpPr>
          <p:spPr>
            <a:xfrm>
              <a:off x="5230721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AA3D952B-5776-DCB7-F12F-FE05712DC9B2}"/>
                </a:ext>
              </a:extLst>
            </p:cNvPr>
            <p:cNvSpPr/>
            <p:nvPr/>
          </p:nvSpPr>
          <p:spPr>
            <a:xfrm>
              <a:off x="4366625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1B7F0DD-4955-D978-009F-F8447D38D8BB}"/>
                </a:ext>
              </a:extLst>
            </p:cNvPr>
            <p:cNvSpPr/>
            <p:nvPr/>
          </p:nvSpPr>
          <p:spPr>
            <a:xfrm>
              <a:off x="4999234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BC241432-48A6-F387-3967-80C74B1425C3}"/>
                </a:ext>
              </a:extLst>
            </p:cNvPr>
            <p:cNvSpPr/>
            <p:nvPr/>
          </p:nvSpPr>
          <p:spPr>
            <a:xfrm>
              <a:off x="5446745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9D4AE934-F185-9B93-BCB2-FCA900F3B0CB}"/>
                </a:ext>
              </a:extLst>
            </p:cNvPr>
            <p:cNvSpPr/>
            <p:nvPr/>
          </p:nvSpPr>
          <p:spPr>
            <a:xfrm>
              <a:off x="4582649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4B74982-FBF0-68A1-D0E7-A552DEBE57ED}"/>
                </a:ext>
              </a:extLst>
            </p:cNvPr>
            <p:cNvSpPr/>
            <p:nvPr/>
          </p:nvSpPr>
          <p:spPr>
            <a:xfrm>
              <a:off x="4071392" y="532420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16BB3DFF-7AE6-385C-0B7A-ED6FFB237BD3}"/>
                </a:ext>
              </a:extLst>
            </p:cNvPr>
            <p:cNvSpPr/>
            <p:nvPr/>
          </p:nvSpPr>
          <p:spPr>
            <a:xfrm>
              <a:off x="4935610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E7D15B54-3F42-BBB5-B0DD-01194C2729A3}"/>
                </a:ext>
              </a:extLst>
            </p:cNvPr>
            <p:cNvSpPr/>
            <p:nvPr/>
          </p:nvSpPr>
          <p:spPr>
            <a:xfrm>
              <a:off x="5383121" y="54766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EA68F47D-7C03-7BFE-D99C-2ADABEDE755B}"/>
                </a:ext>
              </a:extLst>
            </p:cNvPr>
            <p:cNvSpPr/>
            <p:nvPr/>
          </p:nvSpPr>
          <p:spPr>
            <a:xfrm>
              <a:off x="4519025" y="54766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D9CAB64C-3DC1-6E92-7C25-13B702AA2B78}"/>
                </a:ext>
              </a:extLst>
            </p:cNvPr>
            <p:cNvSpPr/>
            <p:nvPr/>
          </p:nvSpPr>
          <p:spPr>
            <a:xfrm>
              <a:off x="4007768" y="547660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F69B34D7-8FBF-370A-00B0-5FEDC786CA98}"/>
                </a:ext>
              </a:extLst>
            </p:cNvPr>
            <p:cNvSpPr/>
            <p:nvPr/>
          </p:nvSpPr>
          <p:spPr>
            <a:xfrm>
              <a:off x="5147043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E84CFD2E-9F2F-4515-C0FB-47AC3245968F}"/>
                </a:ext>
              </a:extLst>
            </p:cNvPr>
            <p:cNvSpPr/>
            <p:nvPr/>
          </p:nvSpPr>
          <p:spPr>
            <a:xfrm>
              <a:off x="5594554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90017BFF-EBA6-751B-CE0E-D3FEB3D11974}"/>
                </a:ext>
              </a:extLst>
            </p:cNvPr>
            <p:cNvSpPr/>
            <p:nvPr/>
          </p:nvSpPr>
          <p:spPr>
            <a:xfrm>
              <a:off x="4661858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8A3D738E-ABE9-9178-A702-48674A7E3355}"/>
                </a:ext>
              </a:extLst>
            </p:cNvPr>
            <p:cNvSpPr/>
            <p:nvPr/>
          </p:nvSpPr>
          <p:spPr>
            <a:xfrm>
              <a:off x="4219201" y="546821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85D4A691-8C29-3185-AA92-D91EE7291E05}"/>
                </a:ext>
              </a:extLst>
            </p:cNvPr>
            <p:cNvSpPr/>
            <p:nvPr/>
          </p:nvSpPr>
          <p:spPr>
            <a:xfrm>
              <a:off x="5147043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7F94FE3D-2A26-4048-C2F5-27B6B38BA250}"/>
                </a:ext>
              </a:extLst>
            </p:cNvPr>
            <p:cNvSpPr/>
            <p:nvPr/>
          </p:nvSpPr>
          <p:spPr>
            <a:xfrm>
              <a:off x="5594554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8319A477-400D-942B-3CA4-D23EBF81CB78}"/>
                </a:ext>
              </a:extLst>
            </p:cNvPr>
            <p:cNvSpPr/>
            <p:nvPr/>
          </p:nvSpPr>
          <p:spPr>
            <a:xfrm>
              <a:off x="4661858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9229B456-9DD5-9E7C-D5ED-746447A8035A}"/>
                </a:ext>
              </a:extLst>
            </p:cNvPr>
            <p:cNvSpPr/>
            <p:nvPr/>
          </p:nvSpPr>
          <p:spPr>
            <a:xfrm>
              <a:off x="4219201" y="5324200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E42A01E9-7770-D0DC-E068-EDFD34EF85E7}"/>
                </a:ext>
              </a:extLst>
            </p:cNvPr>
            <p:cNvSpPr/>
            <p:nvPr/>
          </p:nvSpPr>
          <p:spPr>
            <a:xfrm>
              <a:off x="4783210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81FD9FDF-0339-F48E-CABC-4230EA5CE712}"/>
                </a:ext>
              </a:extLst>
            </p:cNvPr>
            <p:cNvSpPr/>
            <p:nvPr/>
          </p:nvSpPr>
          <p:spPr>
            <a:xfrm>
              <a:off x="5230721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D93BC529-DB2F-809F-62EE-F4585C20527D}"/>
                </a:ext>
              </a:extLst>
            </p:cNvPr>
            <p:cNvSpPr/>
            <p:nvPr/>
          </p:nvSpPr>
          <p:spPr>
            <a:xfrm>
              <a:off x="4366625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8BDFECE3-D1AC-FCA7-A86C-B0A573086504}"/>
                </a:ext>
              </a:extLst>
            </p:cNvPr>
            <p:cNvSpPr/>
            <p:nvPr/>
          </p:nvSpPr>
          <p:spPr>
            <a:xfrm>
              <a:off x="5514669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1704EA89-89EF-0702-AB7F-1E9D12B7A58C}"/>
                </a:ext>
              </a:extLst>
            </p:cNvPr>
            <p:cNvSpPr/>
            <p:nvPr/>
          </p:nvSpPr>
          <p:spPr>
            <a:xfrm>
              <a:off x="5311113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D4481DFE-400E-6F55-361F-650B2F663538}"/>
                </a:ext>
              </a:extLst>
            </p:cNvPr>
            <p:cNvSpPr/>
            <p:nvPr/>
          </p:nvSpPr>
          <p:spPr>
            <a:xfrm>
              <a:off x="5093906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EF432D1D-3118-2D71-A929-84C9529531CB}"/>
                </a:ext>
              </a:extLst>
            </p:cNvPr>
            <p:cNvSpPr/>
            <p:nvPr/>
          </p:nvSpPr>
          <p:spPr>
            <a:xfrm>
              <a:off x="4582649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E8A6F0AA-82F4-32EE-EC9F-830BA4C53389}"/>
                </a:ext>
              </a:extLst>
            </p:cNvPr>
            <p:cNvSpPr/>
            <p:nvPr/>
          </p:nvSpPr>
          <p:spPr>
            <a:xfrm>
              <a:off x="4877882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41F63F11-D7A5-51FF-E48F-882F817F1304}"/>
                </a:ext>
              </a:extLst>
            </p:cNvPr>
            <p:cNvSpPr/>
            <p:nvPr/>
          </p:nvSpPr>
          <p:spPr>
            <a:xfrm>
              <a:off x="4507233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2F06068F-9A4D-7B9F-07C7-25F13AA9D67C}"/>
                </a:ext>
              </a:extLst>
            </p:cNvPr>
            <p:cNvSpPr/>
            <p:nvPr/>
          </p:nvSpPr>
          <p:spPr>
            <a:xfrm>
              <a:off x="6021626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6039C0B6-5363-B5D5-4D4E-E8A324383B20}"/>
                </a:ext>
              </a:extLst>
            </p:cNvPr>
            <p:cNvSpPr/>
            <p:nvPr/>
          </p:nvSpPr>
          <p:spPr>
            <a:xfrm>
              <a:off x="6237650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FD75ADB6-60DC-F9F1-D060-E1CCC851658F}"/>
                </a:ext>
              </a:extLst>
            </p:cNvPr>
            <p:cNvSpPr/>
            <p:nvPr/>
          </p:nvSpPr>
          <p:spPr>
            <a:xfrm>
              <a:off x="5726393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C1DE22E1-C838-B353-7896-0E2FF249AEC0}"/>
                </a:ext>
              </a:extLst>
            </p:cNvPr>
            <p:cNvSpPr/>
            <p:nvPr/>
          </p:nvSpPr>
          <p:spPr>
            <a:xfrm>
              <a:off x="6174026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9F55D38A-83D1-1199-F0E0-B37B0D857F40}"/>
                </a:ext>
              </a:extLst>
            </p:cNvPr>
            <p:cNvSpPr/>
            <p:nvPr/>
          </p:nvSpPr>
          <p:spPr>
            <a:xfrm>
              <a:off x="5662769" y="58282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06CDA13E-8443-E176-92DE-965B7D517221}"/>
                </a:ext>
              </a:extLst>
            </p:cNvPr>
            <p:cNvSpPr/>
            <p:nvPr/>
          </p:nvSpPr>
          <p:spPr>
            <a:xfrm>
              <a:off x="5874202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4C010E72-D7D3-9FE6-68C1-219BFAAA6AFC}"/>
                </a:ext>
              </a:extLst>
            </p:cNvPr>
            <p:cNvSpPr/>
            <p:nvPr/>
          </p:nvSpPr>
          <p:spPr>
            <a:xfrm>
              <a:off x="5874202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68B81B9-D0C4-92DF-3512-481AA356FE89}"/>
                </a:ext>
              </a:extLst>
            </p:cNvPr>
            <p:cNvSpPr/>
            <p:nvPr/>
          </p:nvSpPr>
          <p:spPr>
            <a:xfrm>
              <a:off x="6021626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D2E77E23-9177-1CEC-E8F9-8169229DE63E}"/>
                </a:ext>
              </a:extLst>
            </p:cNvPr>
            <p:cNvSpPr/>
            <p:nvPr/>
          </p:nvSpPr>
          <p:spPr>
            <a:xfrm>
              <a:off x="6162234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597195F5-0386-8187-BBF9-7ED97D016DB7}"/>
                </a:ext>
              </a:extLst>
            </p:cNvPr>
            <p:cNvCxnSpPr>
              <a:stCxn id="10" idx="3"/>
              <a:endCxn id="9" idx="0"/>
            </p:cNvCxnSpPr>
            <p:nvPr/>
          </p:nvCxnSpPr>
          <p:spPr>
            <a:xfrm flipH="1">
              <a:off x="4366625" y="3070862"/>
              <a:ext cx="698838" cy="813179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5E17D79-C06A-F7B9-549E-7D9CF4001F25}"/>
                </a:ext>
              </a:extLst>
            </p:cNvPr>
            <p:cNvCxnSpPr>
              <a:stCxn id="10" idx="4"/>
              <a:endCxn id="8" idx="0"/>
            </p:cNvCxnSpPr>
            <p:nvPr/>
          </p:nvCxnSpPr>
          <p:spPr>
            <a:xfrm flipH="1">
              <a:off x="4870682" y="3091952"/>
              <a:ext cx="245699" cy="792088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7E43B606-52FC-1325-7FA4-05F5EDD953FE}"/>
                </a:ext>
              </a:extLst>
            </p:cNvPr>
            <p:cNvCxnSpPr>
              <a:stCxn id="10" idx="4"/>
              <a:endCxn id="6" idx="0"/>
            </p:cNvCxnSpPr>
            <p:nvPr/>
          </p:nvCxnSpPr>
          <p:spPr>
            <a:xfrm>
              <a:off x="5116380" y="3091952"/>
              <a:ext cx="239486" cy="792088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BE949C27-9809-D024-B10F-29AD6A269EB3}"/>
                </a:ext>
              </a:extLst>
            </p:cNvPr>
            <p:cNvCxnSpPr>
              <a:stCxn id="10" idx="5"/>
              <a:endCxn id="7" idx="1"/>
            </p:cNvCxnSpPr>
            <p:nvPr/>
          </p:nvCxnSpPr>
          <p:spPr>
            <a:xfrm>
              <a:off x="5167298" y="3070861"/>
              <a:ext cx="649585" cy="834270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BE3015C7-7ABE-7A5E-BDBF-492E8A716AFA}"/>
                </a:ext>
              </a:extLst>
            </p:cNvPr>
            <p:cNvCxnSpPr>
              <a:stCxn id="9" idx="4"/>
              <a:endCxn id="17" idx="0"/>
            </p:cNvCxnSpPr>
            <p:nvPr/>
          </p:nvCxnSpPr>
          <p:spPr>
            <a:xfrm flipH="1">
              <a:off x="4150601" y="4028056"/>
              <a:ext cx="216024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E88A18B9-3C9B-4DEE-99B0-D1374ED87C01}"/>
                </a:ext>
              </a:extLst>
            </p:cNvPr>
            <p:cNvCxnSpPr>
              <a:stCxn id="9" idx="4"/>
              <a:endCxn id="21" idx="7"/>
            </p:cNvCxnSpPr>
            <p:nvPr/>
          </p:nvCxnSpPr>
          <p:spPr>
            <a:xfrm flipH="1">
              <a:off x="4142987" y="4028057"/>
              <a:ext cx="223639" cy="1469635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87877277-8E91-9CB0-765B-AD9A3E94CDD3}"/>
                </a:ext>
              </a:extLst>
            </p:cNvPr>
            <p:cNvCxnSpPr>
              <a:stCxn id="9" idx="4"/>
              <a:endCxn id="29" idx="0"/>
            </p:cNvCxnSpPr>
            <p:nvPr/>
          </p:nvCxnSpPr>
          <p:spPr>
            <a:xfrm flipH="1">
              <a:off x="4298411" y="4028056"/>
              <a:ext cx="68215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ED04EED9-E2D5-B542-DA82-C49C85E43DE7}"/>
                </a:ext>
              </a:extLst>
            </p:cNvPr>
            <p:cNvCxnSpPr>
              <a:stCxn id="9" idx="4"/>
              <a:endCxn id="25" idx="0"/>
            </p:cNvCxnSpPr>
            <p:nvPr/>
          </p:nvCxnSpPr>
          <p:spPr>
            <a:xfrm flipH="1">
              <a:off x="4298411" y="4028056"/>
              <a:ext cx="68215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9AB47A2A-F3F9-F60B-ACBB-2CEC2337A95F}"/>
                </a:ext>
              </a:extLst>
            </p:cNvPr>
            <p:cNvCxnSpPr>
              <a:stCxn id="9" idx="4"/>
              <a:endCxn id="13" idx="0"/>
            </p:cNvCxnSpPr>
            <p:nvPr/>
          </p:nvCxnSpPr>
          <p:spPr>
            <a:xfrm>
              <a:off x="4366625" y="4028056"/>
              <a:ext cx="72008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4352FF47-D54F-709B-1A8E-2046BA8E757C}"/>
                </a:ext>
              </a:extLst>
            </p:cNvPr>
            <p:cNvCxnSpPr>
              <a:stCxn id="9" idx="4"/>
              <a:endCxn id="13" idx="4"/>
            </p:cNvCxnSpPr>
            <p:nvPr/>
          </p:nvCxnSpPr>
          <p:spPr>
            <a:xfrm>
              <a:off x="4366625" y="4028056"/>
              <a:ext cx="72008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53CA75C7-80BE-F6D6-FA4E-F404C414F577}"/>
                </a:ext>
              </a:extLst>
            </p:cNvPr>
            <p:cNvCxnSpPr>
              <a:stCxn id="9" idx="4"/>
              <a:endCxn id="38" idx="0"/>
            </p:cNvCxnSpPr>
            <p:nvPr/>
          </p:nvCxnSpPr>
          <p:spPr>
            <a:xfrm>
              <a:off x="4366625" y="4028056"/>
              <a:ext cx="212616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E70982BB-26B1-8295-422E-C6049A6B1891}"/>
                </a:ext>
              </a:extLst>
            </p:cNvPr>
            <p:cNvCxnSpPr>
              <a:stCxn id="9" idx="4"/>
              <a:endCxn id="20" idx="1"/>
            </p:cNvCxnSpPr>
            <p:nvPr/>
          </p:nvCxnSpPr>
          <p:spPr>
            <a:xfrm>
              <a:off x="4366626" y="4028057"/>
              <a:ext cx="173491" cy="1469635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01147275-803A-8E66-17E7-C0DCF7F42803}"/>
                </a:ext>
              </a:extLst>
            </p:cNvPr>
            <p:cNvCxnSpPr>
              <a:stCxn id="9" idx="4"/>
              <a:endCxn id="16" idx="0"/>
            </p:cNvCxnSpPr>
            <p:nvPr/>
          </p:nvCxnSpPr>
          <p:spPr>
            <a:xfrm>
              <a:off x="4366625" y="4028056"/>
              <a:ext cx="288032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02DD912A-21B4-6E5D-594F-6AAA24C03D7E}"/>
                </a:ext>
              </a:extLst>
            </p:cNvPr>
            <p:cNvCxnSpPr>
              <a:stCxn id="8" idx="4"/>
              <a:endCxn id="28" idx="0"/>
            </p:cNvCxnSpPr>
            <p:nvPr/>
          </p:nvCxnSpPr>
          <p:spPr>
            <a:xfrm flipH="1">
              <a:off x="4733867" y="4028056"/>
              <a:ext cx="136815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8EC12771-5EAC-0B63-2677-229C66B6508B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4855219" y="4028056"/>
              <a:ext cx="15463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A5BCEDD2-A6B7-FC57-EFE1-CBF1BCFE58BE}"/>
                </a:ext>
              </a:extLst>
            </p:cNvPr>
            <p:cNvCxnSpPr>
              <a:stCxn id="8" idx="4"/>
              <a:endCxn id="36" idx="0"/>
            </p:cNvCxnSpPr>
            <p:nvPr/>
          </p:nvCxnSpPr>
          <p:spPr>
            <a:xfrm flipH="1">
              <a:off x="4661859" y="4028056"/>
              <a:ext cx="208823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C73E0DA3-86C1-FAA6-4C50-06C8EF5736CB}"/>
                </a:ext>
              </a:extLst>
            </p:cNvPr>
            <p:cNvCxnSpPr>
              <a:stCxn id="8" idx="4"/>
              <a:endCxn id="24" idx="0"/>
            </p:cNvCxnSpPr>
            <p:nvPr/>
          </p:nvCxnSpPr>
          <p:spPr>
            <a:xfrm flipH="1">
              <a:off x="4733867" y="4028056"/>
              <a:ext cx="136815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F4AE68EC-D3B2-B5C4-CE05-E03A6B005485}"/>
                </a:ext>
              </a:extLst>
            </p:cNvPr>
            <p:cNvCxnSpPr>
              <a:stCxn id="8" idx="4"/>
              <a:endCxn id="37" idx="0"/>
            </p:cNvCxnSpPr>
            <p:nvPr/>
          </p:nvCxnSpPr>
          <p:spPr>
            <a:xfrm>
              <a:off x="4870682" y="4028056"/>
              <a:ext cx="79209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B0F3E057-EDAA-F8AB-A185-93FA71C800CF}"/>
                </a:ext>
              </a:extLst>
            </p:cNvPr>
            <p:cNvCxnSpPr>
              <a:stCxn id="8" idx="4"/>
              <a:endCxn id="30" idx="0"/>
            </p:cNvCxnSpPr>
            <p:nvPr/>
          </p:nvCxnSpPr>
          <p:spPr>
            <a:xfrm flipH="1">
              <a:off x="4855219" y="4028056"/>
              <a:ext cx="15463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4D518C52-A591-0E2B-2DE3-DAA1B6F8940F}"/>
                </a:ext>
              </a:extLst>
            </p:cNvPr>
            <p:cNvCxnSpPr>
              <a:stCxn id="8" idx="4"/>
              <a:endCxn id="30" idx="7"/>
            </p:cNvCxnSpPr>
            <p:nvPr/>
          </p:nvCxnSpPr>
          <p:spPr>
            <a:xfrm>
              <a:off x="4870681" y="4028057"/>
              <a:ext cx="35454" cy="1812907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B4488931-BB61-A764-A5AF-CA5B2BF721B6}"/>
                </a:ext>
              </a:extLst>
            </p:cNvPr>
            <p:cNvCxnSpPr>
              <a:stCxn id="8" idx="4"/>
              <a:endCxn id="14" idx="0"/>
            </p:cNvCxnSpPr>
            <p:nvPr/>
          </p:nvCxnSpPr>
          <p:spPr>
            <a:xfrm>
              <a:off x="4870682" y="4028056"/>
              <a:ext cx="200561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72088B49-5C7F-9B1A-184B-B8657673A5CD}"/>
                </a:ext>
              </a:extLst>
            </p:cNvPr>
            <p:cNvCxnSpPr>
              <a:stCxn id="8" idx="4"/>
              <a:endCxn id="18" idx="0"/>
            </p:cNvCxnSpPr>
            <p:nvPr/>
          </p:nvCxnSpPr>
          <p:spPr>
            <a:xfrm>
              <a:off x="4870682" y="4028056"/>
              <a:ext cx="136937" cy="18002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1D4503C2-8BDF-2C8F-ACF2-D09AE449F378}"/>
                </a:ext>
              </a:extLst>
            </p:cNvPr>
            <p:cNvCxnSpPr>
              <a:stCxn id="8" idx="4"/>
              <a:endCxn id="26" idx="0"/>
            </p:cNvCxnSpPr>
            <p:nvPr/>
          </p:nvCxnSpPr>
          <p:spPr>
            <a:xfrm>
              <a:off x="4870681" y="4028056"/>
              <a:ext cx="348370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9D7C6731-D9EE-C6F9-F3A1-E99CF855CAAB}"/>
                </a:ext>
              </a:extLst>
            </p:cNvPr>
            <p:cNvCxnSpPr>
              <a:stCxn id="8" idx="4"/>
              <a:endCxn id="35" idx="0"/>
            </p:cNvCxnSpPr>
            <p:nvPr/>
          </p:nvCxnSpPr>
          <p:spPr>
            <a:xfrm>
              <a:off x="4870682" y="4028056"/>
              <a:ext cx="295233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8D9EDAC8-F8BA-9AD1-6779-11C975F90B01}"/>
                </a:ext>
              </a:extLst>
            </p:cNvPr>
            <p:cNvCxnSpPr>
              <a:stCxn id="8" idx="4"/>
              <a:endCxn id="22" idx="0"/>
            </p:cNvCxnSpPr>
            <p:nvPr/>
          </p:nvCxnSpPr>
          <p:spPr>
            <a:xfrm>
              <a:off x="4870681" y="4028056"/>
              <a:ext cx="348370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5C2FE77C-1013-5786-BBDF-4B8B5F559C74}"/>
                </a:ext>
              </a:extLst>
            </p:cNvPr>
            <p:cNvCxnSpPr>
              <a:stCxn id="6" idx="4"/>
              <a:endCxn id="12" idx="0"/>
            </p:cNvCxnSpPr>
            <p:nvPr/>
          </p:nvCxnSpPr>
          <p:spPr>
            <a:xfrm flipH="1">
              <a:off x="5302730" y="4028056"/>
              <a:ext cx="53137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E5B16203-B665-3112-4616-0006AAD2B5F4}"/>
                </a:ext>
              </a:extLst>
            </p:cNvPr>
            <p:cNvCxnSpPr>
              <a:stCxn id="6" idx="4"/>
              <a:endCxn id="34" idx="0"/>
            </p:cNvCxnSpPr>
            <p:nvPr/>
          </p:nvCxnSpPr>
          <p:spPr>
            <a:xfrm>
              <a:off x="5355867" y="4028056"/>
              <a:ext cx="27255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E6B5D5FD-C3B2-408A-2C9D-C291301F5539}"/>
                </a:ext>
              </a:extLst>
            </p:cNvPr>
            <p:cNvCxnSpPr>
              <a:stCxn id="6" idx="4"/>
              <a:endCxn id="31" idx="0"/>
            </p:cNvCxnSpPr>
            <p:nvPr/>
          </p:nvCxnSpPr>
          <p:spPr>
            <a:xfrm flipH="1">
              <a:off x="5302730" y="4028056"/>
              <a:ext cx="53137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5B29F8F9-DD4C-23F3-D216-F9420E638BE8}"/>
                </a:ext>
              </a:extLst>
            </p:cNvPr>
            <p:cNvCxnSpPr>
              <a:stCxn id="6" idx="4"/>
              <a:endCxn id="15" idx="0"/>
            </p:cNvCxnSpPr>
            <p:nvPr/>
          </p:nvCxnSpPr>
          <p:spPr>
            <a:xfrm>
              <a:off x="5355867" y="4028056"/>
              <a:ext cx="162887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C47423CE-5C71-F90B-F890-6ECFE446858E}"/>
                </a:ext>
              </a:extLst>
            </p:cNvPr>
            <p:cNvCxnSpPr>
              <a:stCxn id="6" idx="4"/>
              <a:endCxn id="19" idx="1"/>
            </p:cNvCxnSpPr>
            <p:nvPr/>
          </p:nvCxnSpPr>
          <p:spPr>
            <a:xfrm>
              <a:off x="5355866" y="4028057"/>
              <a:ext cx="48346" cy="1469635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AD8BA378-12BC-052C-5F14-1768B00A525F}"/>
                </a:ext>
              </a:extLst>
            </p:cNvPr>
            <p:cNvCxnSpPr>
              <a:stCxn id="6" idx="4"/>
              <a:endCxn id="27" idx="0"/>
            </p:cNvCxnSpPr>
            <p:nvPr/>
          </p:nvCxnSpPr>
          <p:spPr>
            <a:xfrm>
              <a:off x="5355866" y="4028056"/>
              <a:ext cx="310696" cy="129614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FEBB0927-9D52-A229-B1AE-CAD81B79DDDB}"/>
                </a:ext>
              </a:extLst>
            </p:cNvPr>
            <p:cNvCxnSpPr>
              <a:stCxn id="6" idx="4"/>
              <a:endCxn id="23" idx="0"/>
            </p:cNvCxnSpPr>
            <p:nvPr/>
          </p:nvCxnSpPr>
          <p:spPr>
            <a:xfrm>
              <a:off x="5355866" y="4028056"/>
              <a:ext cx="310696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5CB61437-481A-A2FB-0FB8-021BF7D61F02}"/>
                </a:ext>
              </a:extLst>
            </p:cNvPr>
            <p:cNvCxnSpPr>
              <a:stCxn id="6" idx="4"/>
              <a:endCxn id="33" idx="0"/>
            </p:cNvCxnSpPr>
            <p:nvPr/>
          </p:nvCxnSpPr>
          <p:spPr>
            <a:xfrm>
              <a:off x="5355867" y="4028056"/>
              <a:ext cx="230811" cy="144016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Rechte verbindingslijn 80">
              <a:extLst>
                <a:ext uri="{FF2B5EF4-FFF2-40B4-BE49-F238E27FC236}">
                  <a16:creationId xmlns:a16="http://schemas.microsoft.com/office/drawing/2014/main" id="{0D86474B-B9D5-6825-66BC-513F7B540489}"/>
                </a:ext>
              </a:extLst>
            </p:cNvPr>
            <p:cNvCxnSpPr>
              <a:stCxn id="7" idx="4"/>
              <a:endCxn id="43" idx="0"/>
            </p:cNvCxnSpPr>
            <p:nvPr/>
          </p:nvCxnSpPr>
          <p:spPr>
            <a:xfrm flipH="1">
              <a:off x="5741979" y="4028056"/>
              <a:ext cx="125821" cy="18002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F7A9C335-17F2-2C02-2AA2-2BE6741A90C9}"/>
                </a:ext>
              </a:extLst>
            </p:cNvPr>
            <p:cNvCxnSpPr>
              <a:stCxn id="7" idx="4"/>
              <a:endCxn id="41" idx="0"/>
            </p:cNvCxnSpPr>
            <p:nvPr/>
          </p:nvCxnSpPr>
          <p:spPr>
            <a:xfrm flipH="1">
              <a:off x="5805603" y="4028056"/>
              <a:ext cx="62197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Rechte verbindingslijn 82">
              <a:extLst>
                <a:ext uri="{FF2B5EF4-FFF2-40B4-BE49-F238E27FC236}">
                  <a16:creationId xmlns:a16="http://schemas.microsoft.com/office/drawing/2014/main" id="{DA250079-1B66-A0CF-ABF5-4F855F6959BA}"/>
                </a:ext>
              </a:extLst>
            </p:cNvPr>
            <p:cNvCxnSpPr>
              <a:stCxn id="7" idx="4"/>
              <a:endCxn id="45" idx="0"/>
            </p:cNvCxnSpPr>
            <p:nvPr/>
          </p:nvCxnSpPr>
          <p:spPr>
            <a:xfrm>
              <a:off x="5867799" y="4028056"/>
              <a:ext cx="85612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6A366609-5982-3926-47C7-062D51438170}"/>
                </a:ext>
              </a:extLst>
            </p:cNvPr>
            <p:cNvCxnSpPr>
              <a:stCxn id="7" idx="4"/>
              <a:endCxn id="44" idx="0"/>
            </p:cNvCxnSpPr>
            <p:nvPr/>
          </p:nvCxnSpPr>
          <p:spPr>
            <a:xfrm>
              <a:off x="5867799" y="4028056"/>
              <a:ext cx="85612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50DD3C16-FF3C-260E-C3A0-766B88BEB032}"/>
                </a:ext>
              </a:extLst>
            </p:cNvPr>
            <p:cNvCxnSpPr>
              <a:stCxn id="7" idx="4"/>
              <a:endCxn id="39" idx="0"/>
            </p:cNvCxnSpPr>
            <p:nvPr/>
          </p:nvCxnSpPr>
          <p:spPr>
            <a:xfrm>
              <a:off x="5867800" y="4028056"/>
              <a:ext cx="225835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59688F82-DDC8-C4A9-E88E-DBB4D52069D4}"/>
                </a:ext>
              </a:extLst>
            </p:cNvPr>
            <p:cNvCxnSpPr>
              <a:stCxn id="7" idx="4"/>
              <a:endCxn id="46" idx="0"/>
            </p:cNvCxnSpPr>
            <p:nvPr/>
          </p:nvCxnSpPr>
          <p:spPr>
            <a:xfrm>
              <a:off x="5867800" y="4028056"/>
              <a:ext cx="225835" cy="179181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1C19597E-1659-B127-55F7-9C4884E7A02F}"/>
                </a:ext>
              </a:extLst>
            </p:cNvPr>
            <p:cNvCxnSpPr>
              <a:stCxn id="7" idx="4"/>
              <a:endCxn id="47" idx="0"/>
            </p:cNvCxnSpPr>
            <p:nvPr/>
          </p:nvCxnSpPr>
          <p:spPr>
            <a:xfrm>
              <a:off x="5867800" y="4028056"/>
              <a:ext cx="366443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96A5E371-2A11-AB41-49D4-E9881703E694}"/>
                </a:ext>
              </a:extLst>
            </p:cNvPr>
            <p:cNvCxnSpPr>
              <a:stCxn id="7" idx="4"/>
              <a:endCxn id="40" idx="0"/>
            </p:cNvCxnSpPr>
            <p:nvPr/>
          </p:nvCxnSpPr>
          <p:spPr>
            <a:xfrm>
              <a:off x="5867800" y="4028056"/>
              <a:ext cx="441859" cy="16478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39FA7EBA-35EE-7814-B48B-769BEC79423F}"/>
                </a:ext>
              </a:extLst>
            </p:cNvPr>
            <p:cNvCxnSpPr>
              <a:stCxn id="7" idx="4"/>
              <a:endCxn id="42" idx="0"/>
            </p:cNvCxnSpPr>
            <p:nvPr/>
          </p:nvCxnSpPr>
          <p:spPr>
            <a:xfrm>
              <a:off x="5867800" y="4028056"/>
              <a:ext cx="378235" cy="180020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9BB9EB65-EFC9-8AA0-3C0A-6BA0EC80DF5F}"/>
                </a:ext>
              </a:extLst>
            </p:cNvPr>
            <p:cNvSpPr/>
            <p:nvPr/>
          </p:nvSpPr>
          <p:spPr>
            <a:xfrm>
              <a:off x="7877329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3E768CF3-5A79-2E7C-58BA-E01AE3B5258D}"/>
                </a:ext>
              </a:extLst>
            </p:cNvPr>
            <p:cNvSpPr/>
            <p:nvPr/>
          </p:nvSpPr>
          <p:spPr>
            <a:xfrm>
              <a:off x="8389262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505881DE-BB3C-6C5C-BF36-C5962601AA9B}"/>
                </a:ext>
              </a:extLst>
            </p:cNvPr>
            <p:cNvSpPr/>
            <p:nvPr/>
          </p:nvSpPr>
          <p:spPr>
            <a:xfrm>
              <a:off x="7392144" y="388404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5829B3AE-E767-22EA-73E6-627B4DE4E080}"/>
                </a:ext>
              </a:extLst>
            </p:cNvPr>
            <p:cNvSpPr/>
            <p:nvPr/>
          </p:nvSpPr>
          <p:spPr>
            <a:xfrm>
              <a:off x="7823009" y="2947936"/>
              <a:ext cx="144016" cy="144016"/>
            </a:xfrm>
            <a:prstGeom prst="ellipse">
              <a:avLst/>
            </a:prstGeom>
            <a:solidFill>
              <a:srgbClr val="800000"/>
            </a:solidFill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1623410A-BF23-630C-B6BA-B857B449EDF7}"/>
                </a:ext>
              </a:extLst>
            </p:cNvPr>
            <p:cNvSpPr/>
            <p:nvPr/>
          </p:nvSpPr>
          <p:spPr>
            <a:xfrm>
              <a:off x="7376681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F46EAE45-FDCF-38B4-3450-DA29BF31651F}"/>
                </a:ext>
              </a:extLst>
            </p:cNvPr>
            <p:cNvSpPr/>
            <p:nvPr/>
          </p:nvSpPr>
          <p:spPr>
            <a:xfrm>
              <a:off x="7824192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D49E6868-861B-5BE7-DD4E-829F6F7AA2DA}"/>
                </a:ext>
              </a:extLst>
            </p:cNvPr>
            <p:cNvSpPr/>
            <p:nvPr/>
          </p:nvSpPr>
          <p:spPr>
            <a:xfrm>
              <a:off x="7592705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06BF3202-8114-281A-72EB-93F41DDAF03E}"/>
                </a:ext>
              </a:extLst>
            </p:cNvPr>
            <p:cNvSpPr/>
            <p:nvPr/>
          </p:nvSpPr>
          <p:spPr>
            <a:xfrm>
              <a:off x="8040216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C786A66A-BD65-45F3-27C9-A9F47E2E1657}"/>
                </a:ext>
              </a:extLst>
            </p:cNvPr>
            <p:cNvSpPr/>
            <p:nvPr/>
          </p:nvSpPr>
          <p:spPr>
            <a:xfrm>
              <a:off x="7529081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2BD50EBE-9D01-1DDE-50D0-720BB2B36BCF}"/>
                </a:ext>
              </a:extLst>
            </p:cNvPr>
            <p:cNvSpPr/>
            <p:nvPr/>
          </p:nvSpPr>
          <p:spPr>
            <a:xfrm>
              <a:off x="7976592" y="54766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630D2461-447C-E588-B0D0-B0B9D02193F1}"/>
                </a:ext>
              </a:extLst>
            </p:cNvPr>
            <p:cNvSpPr/>
            <p:nvPr/>
          </p:nvSpPr>
          <p:spPr>
            <a:xfrm>
              <a:off x="7740514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76D9E591-B2EE-755A-BF23-B7139468B7BD}"/>
                </a:ext>
              </a:extLst>
            </p:cNvPr>
            <p:cNvSpPr/>
            <p:nvPr/>
          </p:nvSpPr>
          <p:spPr>
            <a:xfrm>
              <a:off x="8188025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009D4808-F425-E224-2F58-F2126CF6910B}"/>
                </a:ext>
              </a:extLst>
            </p:cNvPr>
            <p:cNvSpPr/>
            <p:nvPr/>
          </p:nvSpPr>
          <p:spPr>
            <a:xfrm>
              <a:off x="7255329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74EC36BB-68C0-A6E4-F94C-A9E975EC089C}"/>
                </a:ext>
              </a:extLst>
            </p:cNvPr>
            <p:cNvSpPr/>
            <p:nvPr/>
          </p:nvSpPr>
          <p:spPr>
            <a:xfrm>
              <a:off x="7740514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7A3D77B6-5D5B-44C1-50F3-8922A4B2654A}"/>
                </a:ext>
              </a:extLst>
            </p:cNvPr>
            <p:cNvSpPr/>
            <p:nvPr/>
          </p:nvSpPr>
          <p:spPr>
            <a:xfrm>
              <a:off x="8188025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C8EE1B94-053C-F7C4-9421-07DDBFC9EA05}"/>
                </a:ext>
              </a:extLst>
            </p:cNvPr>
            <p:cNvSpPr/>
            <p:nvPr/>
          </p:nvSpPr>
          <p:spPr>
            <a:xfrm>
              <a:off x="7255329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A23579E9-6C4C-1C09-1CDC-1F2A998EFAEF}"/>
                </a:ext>
              </a:extLst>
            </p:cNvPr>
            <p:cNvSpPr/>
            <p:nvPr/>
          </p:nvSpPr>
          <p:spPr>
            <a:xfrm>
              <a:off x="7376681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0F2B4633-A727-0AFD-1B3A-E5C1E0AC6E10}"/>
                </a:ext>
              </a:extLst>
            </p:cNvPr>
            <p:cNvSpPr/>
            <p:nvPr/>
          </p:nvSpPr>
          <p:spPr>
            <a:xfrm>
              <a:off x="7824192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1D61032F-6DD2-4299-3C83-93F09BC32331}"/>
                </a:ext>
              </a:extLst>
            </p:cNvPr>
            <p:cNvSpPr/>
            <p:nvPr/>
          </p:nvSpPr>
          <p:spPr>
            <a:xfrm>
              <a:off x="8108140" y="546821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FD171425-DB3F-D8F9-4992-176AE56E70F1}"/>
                </a:ext>
              </a:extLst>
            </p:cNvPr>
            <p:cNvSpPr/>
            <p:nvPr/>
          </p:nvSpPr>
          <p:spPr>
            <a:xfrm>
              <a:off x="7904584" y="532420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C3F46456-3C8B-A2C0-93EC-2B05B52CB86E}"/>
                </a:ext>
              </a:extLst>
            </p:cNvPr>
            <p:cNvSpPr/>
            <p:nvPr/>
          </p:nvSpPr>
          <p:spPr>
            <a:xfrm>
              <a:off x="7687377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AE980E9A-F5EB-1ECF-C192-5DDDCF840FAE}"/>
                </a:ext>
              </a:extLst>
            </p:cNvPr>
            <p:cNvSpPr/>
            <p:nvPr/>
          </p:nvSpPr>
          <p:spPr>
            <a:xfrm>
              <a:off x="7176120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877305CD-0621-9104-45D0-A91B24663146}"/>
                </a:ext>
              </a:extLst>
            </p:cNvPr>
            <p:cNvSpPr/>
            <p:nvPr/>
          </p:nvSpPr>
          <p:spPr>
            <a:xfrm>
              <a:off x="7471353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21C57704-7C87-C08F-56D8-0E3BF4204188}"/>
                </a:ext>
              </a:extLst>
            </p:cNvPr>
            <p:cNvSpPr/>
            <p:nvPr/>
          </p:nvSpPr>
          <p:spPr>
            <a:xfrm>
              <a:off x="8615097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C1C5B32B-B9B9-99FD-A427-568B48C02843}"/>
                </a:ext>
              </a:extLst>
            </p:cNvPr>
            <p:cNvSpPr/>
            <p:nvPr/>
          </p:nvSpPr>
          <p:spPr>
            <a:xfrm>
              <a:off x="8831121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44328D77-3A59-2F31-41A3-06370F18AAEF}"/>
                </a:ext>
              </a:extLst>
            </p:cNvPr>
            <p:cNvSpPr/>
            <p:nvPr/>
          </p:nvSpPr>
          <p:spPr>
            <a:xfrm>
              <a:off x="8319864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BF1F57B0-BBB7-6410-9710-B92096CA1BBB}"/>
                </a:ext>
              </a:extLst>
            </p:cNvPr>
            <p:cNvSpPr/>
            <p:nvPr/>
          </p:nvSpPr>
          <p:spPr>
            <a:xfrm>
              <a:off x="8767497" y="58282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367418FD-AFA8-B881-A5C5-07F031AEED45}"/>
                </a:ext>
              </a:extLst>
            </p:cNvPr>
            <p:cNvSpPr/>
            <p:nvPr/>
          </p:nvSpPr>
          <p:spPr>
            <a:xfrm>
              <a:off x="8256240" y="58282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D93F687E-EDD8-BABF-BBD4-F9584AA5D0E7}"/>
                </a:ext>
              </a:extLst>
            </p:cNvPr>
            <p:cNvSpPr/>
            <p:nvPr/>
          </p:nvSpPr>
          <p:spPr>
            <a:xfrm>
              <a:off x="8467673" y="5819872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F3517A2-D260-C622-3EC7-18AB40F47754}"/>
                </a:ext>
              </a:extLst>
            </p:cNvPr>
            <p:cNvSpPr/>
            <p:nvPr/>
          </p:nvSpPr>
          <p:spPr>
            <a:xfrm>
              <a:off x="8467673" y="5675856"/>
              <a:ext cx="158418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56406A3-1F45-3DEB-A24C-BA2C291600F7}"/>
                </a:ext>
              </a:extLst>
            </p:cNvPr>
            <p:cNvSpPr/>
            <p:nvPr/>
          </p:nvSpPr>
          <p:spPr>
            <a:xfrm>
              <a:off x="8615097" y="581987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D3A7B57A-0BBE-081F-7993-B30128F2651B}"/>
                </a:ext>
              </a:extLst>
            </p:cNvPr>
            <p:cNvSpPr/>
            <p:nvPr/>
          </p:nvSpPr>
          <p:spPr>
            <a:xfrm>
              <a:off x="8755705" y="567585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D6320224-0A7B-F4E9-273D-9C86EFA593D5}"/>
                </a:ext>
              </a:extLst>
            </p:cNvPr>
            <p:cNvCxnSpPr>
              <a:stCxn id="93" idx="3"/>
              <a:endCxn id="92" idx="0"/>
            </p:cNvCxnSpPr>
            <p:nvPr/>
          </p:nvCxnSpPr>
          <p:spPr>
            <a:xfrm flipH="1">
              <a:off x="7464152" y="3070862"/>
              <a:ext cx="379948" cy="813179"/>
            </a:xfrm>
            <a:prstGeom prst="line">
              <a:avLst/>
            </a:prstGeom>
            <a:ln w="28575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5F825BF7-C99B-2328-3CEB-A1188A58E764}"/>
                </a:ext>
              </a:extLst>
            </p:cNvPr>
            <p:cNvCxnSpPr>
              <a:stCxn id="93" idx="4"/>
              <a:endCxn id="90" idx="0"/>
            </p:cNvCxnSpPr>
            <p:nvPr/>
          </p:nvCxnSpPr>
          <p:spPr>
            <a:xfrm>
              <a:off x="7895017" y="3091952"/>
              <a:ext cx="54320" cy="792088"/>
            </a:xfrm>
            <a:prstGeom prst="line">
              <a:avLst/>
            </a:prstGeom>
            <a:ln w="28575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652EA44B-85D9-F07D-DBD4-803302B1B45E}"/>
                </a:ext>
              </a:extLst>
            </p:cNvPr>
            <p:cNvCxnSpPr>
              <a:stCxn id="93" idx="5"/>
              <a:endCxn id="91" idx="1"/>
            </p:cNvCxnSpPr>
            <p:nvPr/>
          </p:nvCxnSpPr>
          <p:spPr>
            <a:xfrm>
              <a:off x="7945935" y="3070861"/>
              <a:ext cx="464419" cy="834270"/>
            </a:xfrm>
            <a:prstGeom prst="line">
              <a:avLst/>
            </a:prstGeom>
            <a:ln w="28575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CABD5EA1-E6F6-BC30-5BC8-6DF04BBACD6B}"/>
                </a:ext>
              </a:extLst>
            </p:cNvPr>
            <p:cNvCxnSpPr>
              <a:stCxn id="92" idx="4"/>
              <a:endCxn id="105" idx="0"/>
            </p:cNvCxnSpPr>
            <p:nvPr/>
          </p:nvCxnSpPr>
          <p:spPr>
            <a:xfrm flipH="1">
              <a:off x="7327338" y="4028056"/>
              <a:ext cx="136815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603094D1-D5DD-3685-39C6-3CFB4DF5A469}"/>
                </a:ext>
              </a:extLst>
            </p:cNvPr>
            <p:cNvCxnSpPr>
              <a:stCxn id="92" idx="4"/>
              <a:endCxn id="94" idx="0"/>
            </p:cNvCxnSpPr>
            <p:nvPr/>
          </p:nvCxnSpPr>
          <p:spPr>
            <a:xfrm flipH="1">
              <a:off x="7448690" y="4028056"/>
              <a:ext cx="15463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EA93A077-0A7E-ADF3-B2B1-084B8DEB2E82}"/>
                </a:ext>
              </a:extLst>
            </p:cNvPr>
            <p:cNvCxnSpPr>
              <a:stCxn id="92" idx="4"/>
              <a:endCxn id="111" idx="0"/>
            </p:cNvCxnSpPr>
            <p:nvPr/>
          </p:nvCxnSpPr>
          <p:spPr>
            <a:xfrm flipH="1">
              <a:off x="7255330" y="4028056"/>
              <a:ext cx="208823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C76298CB-6E3B-42B9-58D3-BB32DFF33BEB}"/>
                </a:ext>
              </a:extLst>
            </p:cNvPr>
            <p:cNvCxnSpPr>
              <a:stCxn id="92" idx="4"/>
              <a:endCxn id="102" idx="0"/>
            </p:cNvCxnSpPr>
            <p:nvPr/>
          </p:nvCxnSpPr>
          <p:spPr>
            <a:xfrm flipH="1">
              <a:off x="7327338" y="4028056"/>
              <a:ext cx="136815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4DA82FE8-BDE0-3BC6-06B5-6B474CE3344E}"/>
                </a:ext>
              </a:extLst>
            </p:cNvPr>
            <p:cNvCxnSpPr>
              <a:stCxn id="92" idx="4"/>
              <a:endCxn id="112" idx="0"/>
            </p:cNvCxnSpPr>
            <p:nvPr/>
          </p:nvCxnSpPr>
          <p:spPr>
            <a:xfrm>
              <a:off x="7464153" y="4028056"/>
              <a:ext cx="79209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92FE49BE-CA64-67D1-7821-5046765C9413}"/>
                </a:ext>
              </a:extLst>
            </p:cNvPr>
            <p:cNvCxnSpPr>
              <a:stCxn id="92" idx="4"/>
              <a:endCxn id="106" idx="0"/>
            </p:cNvCxnSpPr>
            <p:nvPr/>
          </p:nvCxnSpPr>
          <p:spPr>
            <a:xfrm flipH="1">
              <a:off x="7448690" y="4028056"/>
              <a:ext cx="15463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chte verbindingslijn 130">
              <a:extLst>
                <a:ext uri="{FF2B5EF4-FFF2-40B4-BE49-F238E27FC236}">
                  <a16:creationId xmlns:a16="http://schemas.microsoft.com/office/drawing/2014/main" id="{13CF429D-07C6-C765-8284-333A106BFB08}"/>
                </a:ext>
              </a:extLst>
            </p:cNvPr>
            <p:cNvCxnSpPr>
              <a:stCxn id="92" idx="4"/>
              <a:endCxn id="106" idx="7"/>
            </p:cNvCxnSpPr>
            <p:nvPr/>
          </p:nvCxnSpPr>
          <p:spPr>
            <a:xfrm>
              <a:off x="7464152" y="4028057"/>
              <a:ext cx="35454" cy="1812907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30A5AD3B-E99D-3345-9102-850F6EAEA92D}"/>
                </a:ext>
              </a:extLst>
            </p:cNvPr>
            <p:cNvCxnSpPr>
              <a:stCxn id="92" idx="4"/>
              <a:endCxn id="96" idx="0"/>
            </p:cNvCxnSpPr>
            <p:nvPr/>
          </p:nvCxnSpPr>
          <p:spPr>
            <a:xfrm>
              <a:off x="7464153" y="4028056"/>
              <a:ext cx="200561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415D8577-FD85-C003-551F-1270F9CA3AE1}"/>
                </a:ext>
              </a:extLst>
            </p:cNvPr>
            <p:cNvCxnSpPr>
              <a:stCxn id="92" idx="4"/>
              <a:endCxn id="98" idx="0"/>
            </p:cNvCxnSpPr>
            <p:nvPr/>
          </p:nvCxnSpPr>
          <p:spPr>
            <a:xfrm>
              <a:off x="7464153" y="4028056"/>
              <a:ext cx="136937" cy="18002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chte verbindingslijn 133">
              <a:extLst>
                <a:ext uri="{FF2B5EF4-FFF2-40B4-BE49-F238E27FC236}">
                  <a16:creationId xmlns:a16="http://schemas.microsoft.com/office/drawing/2014/main" id="{4FE85BE8-1B5D-32E3-7D3D-8F1C8BEDDCFF}"/>
                </a:ext>
              </a:extLst>
            </p:cNvPr>
            <p:cNvCxnSpPr>
              <a:stCxn id="92" idx="4"/>
              <a:endCxn id="103" idx="0"/>
            </p:cNvCxnSpPr>
            <p:nvPr/>
          </p:nvCxnSpPr>
          <p:spPr>
            <a:xfrm>
              <a:off x="7464152" y="4028056"/>
              <a:ext cx="348370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FCACF11B-5BE6-EE48-93B5-0B387028D978}"/>
                </a:ext>
              </a:extLst>
            </p:cNvPr>
            <p:cNvCxnSpPr>
              <a:stCxn id="92" idx="4"/>
              <a:endCxn id="110" idx="0"/>
            </p:cNvCxnSpPr>
            <p:nvPr/>
          </p:nvCxnSpPr>
          <p:spPr>
            <a:xfrm>
              <a:off x="7464153" y="4028056"/>
              <a:ext cx="295233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chte verbindingslijn 135">
              <a:extLst>
                <a:ext uri="{FF2B5EF4-FFF2-40B4-BE49-F238E27FC236}">
                  <a16:creationId xmlns:a16="http://schemas.microsoft.com/office/drawing/2014/main" id="{256426EC-7D8F-9FC1-58CF-8E810675B657}"/>
                </a:ext>
              </a:extLst>
            </p:cNvPr>
            <p:cNvCxnSpPr>
              <a:stCxn id="92" idx="4"/>
              <a:endCxn id="100" idx="0"/>
            </p:cNvCxnSpPr>
            <p:nvPr/>
          </p:nvCxnSpPr>
          <p:spPr>
            <a:xfrm>
              <a:off x="7464152" y="4028056"/>
              <a:ext cx="348370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chte verbindingslijn 136">
              <a:extLst>
                <a:ext uri="{FF2B5EF4-FFF2-40B4-BE49-F238E27FC236}">
                  <a16:creationId xmlns:a16="http://schemas.microsoft.com/office/drawing/2014/main" id="{7790505B-AA1B-9198-AD57-9C0D52A3CFD8}"/>
                </a:ext>
              </a:extLst>
            </p:cNvPr>
            <p:cNvCxnSpPr>
              <a:stCxn id="90" idx="4"/>
              <a:endCxn id="95" idx="0"/>
            </p:cNvCxnSpPr>
            <p:nvPr/>
          </p:nvCxnSpPr>
          <p:spPr>
            <a:xfrm flipH="1">
              <a:off x="7896201" y="4028056"/>
              <a:ext cx="53137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1F41D311-8D93-3832-F8DC-A87A8CA23DD5}"/>
                </a:ext>
              </a:extLst>
            </p:cNvPr>
            <p:cNvCxnSpPr>
              <a:stCxn id="90" idx="4"/>
              <a:endCxn id="109" idx="0"/>
            </p:cNvCxnSpPr>
            <p:nvPr/>
          </p:nvCxnSpPr>
          <p:spPr>
            <a:xfrm>
              <a:off x="7949338" y="4028056"/>
              <a:ext cx="27255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08F545A3-3B17-DA06-F2A1-F1FDEDC8BBBE}"/>
                </a:ext>
              </a:extLst>
            </p:cNvPr>
            <p:cNvCxnSpPr>
              <a:stCxn id="90" idx="4"/>
              <a:endCxn id="107" idx="0"/>
            </p:cNvCxnSpPr>
            <p:nvPr/>
          </p:nvCxnSpPr>
          <p:spPr>
            <a:xfrm flipH="1">
              <a:off x="7896201" y="4028056"/>
              <a:ext cx="53137" cy="144016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chte verbindingslijn 139">
              <a:extLst>
                <a:ext uri="{FF2B5EF4-FFF2-40B4-BE49-F238E27FC236}">
                  <a16:creationId xmlns:a16="http://schemas.microsoft.com/office/drawing/2014/main" id="{289A1C17-D7F8-C8BF-5D7E-48DE5BF6B628}"/>
                </a:ext>
              </a:extLst>
            </p:cNvPr>
            <p:cNvCxnSpPr>
              <a:stCxn id="90" idx="4"/>
              <a:endCxn id="97" idx="0"/>
            </p:cNvCxnSpPr>
            <p:nvPr/>
          </p:nvCxnSpPr>
          <p:spPr>
            <a:xfrm>
              <a:off x="7949338" y="4028056"/>
              <a:ext cx="162887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chte verbindingslijn 140">
              <a:extLst>
                <a:ext uri="{FF2B5EF4-FFF2-40B4-BE49-F238E27FC236}">
                  <a16:creationId xmlns:a16="http://schemas.microsoft.com/office/drawing/2014/main" id="{7A28C3C7-1B50-948F-CDE1-6D8164252F31}"/>
                </a:ext>
              </a:extLst>
            </p:cNvPr>
            <p:cNvCxnSpPr>
              <a:stCxn id="90" idx="4"/>
              <a:endCxn id="99" idx="1"/>
            </p:cNvCxnSpPr>
            <p:nvPr/>
          </p:nvCxnSpPr>
          <p:spPr>
            <a:xfrm>
              <a:off x="7949337" y="4028057"/>
              <a:ext cx="48346" cy="1469635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chte verbindingslijn 141">
              <a:extLst>
                <a:ext uri="{FF2B5EF4-FFF2-40B4-BE49-F238E27FC236}">
                  <a16:creationId xmlns:a16="http://schemas.microsoft.com/office/drawing/2014/main" id="{DE6012C0-3EAD-6D97-B7DD-36983C2669CC}"/>
                </a:ext>
              </a:extLst>
            </p:cNvPr>
            <p:cNvCxnSpPr>
              <a:stCxn id="90" idx="4"/>
              <a:endCxn id="104" idx="0"/>
            </p:cNvCxnSpPr>
            <p:nvPr/>
          </p:nvCxnSpPr>
          <p:spPr>
            <a:xfrm>
              <a:off x="7949337" y="4028056"/>
              <a:ext cx="310696" cy="1296144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chte verbindingslijn 142">
              <a:extLst>
                <a:ext uri="{FF2B5EF4-FFF2-40B4-BE49-F238E27FC236}">
                  <a16:creationId xmlns:a16="http://schemas.microsoft.com/office/drawing/2014/main" id="{9B5D9311-F81F-75D9-7200-609A0E69FB74}"/>
                </a:ext>
              </a:extLst>
            </p:cNvPr>
            <p:cNvCxnSpPr>
              <a:stCxn id="90" idx="4"/>
              <a:endCxn id="101" idx="0"/>
            </p:cNvCxnSpPr>
            <p:nvPr/>
          </p:nvCxnSpPr>
          <p:spPr>
            <a:xfrm>
              <a:off x="7949337" y="4028056"/>
              <a:ext cx="310696" cy="144016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chte verbindingslijn 143">
              <a:extLst>
                <a:ext uri="{FF2B5EF4-FFF2-40B4-BE49-F238E27FC236}">
                  <a16:creationId xmlns:a16="http://schemas.microsoft.com/office/drawing/2014/main" id="{B82C8848-6BE4-B041-39DD-6BF5A1218788}"/>
                </a:ext>
              </a:extLst>
            </p:cNvPr>
            <p:cNvCxnSpPr>
              <a:stCxn id="90" idx="4"/>
              <a:endCxn id="108" idx="0"/>
            </p:cNvCxnSpPr>
            <p:nvPr/>
          </p:nvCxnSpPr>
          <p:spPr>
            <a:xfrm>
              <a:off x="7949338" y="4028056"/>
              <a:ext cx="230811" cy="144016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chte verbindingslijn 144">
              <a:extLst>
                <a:ext uri="{FF2B5EF4-FFF2-40B4-BE49-F238E27FC236}">
                  <a16:creationId xmlns:a16="http://schemas.microsoft.com/office/drawing/2014/main" id="{C7475927-0484-C5FB-477F-2ACEF9134673}"/>
                </a:ext>
              </a:extLst>
            </p:cNvPr>
            <p:cNvCxnSpPr>
              <a:stCxn id="91" idx="4"/>
              <a:endCxn id="117" idx="0"/>
            </p:cNvCxnSpPr>
            <p:nvPr/>
          </p:nvCxnSpPr>
          <p:spPr>
            <a:xfrm flipH="1">
              <a:off x="8335450" y="4028056"/>
              <a:ext cx="125821" cy="18002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echte verbindingslijn 145">
              <a:extLst>
                <a:ext uri="{FF2B5EF4-FFF2-40B4-BE49-F238E27FC236}">
                  <a16:creationId xmlns:a16="http://schemas.microsoft.com/office/drawing/2014/main" id="{789287D0-8A46-2CFE-FB47-53D81071D718}"/>
                </a:ext>
              </a:extLst>
            </p:cNvPr>
            <p:cNvCxnSpPr>
              <a:stCxn id="91" idx="4"/>
              <a:endCxn id="115" idx="0"/>
            </p:cNvCxnSpPr>
            <p:nvPr/>
          </p:nvCxnSpPr>
          <p:spPr>
            <a:xfrm flipH="1">
              <a:off x="8399074" y="4028056"/>
              <a:ext cx="62197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DD104B29-819C-B8A0-6BB5-FB67BBF70941}"/>
                </a:ext>
              </a:extLst>
            </p:cNvPr>
            <p:cNvCxnSpPr>
              <a:stCxn id="91" idx="4"/>
              <a:endCxn id="119" idx="0"/>
            </p:cNvCxnSpPr>
            <p:nvPr/>
          </p:nvCxnSpPr>
          <p:spPr>
            <a:xfrm>
              <a:off x="8461270" y="4028056"/>
              <a:ext cx="85612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Rechte verbindingslijn 147">
              <a:extLst>
                <a:ext uri="{FF2B5EF4-FFF2-40B4-BE49-F238E27FC236}">
                  <a16:creationId xmlns:a16="http://schemas.microsoft.com/office/drawing/2014/main" id="{5E380D09-E722-A80A-7549-062B1B125786}"/>
                </a:ext>
              </a:extLst>
            </p:cNvPr>
            <p:cNvCxnSpPr>
              <a:stCxn id="91" idx="4"/>
              <a:endCxn id="118" idx="0"/>
            </p:cNvCxnSpPr>
            <p:nvPr/>
          </p:nvCxnSpPr>
          <p:spPr>
            <a:xfrm>
              <a:off x="8461270" y="4028056"/>
              <a:ext cx="85612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Rechte verbindingslijn 148">
              <a:extLst>
                <a:ext uri="{FF2B5EF4-FFF2-40B4-BE49-F238E27FC236}">
                  <a16:creationId xmlns:a16="http://schemas.microsoft.com/office/drawing/2014/main" id="{445EED00-1DB0-FAC6-FCD2-009928AC00A8}"/>
                </a:ext>
              </a:extLst>
            </p:cNvPr>
            <p:cNvCxnSpPr>
              <a:stCxn id="91" idx="4"/>
              <a:endCxn id="113" idx="0"/>
            </p:cNvCxnSpPr>
            <p:nvPr/>
          </p:nvCxnSpPr>
          <p:spPr>
            <a:xfrm>
              <a:off x="8461271" y="4028056"/>
              <a:ext cx="225835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chte verbindingslijn 149">
              <a:extLst>
                <a:ext uri="{FF2B5EF4-FFF2-40B4-BE49-F238E27FC236}">
                  <a16:creationId xmlns:a16="http://schemas.microsoft.com/office/drawing/2014/main" id="{B4E66BC6-04E1-92E4-ED92-DA01D3587BB1}"/>
                </a:ext>
              </a:extLst>
            </p:cNvPr>
            <p:cNvCxnSpPr>
              <a:stCxn id="91" idx="4"/>
              <a:endCxn id="120" idx="0"/>
            </p:cNvCxnSpPr>
            <p:nvPr/>
          </p:nvCxnSpPr>
          <p:spPr>
            <a:xfrm>
              <a:off x="8461271" y="4028056"/>
              <a:ext cx="225835" cy="1791816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Rechte verbindingslijn 150">
              <a:extLst>
                <a:ext uri="{FF2B5EF4-FFF2-40B4-BE49-F238E27FC236}">
                  <a16:creationId xmlns:a16="http://schemas.microsoft.com/office/drawing/2014/main" id="{9B01B428-22DE-9C17-0E28-B31551D1262F}"/>
                </a:ext>
              </a:extLst>
            </p:cNvPr>
            <p:cNvCxnSpPr>
              <a:stCxn id="91" idx="4"/>
              <a:endCxn id="121" idx="0"/>
            </p:cNvCxnSpPr>
            <p:nvPr/>
          </p:nvCxnSpPr>
          <p:spPr>
            <a:xfrm>
              <a:off x="8461271" y="4028056"/>
              <a:ext cx="366443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chte verbindingslijn 151">
              <a:extLst>
                <a:ext uri="{FF2B5EF4-FFF2-40B4-BE49-F238E27FC236}">
                  <a16:creationId xmlns:a16="http://schemas.microsoft.com/office/drawing/2014/main" id="{22D8D81A-8258-6D34-ACCC-2924A4EB90D0}"/>
                </a:ext>
              </a:extLst>
            </p:cNvPr>
            <p:cNvCxnSpPr>
              <a:stCxn id="91" idx="4"/>
              <a:endCxn id="114" idx="0"/>
            </p:cNvCxnSpPr>
            <p:nvPr/>
          </p:nvCxnSpPr>
          <p:spPr>
            <a:xfrm>
              <a:off x="8461271" y="4028056"/>
              <a:ext cx="441859" cy="1647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echte verbindingslijn 152">
              <a:extLst>
                <a:ext uri="{FF2B5EF4-FFF2-40B4-BE49-F238E27FC236}">
                  <a16:creationId xmlns:a16="http://schemas.microsoft.com/office/drawing/2014/main" id="{CEEA8747-2FB6-7B48-F7E0-5410651267D1}"/>
                </a:ext>
              </a:extLst>
            </p:cNvPr>
            <p:cNvCxnSpPr>
              <a:stCxn id="91" idx="4"/>
              <a:endCxn id="116" idx="0"/>
            </p:cNvCxnSpPr>
            <p:nvPr/>
          </p:nvCxnSpPr>
          <p:spPr>
            <a:xfrm>
              <a:off x="8461271" y="4028056"/>
              <a:ext cx="378235" cy="18002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echte verbindingslijn 153">
              <a:extLst>
                <a:ext uri="{FF2B5EF4-FFF2-40B4-BE49-F238E27FC236}">
                  <a16:creationId xmlns:a16="http://schemas.microsoft.com/office/drawing/2014/main" id="{61B13B7F-4A0D-5165-96B9-5AA8D0528A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5720" y="2875928"/>
              <a:ext cx="0" cy="2943944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kstvak 154">
              <a:extLst>
                <a:ext uri="{FF2B5EF4-FFF2-40B4-BE49-F238E27FC236}">
                  <a16:creationId xmlns:a16="http://schemas.microsoft.com/office/drawing/2014/main" id="{CDBF246B-981B-562A-E6AA-A9C431D7767C}"/>
                </a:ext>
              </a:extLst>
            </p:cNvPr>
            <p:cNvSpPr txBox="1"/>
            <p:nvPr/>
          </p:nvSpPr>
          <p:spPr>
            <a:xfrm>
              <a:off x="1590566" y="2871861"/>
              <a:ext cx="1913145" cy="3072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Countries</a:t>
              </a: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Time points </a:t>
              </a:r>
              <a:b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</a:br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(country-years)</a:t>
              </a: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endParaRPr lang="en-GB" sz="1100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r"/>
              <a:r>
                <a:rPr lang="en-GB" sz="1100" i="1" dirty="0">
                  <a:solidFill>
                    <a:schemeClr val="tx1">
                      <a:lumMod val="50000"/>
                    </a:schemeClr>
                  </a:solidFill>
                </a:rPr>
                <a:t>Individuals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88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950F9F0-C8D3-1546-9D4E-F64CEFD2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5999"/>
            <a:ext cx="11041200" cy="4665287"/>
          </a:xfrm>
        </p:spPr>
        <p:txBody>
          <a:bodyPr>
            <a:normAutofit/>
          </a:bodyPr>
          <a:lstStyle/>
          <a:p>
            <a:r>
              <a:rPr lang="en-GB" dirty="0"/>
              <a:t>Investigate variation in individual preferences and behaviour across contexts</a:t>
            </a:r>
          </a:p>
          <a:p>
            <a:r>
              <a:rPr lang="en-GB" dirty="0"/>
              <a:t>Epistemological approaches: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Societal approach: contextualizing differences</a:t>
            </a:r>
          </a:p>
          <a:p>
            <a:pPr lvl="1"/>
            <a:r>
              <a:rPr lang="en-GB" sz="2000" dirty="0"/>
              <a:t>Decompose the specific context into variables that are linked to individuals’ preferences and behaviour 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AAEE1E4-D373-CE53-68CE-B8286CB2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5322104"/>
            <a:ext cx="648000" cy="648000"/>
          </a:xfrm>
        </p:spPr>
        <p:txBody>
          <a:bodyPr/>
          <a:lstStyle/>
          <a:p>
            <a:fld id="{0A297500-7527-634B-90F4-69D0994C32B4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A5B023-5860-B333-D3E6-F01D4A2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purpose of comparative research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4FC4E2B-B91E-BE4E-B5EC-4638252A6F0A}"/>
              </a:ext>
            </a:extLst>
          </p:cNvPr>
          <p:cNvCxnSpPr/>
          <p:nvPr/>
        </p:nvCxnSpPr>
        <p:spPr>
          <a:xfrm>
            <a:off x="5349875" y="3002031"/>
            <a:ext cx="4154365" cy="1588"/>
          </a:xfrm>
          <a:prstGeom prst="straightConnector1">
            <a:avLst/>
          </a:prstGeom>
          <a:ln w="1270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0B2DB56-C8B4-F42F-5340-8ED0F42B864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986817" y="2992507"/>
            <a:ext cx="3494943" cy="9525"/>
          </a:xfrm>
          <a:prstGeom prst="straightConnector1">
            <a:avLst/>
          </a:prstGeom>
          <a:noFill/>
          <a:ln w="127000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Tekstvak 177">
            <a:extLst>
              <a:ext uri="{FF2B5EF4-FFF2-40B4-BE49-F238E27FC236}">
                <a16:creationId xmlns:a16="http://schemas.microsoft.com/office/drawing/2014/main" id="{A1B06577-5EB2-C595-1BAB-26ED1A0FF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336" y="3217931"/>
            <a:ext cx="2778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i="1" dirty="0">
                <a:latin typeface="Calibri" charset="0"/>
              </a:rPr>
              <a:t>Societal</a:t>
            </a:r>
            <a:br>
              <a:rPr lang="en-GB" i="1" dirty="0">
                <a:latin typeface="Calibri" charset="0"/>
              </a:rPr>
            </a:br>
            <a:endParaRPr lang="en-GB" i="1" dirty="0">
              <a:latin typeface="Calibri" charset="0"/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C2C1CEC-26B2-BAE3-BC4C-D05A9DE1D9A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90452" y="2859156"/>
            <a:ext cx="1465" cy="285750"/>
          </a:xfrm>
          <a:prstGeom prst="straightConnector1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3C13B3B4-3686-8BA1-953C-02D736EEAA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98432" y="2859156"/>
            <a:ext cx="1466" cy="285750"/>
          </a:xfrm>
          <a:prstGeom prst="straightConnector1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Tekstvak 177">
            <a:extLst>
              <a:ext uri="{FF2B5EF4-FFF2-40B4-BE49-F238E27FC236}">
                <a16:creationId xmlns:a16="http://schemas.microsoft.com/office/drawing/2014/main" id="{04DC2F0D-5E48-1F9B-BB47-2EEA0352A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32" y="3303656"/>
            <a:ext cx="2778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 dirty="0">
                <a:latin typeface="Calibri" charset="0"/>
              </a:rPr>
              <a:t>Universalist</a:t>
            </a:r>
          </a:p>
          <a:p>
            <a:pPr algn="ctr" eaLnBrk="1" hangingPunct="1"/>
            <a:r>
              <a:rPr lang="en-GB" i="1" dirty="0">
                <a:latin typeface="Calibri" charset="0"/>
              </a:rPr>
              <a:t> </a:t>
            </a:r>
          </a:p>
        </p:txBody>
      </p:sp>
      <p:sp>
        <p:nvSpPr>
          <p:cNvPr id="11" name="Tekstvak 177">
            <a:extLst>
              <a:ext uri="{FF2B5EF4-FFF2-40B4-BE49-F238E27FC236}">
                <a16:creationId xmlns:a16="http://schemas.microsoft.com/office/drawing/2014/main" id="{7168AD8E-B404-4B01-6376-32BE3B790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234" y="3316356"/>
            <a:ext cx="23397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i="1" dirty="0">
                <a:latin typeface="Calibri" charset="0"/>
              </a:rPr>
              <a:t>Culturalist</a:t>
            </a:r>
          </a:p>
          <a:p>
            <a:pPr algn="ctr" eaLnBrk="1" hangingPunct="1"/>
            <a:r>
              <a:rPr lang="en-GB" i="1" dirty="0">
                <a:latin typeface="Calibri" charset="0"/>
              </a:rPr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4B1201-EFC2-192B-3A34-6B85F4F91787}"/>
              </a:ext>
            </a:extLst>
          </p:cNvPr>
          <p:cNvSpPr txBox="1"/>
          <p:nvPr/>
        </p:nvSpPr>
        <p:spPr>
          <a:xfrm>
            <a:off x="574799" y="3949912"/>
            <a:ext cx="4200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800" i="1" dirty="0">
                <a:solidFill>
                  <a:srgbClr val="182B52"/>
                </a:solidFill>
              </a:rPr>
              <a:t>Focus on similarities across contexts</a:t>
            </a:r>
          </a:p>
          <a:p>
            <a:pPr marL="285750" indent="-285750">
              <a:buFont typeface="Arial"/>
              <a:buChar char="•"/>
            </a:pPr>
            <a:r>
              <a:rPr lang="en-GB" sz="1800" i="1" dirty="0">
                <a:solidFill>
                  <a:srgbClr val="182B52"/>
                </a:solidFill>
              </a:rPr>
              <a:t>General laws that apply across contexts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099647-F916-FEC8-8B24-98DC3E483B8A}"/>
              </a:ext>
            </a:extLst>
          </p:cNvPr>
          <p:cNvSpPr txBox="1"/>
          <p:nvPr/>
        </p:nvSpPr>
        <p:spPr>
          <a:xfrm>
            <a:off x="6983895" y="3949912"/>
            <a:ext cx="508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800" i="1" dirty="0">
                <a:solidFill>
                  <a:srgbClr val="182B52"/>
                </a:solidFill>
              </a:rPr>
              <a:t>Focus on the particulars of contexts</a:t>
            </a:r>
          </a:p>
          <a:p>
            <a:pPr marL="285750" indent="-285750">
              <a:buFont typeface="Arial"/>
              <a:buChar char="•"/>
            </a:pPr>
            <a:r>
              <a:rPr lang="en-GB" sz="1800" i="1" dirty="0">
                <a:solidFill>
                  <a:srgbClr val="182B52"/>
                </a:solidFill>
              </a:rPr>
              <a:t>Social processes are understood as unique, socio-historical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0071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Predictors at the various levels can be added</a:t>
            </a:r>
          </a:p>
          <a:p>
            <a:pPr lvl="1"/>
            <a:r>
              <a:rPr lang="en-GB" sz="2000" dirty="0"/>
              <a:t>Individual-level</a:t>
            </a:r>
          </a:p>
          <a:p>
            <a:pPr lvl="1"/>
            <a:r>
              <a:rPr lang="en-GB" sz="2000" dirty="0"/>
              <a:t>Country-year level (time-varying country characteristics)</a:t>
            </a:r>
          </a:p>
          <a:p>
            <a:pPr lvl="1"/>
            <a:r>
              <a:rPr lang="en-GB" sz="2000" dirty="0"/>
              <a:t>Country level (time-invariant country characteristics)</a:t>
            </a:r>
          </a:p>
          <a:p>
            <a:endParaRPr lang="en-GB" dirty="0"/>
          </a:p>
          <a:p>
            <a:r>
              <a:rPr lang="en-GB" dirty="0"/>
              <a:t>How to disentangle effects at different levels?</a:t>
            </a:r>
          </a:p>
          <a:p>
            <a:pPr lvl="1"/>
            <a:r>
              <a:rPr lang="en-GB" dirty="0"/>
              <a:t>Decompose independent variable </a:t>
            </a:r>
            <a:r>
              <a:rPr lang="en-GB" dirty="0" err="1"/>
              <a:t>Z</a:t>
            </a:r>
            <a:r>
              <a:rPr lang="en-GB" baseline="-25000" dirty="0" err="1"/>
              <a:t>tj</a:t>
            </a:r>
            <a:r>
              <a:rPr lang="en-GB" baseline="-25000" dirty="0"/>
              <a:t> </a:t>
            </a:r>
            <a:r>
              <a:rPr lang="en-GB" dirty="0"/>
              <a:t>into…</a:t>
            </a:r>
            <a:endParaRPr lang="en-GB" baseline="-25000" dirty="0"/>
          </a:p>
          <a:p>
            <a:pPr lvl="2"/>
            <a:r>
              <a:rPr lang="en-GB" dirty="0"/>
              <a:t>Stable country mean: </a:t>
            </a:r>
            <a:r>
              <a:rPr lang="en-GB" dirty="0" err="1"/>
              <a:t>Z</a:t>
            </a:r>
            <a:r>
              <a:rPr lang="en-GB" baseline="-25000" dirty="0" err="1"/>
              <a:t>j</a:t>
            </a:r>
            <a:r>
              <a:rPr lang="en-GB" baseline="-25000" dirty="0"/>
              <a:t>. </a:t>
            </a:r>
            <a:r>
              <a:rPr lang="en-GB" dirty="0"/>
              <a:t>Captures the between effect</a:t>
            </a:r>
          </a:p>
          <a:p>
            <a:pPr lvl="2"/>
            <a:r>
              <a:rPr lang="en-GB" dirty="0"/>
              <a:t>Year-specific deviation from that mean: (</a:t>
            </a:r>
            <a:r>
              <a:rPr lang="en-GB" dirty="0" err="1"/>
              <a:t>Z</a:t>
            </a:r>
            <a:r>
              <a:rPr lang="en-GB" baseline="-25000" dirty="0" err="1"/>
              <a:t>tj</a:t>
            </a:r>
            <a:r>
              <a:rPr lang="en-GB" dirty="0"/>
              <a:t> – </a:t>
            </a:r>
            <a:r>
              <a:rPr lang="en-GB" dirty="0" err="1"/>
              <a:t>Z</a:t>
            </a:r>
            <a:r>
              <a:rPr lang="en-GB" baseline="-25000" dirty="0" err="1"/>
              <a:t>j</a:t>
            </a:r>
            <a:r>
              <a:rPr lang="en-GB" dirty="0"/>
              <a:t>). Captures the within effect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Include both components in the model</a:t>
            </a:r>
          </a:p>
          <a:p>
            <a:pPr lvl="2"/>
            <a:r>
              <a:rPr lang="en-GB" dirty="0"/>
              <a:t>(the differences between both effects gives the context effect)</a:t>
            </a:r>
          </a:p>
          <a:p>
            <a:pPr lvl="2"/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5D1832C-55C6-5F44-B16E-59BAFD9E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Societal growth curve models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3FD1784-669A-374D-9EA0-17C7A2D5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61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437341"/>
            <a:ext cx="11041200" cy="4784557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+mj-lt"/>
                <a:cs typeface="Calibri Light" panose="020F0302020204030204" pitchFamily="34" charset="0"/>
              </a:rPr>
              <a:t>Do economic context &amp; migration movements affect ethnic threat perceptions?</a:t>
            </a:r>
          </a:p>
          <a:p>
            <a:endParaRPr lang="en-GB" sz="2000" dirty="0">
              <a:latin typeface="+mj-lt"/>
              <a:cs typeface="Calibri Light" panose="020F0302020204030204" pitchFamily="34" charset="0"/>
            </a:endParaRPr>
          </a:p>
          <a:p>
            <a:r>
              <a:rPr lang="en-GB" sz="2000" dirty="0">
                <a:latin typeface="+mj-lt"/>
                <a:cs typeface="Calibri Light" panose="020F0302020204030204" pitchFamily="34" charset="0"/>
              </a:rPr>
              <a:t>All waves European Social Survey (2002-2018) </a:t>
            </a:r>
          </a:p>
          <a:p>
            <a:pPr lvl="1"/>
            <a:r>
              <a:rPr lang="en-GB" sz="1800" dirty="0">
                <a:latin typeface="+mj-lt"/>
                <a:cs typeface="Calibri Light" panose="020F0302020204030204" pitchFamily="34" charset="0"/>
              </a:rPr>
              <a:t>28 countries with at least 3 measurements</a:t>
            </a:r>
          </a:p>
          <a:p>
            <a:pPr lvl="1"/>
            <a:r>
              <a:rPr lang="en-GB" sz="1800" dirty="0">
                <a:latin typeface="+mj-lt"/>
                <a:cs typeface="Calibri Light" panose="020F0302020204030204" pitchFamily="34" charset="0"/>
              </a:rPr>
              <a:t>197 country-year combinations</a:t>
            </a:r>
          </a:p>
          <a:p>
            <a:pPr lvl="1"/>
            <a:r>
              <a:rPr lang="en-GB" sz="1800" dirty="0">
                <a:latin typeface="+mj-lt"/>
                <a:cs typeface="Calibri Light" panose="020F0302020204030204" pitchFamily="34" charset="0"/>
              </a:rPr>
              <a:t> 350.000+ majority-group respondents</a:t>
            </a:r>
          </a:p>
          <a:p>
            <a:pPr lvl="1"/>
            <a:endParaRPr lang="en-GB" sz="1800" dirty="0">
              <a:latin typeface="+mj-lt"/>
              <a:cs typeface="Calibri Light" panose="020F0302020204030204" pitchFamily="34" charset="0"/>
            </a:endParaRPr>
          </a:p>
          <a:p>
            <a:r>
              <a:rPr lang="en-GB" sz="2000" b="1" dirty="0">
                <a:latin typeface="+mj-lt"/>
                <a:cs typeface="Calibri Light" panose="020F0302020204030204" pitchFamily="34" charset="0"/>
              </a:rPr>
              <a:t>Economic</a:t>
            </a:r>
            <a:r>
              <a:rPr lang="en-GB" sz="2000" dirty="0">
                <a:latin typeface="+mj-lt"/>
                <a:cs typeface="Calibri Light" panose="020F0302020204030204" pitchFamily="34" charset="0"/>
              </a:rPr>
              <a:t> and cultural threat (0-10; reversed)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 b="1" i="1" dirty="0">
                <a:latin typeface="+mj-lt"/>
                <a:cs typeface="Calibri Light" panose="020F0302020204030204" pitchFamily="34" charset="0"/>
              </a:rPr>
              <a:t>Would you say it is generally bad or good for the economy that people come to live here from other countries?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 i="1" dirty="0">
                <a:latin typeface="+mj-lt"/>
              </a:rPr>
              <a:t>Would you say that cultural life is generally undermined or enriched by people coming to live here from other countries?</a:t>
            </a:r>
          </a:p>
          <a:p>
            <a:pPr marL="914400" lvl="1" indent="-457200">
              <a:buFont typeface="+mj-lt"/>
              <a:buAutoNum type="arabicPeriod"/>
            </a:pPr>
            <a:endParaRPr lang="en-GB" sz="1800" i="1" dirty="0">
              <a:latin typeface="+mj-lt"/>
            </a:endParaRPr>
          </a:p>
          <a:p>
            <a:r>
              <a:rPr lang="en-GB" sz="1800" dirty="0">
                <a:latin typeface="+mj-lt"/>
              </a:rPr>
              <a:t>Update of: Meuleman, Davidov &amp; Billiet (2018)</a:t>
            </a:r>
          </a:p>
          <a:p>
            <a:pPr marL="914400" lvl="1" indent="-457200">
              <a:buFont typeface="+mj-lt"/>
              <a:buAutoNum type="arabicPeriod"/>
            </a:pPr>
            <a:endParaRPr lang="en-GB" sz="1800" i="1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  <a:cs typeface="Calibri Light" panose="020F0302020204030204" pitchFamily="34" charset="0"/>
              </a:rPr>
              <a:t>Illustration 1: perceived ethnic threat, ESS data</a:t>
            </a:r>
            <a:endParaRPr lang="en-GB" dirty="0">
              <a:latin typeface="+mj-lt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A30D178-0C32-DB47-A94D-B755E2FF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DD7206A-F168-F246-BC27-0AE2F9CF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7" t="24762" r="46249" b="15152"/>
          <a:stretch/>
        </p:blipFill>
        <p:spPr>
          <a:xfrm>
            <a:off x="2891882" y="898855"/>
            <a:ext cx="6690239" cy="5832948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52C381-B91D-244E-BFEA-BF15D131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32</a:t>
            </a:fld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F1A289-C4F4-1E65-7DB9-C9BBB30E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-150158"/>
            <a:ext cx="11041200" cy="1152000"/>
          </a:xfrm>
        </p:spPr>
        <p:txBody>
          <a:bodyPr/>
          <a:lstStyle/>
          <a:p>
            <a:pPr algn="ctr"/>
            <a:r>
              <a:rPr lang="en-GB" dirty="0"/>
              <a:t>Economic threat perceptions</a:t>
            </a:r>
          </a:p>
        </p:txBody>
      </p:sp>
    </p:spTree>
    <p:extLst>
      <p:ext uri="{BB962C8B-B14F-4D97-AF65-F5344CB8AC3E}">
        <p14:creationId xmlns:p14="http://schemas.microsoft.com/office/powerpoint/2010/main" val="2146296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28E97-618E-71AD-AF8E-AB4F1D9DA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CB4D3740-2792-9C2D-A59F-B366DF716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245321"/>
              </p:ext>
            </p:extLst>
          </p:nvPr>
        </p:nvGraphicFramePr>
        <p:xfrm>
          <a:off x="1589338" y="1359036"/>
          <a:ext cx="4277169" cy="3143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5611">
                  <a:extLst>
                    <a:ext uri="{9D8B030D-6E8A-4147-A177-3AD203B41FA5}">
                      <a16:colId xmlns:a16="http://schemas.microsoft.com/office/drawing/2014/main" val="2475889078"/>
                    </a:ext>
                  </a:extLst>
                </a:gridCol>
                <a:gridCol w="3521558">
                  <a:extLst>
                    <a:ext uri="{9D8B030D-6E8A-4147-A177-3AD203B41FA5}">
                      <a16:colId xmlns:a16="http://schemas.microsoft.com/office/drawing/2014/main" val="1403849824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3792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278223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Fixed effects</a:t>
                      </a: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nl-BE" sz="18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6816741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Intercept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716547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526681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Random effects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471234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Level 3: Var. country intercept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197721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Level 3: Var. slope time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92107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Level 2: Var. country-year intercept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207943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Level 1: Residual variance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420052"/>
                  </a:ext>
                </a:extLst>
              </a:tr>
            </a:tbl>
          </a:graphicData>
        </a:graphic>
      </p:graphicFrame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0923F2-9FB4-5D40-3816-E16B7B4F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33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A43578A-83FF-8E29-08C4-7C66501A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  <a:cs typeface="Calibri Light" panose="020F0302020204030204" pitchFamily="34" charset="0"/>
              </a:rPr>
              <a:t>Illustration 1: perceived ethnic threat, ESS data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0E41A3A5-04A9-F584-28E6-BC1EB4638465}"/>
                  </a:ext>
                </a:extLst>
              </p:cNvPr>
              <p:cNvSpPr txBox="1"/>
              <p:nvPr/>
            </p:nvSpPr>
            <p:spPr>
              <a:xfrm>
                <a:off x="531513" y="4529202"/>
                <a:ext cx="11128974" cy="1813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𝑖𝑡𝑗</m:t>
                          </m:r>
                        </m:sub>
                      </m:sSub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nl-BE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𝑡𝑗</m:t>
                          </m:r>
                        </m:sub>
                      </m:sSub>
                      <m:r>
                        <a:rPr lang="nl-BE" sz="2800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b="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nl-BE" sz="2800" b="0" i="1">
                              <a:latin typeface="Cambria Math" panose="02040503050406030204" pitchFamily="18" charset="0"/>
                            </a:rPr>
                            <m:t>𝑡𝑗</m:t>
                          </m:r>
                        </m:sub>
                      </m:sSub>
                      <m:r>
                        <a:rPr lang="nl-BE" sz="2800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b="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B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𝑖𝑡𝑗</m:t>
                          </m:r>
                        </m:sub>
                      </m:sSub>
                    </m:oMath>
                  </m:oMathPara>
                </a14:m>
                <a:endParaRPr lang="nl-BE" sz="28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nl-BE" sz="28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𝑡𝑗</m:t>
                          </m:r>
                        </m:sub>
                      </m:sSub>
                      <m:r>
                        <a:rPr lang="nl-B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sub>
                            <m:sup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𝑡𝑗</m:t>
                              </m:r>
                            </m:sub>
                            <m:sup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nl-B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nl-B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l-BE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  <a:p>
                <a:pPr marL="0" indent="0">
                  <a:buNone/>
                </a:pPr>
                <a:endParaRPr lang="en-GB" sz="2000" dirty="0"/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0E41A3A5-04A9-F584-28E6-BC1EB463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13" y="4529202"/>
                <a:ext cx="11128974" cy="1813445"/>
              </a:xfrm>
              <a:prstGeom prst="rect">
                <a:avLst/>
              </a:prstGeom>
              <a:blipFill>
                <a:blip r:embed="rId2"/>
                <a:stretch>
                  <a:fillRect r="-19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C8C90008-7FE9-0B46-7242-99FF1B97C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616156"/>
              </p:ext>
            </p:extLst>
          </p:nvPr>
        </p:nvGraphicFramePr>
        <p:xfrm>
          <a:off x="5341900" y="1359036"/>
          <a:ext cx="2501320" cy="3143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511">
                  <a:extLst>
                    <a:ext uri="{9D8B030D-6E8A-4147-A177-3AD203B41FA5}">
                      <a16:colId xmlns:a16="http://schemas.microsoft.com/office/drawing/2014/main" val="2714700141"/>
                    </a:ext>
                  </a:extLst>
                </a:gridCol>
                <a:gridCol w="1345809">
                  <a:extLst>
                    <a:ext uri="{9D8B030D-6E8A-4147-A177-3AD203B41FA5}">
                      <a16:colId xmlns:a16="http://schemas.microsoft.com/office/drawing/2014/main" val="3202085636"/>
                    </a:ext>
                  </a:extLst>
                </a:gridCol>
              </a:tblGrid>
              <a:tr h="292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Economic threat</a:t>
                      </a: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23457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Par. Est.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Sign.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0809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20137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4.163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3628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0.018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46561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7551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0.549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8158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0.004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76235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0.103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4879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5.416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365866"/>
                  </a:ext>
                </a:extLst>
              </a:tr>
            </a:tbl>
          </a:graphicData>
        </a:graphic>
      </p:graphicFrame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55994D1-4F9F-28FE-F924-1629ACADD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081803"/>
              </p:ext>
            </p:extLst>
          </p:nvPr>
        </p:nvGraphicFramePr>
        <p:xfrm>
          <a:off x="7843220" y="1359036"/>
          <a:ext cx="2234834" cy="3143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511">
                  <a:extLst>
                    <a:ext uri="{9D8B030D-6E8A-4147-A177-3AD203B41FA5}">
                      <a16:colId xmlns:a16="http://schemas.microsoft.com/office/drawing/2014/main" val="3299958326"/>
                    </a:ext>
                  </a:extLst>
                </a:gridCol>
                <a:gridCol w="1079323">
                  <a:extLst>
                    <a:ext uri="{9D8B030D-6E8A-4147-A177-3AD203B41FA5}">
                      <a16:colId xmlns:a16="http://schemas.microsoft.com/office/drawing/2014/main" val="526820126"/>
                    </a:ext>
                  </a:extLst>
                </a:gridCol>
              </a:tblGrid>
              <a:tr h="292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Cultural threat</a:t>
                      </a: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78231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Par. Est.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Sign.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17372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99644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4.541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3689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0.017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1041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21775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0.899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80884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0.005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28470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0.071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49311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5.574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00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49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  <a:cs typeface="Calibri Light" panose="020F0302020204030204" pitchFamily="34" charset="0"/>
              </a:rPr>
              <a:t>Illustration 1: perceived ethnic threat, ESS data</a:t>
            </a:r>
            <a:endParaRPr lang="en-GB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Add individual &amp; contextual variables to explain the various sources of variation</a:t>
            </a:r>
          </a:p>
          <a:p>
            <a:r>
              <a:rPr lang="en-GB" dirty="0"/>
              <a:t>Context variables are entered at various levels to distinguish between…</a:t>
            </a:r>
          </a:p>
          <a:p>
            <a:pPr lvl="1"/>
            <a:r>
              <a:rPr lang="en-GB" sz="2000" b="1" dirty="0"/>
              <a:t>Cross-sectional effects </a:t>
            </a:r>
            <a:r>
              <a:rPr lang="en-GB" sz="2000" dirty="0"/>
              <a:t>(between country) – </a:t>
            </a:r>
            <a:r>
              <a:rPr lang="en-GB" sz="2000" i="1" dirty="0"/>
              <a:t>people living in less prosperous countries feel more threatened</a:t>
            </a:r>
          </a:p>
          <a:p>
            <a:pPr lvl="1"/>
            <a:r>
              <a:rPr lang="en-GB" sz="2000" dirty="0"/>
              <a:t>vs. </a:t>
            </a:r>
            <a:r>
              <a:rPr lang="en-GB" sz="2000" b="1" dirty="0"/>
              <a:t>longitudinal effects</a:t>
            </a:r>
            <a:r>
              <a:rPr lang="en-GB" sz="2000" dirty="0"/>
              <a:t> (within country) – </a:t>
            </a:r>
            <a:r>
              <a:rPr lang="en-GB" sz="2000" i="1" dirty="0"/>
              <a:t>in countries that become less prosperous, threat perceptions grow stronger</a:t>
            </a:r>
          </a:p>
          <a:p>
            <a:pPr lvl="1"/>
            <a:endParaRPr lang="en-GB" sz="2000" i="1" dirty="0"/>
          </a:p>
          <a:p>
            <a:r>
              <a:rPr lang="en-GB" dirty="0"/>
              <a:t>E.g. unemployment rate:</a:t>
            </a:r>
          </a:p>
          <a:p>
            <a:pPr lvl="1"/>
            <a:r>
              <a:rPr lang="en-GB" sz="2000" dirty="0"/>
              <a:t>Cross-sectional component: average over whole time series</a:t>
            </a:r>
          </a:p>
          <a:p>
            <a:pPr lvl="1"/>
            <a:r>
              <a:rPr lang="en-GB" sz="2000" dirty="0"/>
              <a:t>Longitudinal component: Year-specific deviation of that average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Differences in cross-sectional and longitudinal effects suggest omitted variable bias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41AFFF-0D24-BF43-8F2A-CF46BCA97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92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3420B22-CBB2-E54E-999D-482CC437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 panose="020F0302020204030204" pitchFamily="34" charset="0"/>
              </a:rPr>
              <a:t>Illustration 1: perceived ethnic threat, ESS data</a:t>
            </a:r>
            <a:endParaRPr lang="en-GB" dirty="0">
              <a:latin typeface="Gill Sans MT" panose="020B0502020104020203" pitchFamily="34" charset="77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0538694-6801-324A-9476-D9080DB9C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563960"/>
              </p:ext>
            </p:extLst>
          </p:nvPr>
        </p:nvGraphicFramePr>
        <p:xfrm>
          <a:off x="1766268" y="1249295"/>
          <a:ext cx="3843105" cy="5284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0174">
                  <a:extLst>
                    <a:ext uri="{9D8B030D-6E8A-4147-A177-3AD203B41FA5}">
                      <a16:colId xmlns:a16="http://schemas.microsoft.com/office/drawing/2014/main" val="1896229949"/>
                    </a:ext>
                  </a:extLst>
                </a:gridCol>
                <a:gridCol w="2562931">
                  <a:extLst>
                    <a:ext uri="{9D8B030D-6E8A-4147-A177-3AD203B41FA5}">
                      <a16:colId xmlns:a16="http://schemas.microsoft.com/office/drawing/2014/main" val="2182613367"/>
                    </a:ext>
                  </a:extLst>
                </a:gridCol>
              </a:tblGrid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267437"/>
                  </a:ext>
                </a:extLst>
              </a:tr>
              <a:tr h="18600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Fixed effects - </a:t>
                      </a:r>
                      <a:r>
                        <a:rPr lang="en-GB" sz="20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indiv</a:t>
                      </a:r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. level</a:t>
                      </a: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1884127"/>
                  </a:ext>
                </a:extLst>
              </a:tr>
              <a:tr h="1860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Gender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69247268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male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963642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female (</a:t>
                      </a:r>
                      <a:r>
                        <a:rPr lang="en-GB" sz="2000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ref.cat</a:t>
                      </a:r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.)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871110"/>
                  </a:ext>
                </a:extLst>
              </a:tr>
              <a:tr h="1860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Age category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5932062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16-24 years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674625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25-34 years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34592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35-44 years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896523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45-54 years (</a:t>
                      </a:r>
                      <a:r>
                        <a:rPr lang="en-GB" sz="2000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ref.cat</a:t>
                      </a:r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.)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030610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55-64 years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658834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65-74 years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67448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75 years and over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271227"/>
                  </a:ext>
                </a:extLst>
              </a:tr>
              <a:tr h="1860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Education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32560309"/>
                  </a:ext>
                </a:extLst>
              </a:tr>
              <a:tr h="1860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Subjective deprivation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78805144"/>
                  </a:ext>
                </a:extLst>
              </a:tr>
              <a:tr h="1860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Urbanization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371830"/>
                  </a:ext>
                </a:extLst>
              </a:tr>
              <a:tr h="1860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Experience of unemployment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90809563"/>
                  </a:ext>
                </a:extLst>
              </a:tr>
            </a:tbl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3CF5A70-A988-F14A-A697-38C77B30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35</a:t>
            </a:fld>
            <a:endParaRPr lang="en-GB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5FFD43E-2F5B-7B63-CDC4-1AA2A3EF9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447169"/>
              </p:ext>
            </p:extLst>
          </p:nvPr>
        </p:nvGraphicFramePr>
        <p:xfrm>
          <a:off x="5609373" y="1249294"/>
          <a:ext cx="2531694" cy="5284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847">
                  <a:extLst>
                    <a:ext uri="{9D8B030D-6E8A-4147-A177-3AD203B41FA5}">
                      <a16:colId xmlns:a16="http://schemas.microsoft.com/office/drawing/2014/main" val="1816838406"/>
                    </a:ext>
                  </a:extLst>
                </a:gridCol>
                <a:gridCol w="1265847">
                  <a:extLst>
                    <a:ext uri="{9D8B030D-6E8A-4147-A177-3AD203B41FA5}">
                      <a16:colId xmlns:a16="http://schemas.microsoft.com/office/drawing/2014/main" val="4055348957"/>
                    </a:ext>
                  </a:extLst>
                </a:gridCol>
              </a:tblGrid>
              <a:tr h="18600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Economic threat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238058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Par. Est.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Sign.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06690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699648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-0.201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531960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0561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934995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-0.152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63546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-0.012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713059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694224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723352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0.047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32324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0.079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429053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0.102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75853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-0.106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317653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0.299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308211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0.108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846566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0.069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532770"/>
                  </a:ext>
                </a:extLst>
              </a:tr>
            </a:tbl>
          </a:graphicData>
        </a:graphic>
      </p:graphicFrame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68F644D2-79A2-3E7E-CCD0-4FE219333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22579"/>
              </p:ext>
            </p:extLst>
          </p:nvPr>
        </p:nvGraphicFramePr>
        <p:xfrm>
          <a:off x="8141067" y="1249294"/>
          <a:ext cx="2531694" cy="5284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847">
                  <a:extLst>
                    <a:ext uri="{9D8B030D-6E8A-4147-A177-3AD203B41FA5}">
                      <a16:colId xmlns:a16="http://schemas.microsoft.com/office/drawing/2014/main" val="1834157061"/>
                    </a:ext>
                  </a:extLst>
                </a:gridCol>
                <a:gridCol w="1265847">
                  <a:extLst>
                    <a:ext uri="{9D8B030D-6E8A-4147-A177-3AD203B41FA5}">
                      <a16:colId xmlns:a16="http://schemas.microsoft.com/office/drawing/2014/main" val="1650540887"/>
                    </a:ext>
                  </a:extLst>
                </a:gridCol>
              </a:tblGrid>
              <a:tr h="18600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Cultural threat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749207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Par. Est.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Sign.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3128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202245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0.107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957042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20813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68889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-0.185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878725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-0.061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38524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-0.064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95393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53525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0.109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36613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0.245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7820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0.326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012756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-0.110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890292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0.242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44198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0.107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***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17302"/>
                  </a:ext>
                </a:extLst>
              </a:tr>
              <a:tr h="186002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-0.020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6065" marR="6065" marT="606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26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57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EDCAB01-AAD8-5F4A-B62B-0E30660D0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Contextual effects – cross-sectional vs. longitudinal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420B22-CBB2-E54E-999D-482CC437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 panose="020F0302020204030204" pitchFamily="34" charset="0"/>
              </a:rPr>
              <a:t>Illustration 1: perceived ethnic threat, ESS data</a:t>
            </a:r>
            <a:endParaRPr lang="en-GB" dirty="0">
              <a:latin typeface="Gill Sans MT" panose="020B0502020104020203" pitchFamily="34" charset="77"/>
            </a:endParaRP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17F7A63C-AD81-6843-82EF-4B3F2D477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07932"/>
              </p:ext>
            </p:extLst>
          </p:nvPr>
        </p:nvGraphicFramePr>
        <p:xfrm>
          <a:off x="1262172" y="2444509"/>
          <a:ext cx="7142249" cy="3002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5057">
                  <a:extLst>
                    <a:ext uri="{9D8B030D-6E8A-4147-A177-3AD203B41FA5}">
                      <a16:colId xmlns:a16="http://schemas.microsoft.com/office/drawing/2014/main" val="3271164201"/>
                    </a:ext>
                  </a:extLst>
                </a:gridCol>
                <a:gridCol w="1288721">
                  <a:extLst>
                    <a:ext uri="{9D8B030D-6E8A-4147-A177-3AD203B41FA5}">
                      <a16:colId xmlns:a16="http://schemas.microsoft.com/office/drawing/2014/main" val="3663137058"/>
                    </a:ext>
                  </a:extLst>
                </a:gridCol>
                <a:gridCol w="1208471">
                  <a:extLst>
                    <a:ext uri="{9D8B030D-6E8A-4147-A177-3AD203B41FA5}">
                      <a16:colId xmlns:a16="http://schemas.microsoft.com/office/drawing/2014/main" val="3973863407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Economic threat</a:t>
                      </a: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47222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Fixed effects - context level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Par. Est.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Sign.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1574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Unemp</a:t>
                      </a:r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. rate - Cross-sectional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0.013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2578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Unemp</a:t>
                      </a:r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. - Longitudinal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0.033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32971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GDP growth - Cross-sectional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-0.018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3045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GDP growth - Longitudinal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-0.032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**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82740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Foreign migration - Cross-sectional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-0.024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5809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Foreign migration - Longitudinal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-0.008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408156"/>
                  </a:ext>
                </a:extLst>
              </a:tr>
            </a:tbl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E144E2-6768-2149-825B-D31CF489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36</a:t>
            </a:fld>
            <a:endParaRPr lang="en-GB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78028AE9-00F0-667B-94C2-E36A46EFB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148038"/>
              </p:ext>
            </p:extLst>
          </p:nvPr>
        </p:nvGraphicFramePr>
        <p:xfrm>
          <a:off x="8404421" y="2444509"/>
          <a:ext cx="2497192" cy="3002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8721">
                  <a:extLst>
                    <a:ext uri="{9D8B030D-6E8A-4147-A177-3AD203B41FA5}">
                      <a16:colId xmlns:a16="http://schemas.microsoft.com/office/drawing/2014/main" val="68797488"/>
                    </a:ext>
                  </a:extLst>
                </a:gridCol>
                <a:gridCol w="1208471">
                  <a:extLst>
                    <a:ext uri="{9D8B030D-6E8A-4147-A177-3AD203B41FA5}">
                      <a16:colId xmlns:a16="http://schemas.microsoft.com/office/drawing/2014/main" val="640740157"/>
                    </a:ext>
                  </a:extLst>
                </a:gridCol>
              </a:tblGrid>
              <a:tr h="292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Cultural threat</a:t>
                      </a: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322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Par. Est.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Sign.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08761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0.065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679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-0.009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6866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-0.020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81727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-0.005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20029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-0.020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3575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0.001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743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0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C5EB6D3-0B39-4A4E-0115-445010BCA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How does nationalism affect ethnic threat perceptions?</a:t>
            </a:r>
          </a:p>
          <a:p>
            <a:endParaRPr lang="en-GB" dirty="0"/>
          </a:p>
          <a:p>
            <a:r>
              <a:rPr lang="en-GB" dirty="0"/>
              <a:t>ISSP module on National Identity (1995, 2003, 2013)</a:t>
            </a:r>
          </a:p>
          <a:p>
            <a:pPr lvl="1"/>
            <a:r>
              <a:rPr lang="en-GB" sz="2000" dirty="0"/>
              <a:t>23 countries</a:t>
            </a:r>
          </a:p>
          <a:p>
            <a:pPr lvl="1"/>
            <a:r>
              <a:rPr lang="en-GB" sz="2000" dirty="0"/>
              <a:t>54 country-years</a:t>
            </a:r>
          </a:p>
          <a:p>
            <a:pPr lvl="1"/>
            <a:r>
              <a:rPr lang="en-GB" sz="2000" dirty="0"/>
              <a:t>68,282 individuals</a:t>
            </a:r>
          </a:p>
          <a:p>
            <a:r>
              <a:rPr lang="en-GB" dirty="0"/>
              <a:t>Indicators of economic &amp; cultural threat perceptions (1 – 5 scale):</a:t>
            </a:r>
          </a:p>
          <a:p>
            <a:pPr lvl="1"/>
            <a:r>
              <a:rPr lang="nl-BE" sz="2000" i="1" dirty="0">
                <a:solidFill>
                  <a:srgbClr val="2F4D5D"/>
                </a:solidFill>
                <a:effectLst/>
                <a:latin typeface="+mj-lt"/>
              </a:rPr>
              <a:t>Immigrants take jobs away from people who were born in [COUNTRY]</a:t>
            </a:r>
          </a:p>
          <a:p>
            <a:pPr lvl="1"/>
            <a:r>
              <a:rPr lang="nl-BE" sz="2000" i="1" dirty="0">
                <a:solidFill>
                  <a:srgbClr val="2F4D5D"/>
                </a:solidFill>
                <a:effectLst/>
                <a:latin typeface="+mj-lt"/>
              </a:rPr>
              <a:t>[COUNTRY’s] culture is generally undermined by immigrants.</a:t>
            </a:r>
          </a:p>
          <a:p>
            <a:r>
              <a:rPr lang="nl-BE" dirty="0">
                <a:solidFill>
                  <a:srgbClr val="2F4D5D"/>
                </a:solidFill>
                <a:latin typeface="+mj-lt"/>
              </a:rPr>
              <a:t>Nationalism (scale 1 – 5): </a:t>
            </a:r>
          </a:p>
          <a:p>
            <a:pPr lvl="1"/>
            <a:r>
              <a:rPr lang="nl-BE" sz="2200" i="1" dirty="0">
                <a:solidFill>
                  <a:srgbClr val="2F4D5D"/>
                </a:solidFill>
                <a:effectLst/>
                <a:latin typeface="+mj-lt"/>
              </a:rPr>
              <a:t>The world would be a better place if people from other countries were more like [nationality of respondent] </a:t>
            </a:r>
          </a:p>
          <a:p>
            <a:pPr lvl="1"/>
            <a:r>
              <a:rPr lang="nl-BE" sz="2200" i="1" dirty="0">
                <a:solidFill>
                  <a:srgbClr val="2F4D5D"/>
                </a:solidFill>
                <a:effectLst/>
                <a:latin typeface="+mj-lt"/>
              </a:rPr>
              <a:t>Generally speaking, [respondent’s country] is a better country than most other countries.</a:t>
            </a:r>
          </a:p>
          <a:p>
            <a:pPr lvl="1"/>
            <a:endParaRPr lang="nl-BE" sz="2200" i="1" dirty="0">
              <a:solidFill>
                <a:srgbClr val="2F4D5D"/>
              </a:solidFill>
              <a:latin typeface="+mj-lt"/>
            </a:endParaRPr>
          </a:p>
          <a:p>
            <a:r>
              <a:rPr lang="nl-BE" sz="2300" dirty="0">
                <a:solidFill>
                  <a:srgbClr val="2F4D5D"/>
                </a:solidFill>
                <a:effectLst/>
                <a:latin typeface="+mj-lt"/>
              </a:rPr>
              <a:t>Based on: Callens &amp; Meuleman (2024)</a:t>
            </a:r>
          </a:p>
          <a:p>
            <a:pPr lvl="1"/>
            <a:endParaRPr lang="nl-BE" sz="1600" dirty="0">
              <a:solidFill>
                <a:srgbClr val="141413"/>
              </a:solidFill>
              <a:effectLst/>
              <a:latin typeface="Times New Roman" panose="02020603050405020304" pitchFamily="18" charset="0"/>
            </a:endParaRPr>
          </a:p>
          <a:p>
            <a:pPr lvl="1"/>
            <a:endParaRPr lang="nl-BE" sz="2000" i="1" dirty="0">
              <a:solidFill>
                <a:srgbClr val="2F4D5D"/>
              </a:solidFill>
              <a:effectLst/>
              <a:latin typeface="+mj-lt"/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2FC11E6-DEDD-2729-9FFE-AB92D86C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8C866C3-D0D4-0D18-B3D1-A86D8015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Illustration 2: perceived ethnic threat, ISSP data</a:t>
            </a:r>
          </a:p>
        </p:txBody>
      </p:sp>
    </p:spTree>
    <p:extLst>
      <p:ext uri="{BB962C8B-B14F-4D97-AF65-F5344CB8AC3E}">
        <p14:creationId xmlns:p14="http://schemas.microsoft.com/office/powerpoint/2010/main" val="22857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A61CE55-A852-A65D-2940-DBF7F3D3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38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7D8E777-0803-041A-2D9A-DE9C1901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Illustration 2: perceived ethnic threat, ISSP data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C5ED14-D564-0D5E-21C1-AB0D8124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29" t="24913" r="47012" b="24482"/>
          <a:stretch/>
        </p:blipFill>
        <p:spPr>
          <a:xfrm>
            <a:off x="2090059" y="1230004"/>
            <a:ext cx="7939314" cy="55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3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FF288-3D1F-E63B-9CA9-DD0A20406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0FB51B6-597A-32ED-551C-99F0280D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Variance decomposition – linear time effect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5ABCFC9-DB59-C6C4-3722-EBEB87042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39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DEB023-31AB-9A66-CBB7-4E838921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Illustration 2: perceived ethnic threat, ISSP data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D305E8A-779C-5F3A-BDFB-1C2B637E2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667093"/>
              </p:ext>
            </p:extLst>
          </p:nvPr>
        </p:nvGraphicFramePr>
        <p:xfrm>
          <a:off x="2584450" y="2359706"/>
          <a:ext cx="702310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erkblad" r:id="rId2" imgW="7023100" imgH="3441700" progId="Excel.Sheet.12">
                  <p:embed/>
                </p:oleObj>
              </mc:Choice>
              <mc:Fallback>
                <p:oleObj name="Werkblad" r:id="rId2" imgW="7023100" imgH="3441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84450" y="2359706"/>
                        <a:ext cx="7023100" cy="344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424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527002"/>
              </p:ext>
            </p:extLst>
          </p:nvPr>
        </p:nvGraphicFramePr>
        <p:xfrm>
          <a:off x="574285" y="2420707"/>
          <a:ext cx="11041452" cy="2952329"/>
        </p:xfrm>
        <a:graphic>
          <a:graphicData uri="http://schemas.openxmlformats.org/drawingml/2006/table">
            <a:tbl>
              <a:tblPr/>
              <a:tblGrid>
                <a:gridCol w="329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8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261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8642" marR="8642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8642" marR="8642" marT="12700" marB="0" anchor="ctr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One country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Multiple countries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56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One time point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1 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2 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61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Multiple time points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Repeated cross-sections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3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4 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535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Panel data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5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6 </a:t>
                      </a:r>
                    </a:p>
                  </a:txBody>
                  <a:tcPr marL="8642" marR="8642" marT="1270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itel 9">
            <a:extLst>
              <a:ext uri="{FF2B5EF4-FFF2-40B4-BE49-F238E27FC236}">
                <a16:creationId xmlns:a16="http://schemas.microsoft.com/office/drawing/2014/main" id="{FDA05C3F-5E9C-A246-9FC0-7E5CCD42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Comparative research designs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4294967295"/>
          </p:nvPr>
        </p:nvSpPr>
        <p:spPr>
          <a:xfrm>
            <a:off x="574285" y="1568013"/>
            <a:ext cx="10140098" cy="627988"/>
          </a:xfrm>
        </p:spPr>
        <p:txBody>
          <a:bodyPr>
            <a:normAutofit/>
          </a:bodyPr>
          <a:lstStyle/>
          <a:p>
            <a:r>
              <a:rPr lang="en-GB" dirty="0"/>
              <a:t>Variation across time and place (assuming observational data)</a:t>
            </a:r>
          </a:p>
        </p:txBody>
      </p:sp>
      <p:sp>
        <p:nvSpPr>
          <p:cNvPr id="7" name="Ovaal 6"/>
          <p:cNvSpPr/>
          <p:nvPr/>
        </p:nvSpPr>
        <p:spPr>
          <a:xfrm>
            <a:off x="9806609" y="3284176"/>
            <a:ext cx="1285462" cy="80078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57150" cmpd="sng">
                <a:solidFill>
                  <a:schemeClr val="tx1"/>
                </a:solidFill>
              </a:ln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8C1F26F-B4A5-3D41-80E0-944DA150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4</a:t>
            </a:fld>
            <a:endParaRPr lang="en-GB" dirty="0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4D8DF805-B40D-B6CA-95D8-5EC2A6F9AF93}"/>
              </a:ext>
            </a:extLst>
          </p:cNvPr>
          <p:cNvSpPr/>
          <p:nvPr/>
        </p:nvSpPr>
        <p:spPr>
          <a:xfrm>
            <a:off x="9813237" y="3993168"/>
            <a:ext cx="1285462" cy="80078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5715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7077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E2DCF-D277-B55A-8975-398CBCAE5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1E7263F-FBA2-E77A-4DB7-B4A0C39B0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Effect of nationalism at the 3 different levels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73FCBDD-C9C4-E4C9-4288-9DE729B7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40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ACC8F4-E889-53FB-698A-04F97B23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Illustration 2: perceived ethnic threat, ISSP data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6CDA20B-B420-C46E-5475-F14AAD36D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423339"/>
              </p:ext>
            </p:extLst>
          </p:nvPr>
        </p:nvGraphicFramePr>
        <p:xfrm>
          <a:off x="2584450" y="2487612"/>
          <a:ext cx="7023100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erkblad" r:id="rId2" imgW="7023100" imgH="2082800" progId="Excel.Sheet.12">
                  <p:embed/>
                </p:oleObj>
              </mc:Choice>
              <mc:Fallback>
                <p:oleObj name="Werkblad" r:id="rId2" imgW="7023100" imgH="2082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84450" y="2487612"/>
                        <a:ext cx="7023100" cy="208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209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7121D11-7D9A-4339-F199-51912CCA6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Between and within effects on economic threat perceptions: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CA91BB2-41FD-5753-0B63-6016DB1B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41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5597FD3-6CF8-9C38-6B08-63947B1E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Illustration 2: perceived ethnic threat, ISSP data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5B75E4-CC69-B418-7327-0573D343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19" t="39512" r="79419" b="36738"/>
          <a:stretch/>
        </p:blipFill>
        <p:spPr>
          <a:xfrm>
            <a:off x="2399016" y="2188558"/>
            <a:ext cx="4286597" cy="433216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0F04A7A-3BF4-A71C-B11E-6CB16B667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46" t="39512" r="55722" b="36738"/>
          <a:stretch/>
        </p:blipFill>
        <p:spPr>
          <a:xfrm>
            <a:off x="6685613" y="2203550"/>
            <a:ext cx="1890706" cy="43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6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F815894-3227-5056-5339-52AF0BDD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5999"/>
            <a:ext cx="11041200" cy="480285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Time and place are two sources of contextual variation, that can be linked to different theoretical mechanisms</a:t>
            </a:r>
          </a:p>
          <a:p>
            <a:pPr lvl="1"/>
            <a:r>
              <a:rPr lang="en-GB" sz="2000" dirty="0"/>
              <a:t>Within (longitudinal) vs. between (cross-sectional) effects</a:t>
            </a:r>
          </a:p>
          <a:p>
            <a:endParaRPr lang="en-GB" sz="2000" dirty="0"/>
          </a:p>
          <a:p>
            <a:r>
              <a:rPr lang="en-GB" dirty="0"/>
              <a:t>Three-level multilevel models can be used to separate these effects in cross-national repeated cross-sectional data</a:t>
            </a:r>
          </a:p>
          <a:p>
            <a:pPr lvl="1"/>
            <a:r>
              <a:rPr lang="en-GB" sz="2000" dirty="0"/>
              <a:t>But: limited sample size requirements at country &amp; time point level can affect precision &amp; statistical power</a:t>
            </a:r>
            <a:r>
              <a:rPr lang="en-GB" dirty="0"/>
              <a:t> </a:t>
            </a:r>
          </a:p>
          <a:p>
            <a:endParaRPr lang="en-GB" sz="2000" dirty="0"/>
          </a:p>
          <a:p>
            <a:r>
              <a:rPr lang="en-GB" dirty="0"/>
              <a:t>These models provide a tool to gain insights that go beyond hard-to-interpret total effects</a:t>
            </a:r>
          </a:p>
          <a:p>
            <a:pPr lvl="1"/>
            <a:r>
              <a:rPr lang="en-GB" sz="2000" dirty="0"/>
              <a:t>But findings can be puzzling!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18D4A42-7D42-69D6-B0EB-7971EA4F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42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C6BEACE-F526-2BDC-2C09-8BC15512E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3063791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FB4B1CE-7458-AB19-5268-AE83B4A10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Callens, M. S., &amp; Meuleman, B. (2024). Can nationalism and group conflict explain cultural and economic threat perceptions? Cross-sectional and longitudinal evidence from the ISSP (1995–2013).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Comparative Sociology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65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205-228.</a:t>
            </a:r>
          </a:p>
          <a:p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Curran, P. J., &amp; Bauer, D. J. (2011). The disaggregation of within-person and between-person effects in longitudinal models of change.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Annual review of psychology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62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583-619.</a:t>
            </a:r>
          </a:p>
          <a:p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Fairbrother, M. (2014). Two multilevel modeling techniques for analyzing comparative longitudinal survey datasets.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Political Science Research and Methods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119-140.</a:t>
            </a:r>
          </a:p>
          <a:p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Meuleman, B., Davidov, E., &amp; Billiet, J. (2018). Modeling multiple-country repeated cross-sections: a societal growth curve model for studying the effect of the economic crisis on perceived ethnic threat.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Methods, data, analyses: a journal for quantitative methods and survey methodology (mda)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nl-BE" sz="1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nl-BE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185-209.</a:t>
            </a:r>
            <a:endParaRPr lang="en-GB" sz="1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23AE66D-5D5C-5568-3E80-687BCB7D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43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C043338-2D74-253C-196A-5FB401CF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416828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j-lt"/>
                <a:cs typeface="Calibri Light" panose="020F0302020204030204" pitchFamily="34" charset="0"/>
              </a:rPr>
              <a:t>Questions?</a:t>
            </a:r>
            <a:endParaRPr lang="en-GB" sz="5400" dirty="0">
              <a:latin typeface="+mj-lt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4F0149F-C4F3-C64F-9C0C-6D6CBA89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217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noProof="1"/>
              <a:t>Aim: How to analyse cross-national repeated cross-sectional data?</a:t>
            </a:r>
          </a:p>
          <a:p>
            <a:pPr lvl="1"/>
            <a:r>
              <a:rPr lang="en-GB" sz="2000" noProof="1"/>
              <a:t>Individual-level dependent variable</a:t>
            </a:r>
          </a:p>
          <a:p>
            <a:pPr lvl="1"/>
            <a:r>
              <a:rPr lang="en-GB" sz="2000" noProof="1"/>
              <a:t>20+ units of place (here: countries)</a:t>
            </a:r>
          </a:p>
          <a:p>
            <a:pPr lvl="1"/>
            <a:r>
              <a:rPr lang="en-GB" sz="2000" noProof="1"/>
              <a:t>Minimum of 3 time points</a:t>
            </a:r>
          </a:p>
          <a:p>
            <a:pPr marL="0" indent="0">
              <a:buNone/>
            </a:pPr>
            <a:endParaRPr lang="en-GB" noProof="1"/>
          </a:p>
          <a:p>
            <a:r>
              <a:rPr lang="en-GB" noProof="1"/>
              <a:t>Conceptual issue 1: Data structures &amp; levels</a:t>
            </a:r>
          </a:p>
          <a:p>
            <a:r>
              <a:rPr lang="en-GB" noProof="1"/>
              <a:t>Conceptual issue 2: Within vs. between effects</a:t>
            </a:r>
          </a:p>
          <a:p>
            <a:r>
              <a:rPr lang="en-GB" noProof="1"/>
              <a:t>Statistical approach: Societal growth curve models</a:t>
            </a:r>
          </a:p>
          <a:p>
            <a:pPr lvl="1"/>
            <a:r>
              <a:rPr lang="en-GB" sz="2000" noProof="1"/>
              <a:t>Application of multilevel regression models</a:t>
            </a:r>
          </a:p>
          <a:p>
            <a:r>
              <a:rPr lang="en-GB" noProof="1"/>
              <a:t>2 illustrations: comparing evolutions of perceived ethnic threat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05AE5F-7908-9644-99A2-E265AF39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webinar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A24EB54-B480-7640-8494-71909E46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E779A-66D6-9A43-C072-6A327AD7D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33DD7-6C98-84A7-5702-5424A3FE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Issue 1: Data structures &amp; levels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9BBFE6-301C-599B-288B-A47AE951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90" y="1350000"/>
            <a:ext cx="10356610" cy="2028082"/>
          </a:xfrm>
        </p:spPr>
        <p:txBody>
          <a:bodyPr>
            <a:normAutofit/>
          </a:bodyPr>
          <a:lstStyle/>
          <a:p>
            <a:r>
              <a:rPr lang="en-GB" dirty="0"/>
              <a:t>Cross-national repeated cross-sectional data:</a:t>
            </a:r>
          </a:p>
          <a:p>
            <a:pPr lvl="1"/>
            <a:r>
              <a:rPr lang="en-GB" sz="2000" dirty="0"/>
              <a:t>Different </a:t>
            </a:r>
            <a:r>
              <a:rPr lang="en-GB" sz="2000" i="1" dirty="0"/>
              <a:t>levels</a:t>
            </a:r>
            <a:r>
              <a:rPr lang="en-GB" sz="2000" dirty="0"/>
              <a:t> of analysis: individual vs. context (place vs. time)</a:t>
            </a:r>
          </a:p>
          <a:p>
            <a:pPr lvl="1"/>
            <a:r>
              <a:rPr lang="en-GB" sz="2000" dirty="0"/>
              <a:t>Individuals (lower level) are nested within contexts (higher level)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2D72138-3524-224D-7C6B-4774D027D7DC}"/>
              </a:ext>
            </a:extLst>
          </p:cNvPr>
          <p:cNvSpPr/>
          <p:nvPr/>
        </p:nvSpPr>
        <p:spPr>
          <a:xfrm>
            <a:off x="5283858" y="388404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273688C-F0D4-E971-0CCF-208967112314}"/>
              </a:ext>
            </a:extLst>
          </p:cNvPr>
          <p:cNvSpPr/>
          <p:nvPr/>
        </p:nvSpPr>
        <p:spPr>
          <a:xfrm>
            <a:off x="5795791" y="388404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35484C52-C014-4F8E-4039-774D5E0C2473}"/>
              </a:ext>
            </a:extLst>
          </p:cNvPr>
          <p:cNvSpPr/>
          <p:nvPr/>
        </p:nvSpPr>
        <p:spPr>
          <a:xfrm>
            <a:off x="4798673" y="388404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2D759455-D766-0B82-DE98-CB6CBEFC954A}"/>
              </a:ext>
            </a:extLst>
          </p:cNvPr>
          <p:cNvSpPr/>
          <p:nvPr/>
        </p:nvSpPr>
        <p:spPr>
          <a:xfrm>
            <a:off x="4287416" y="3884040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588F2EB3-B541-9F24-032E-D2F3126124A5}"/>
              </a:ext>
            </a:extLst>
          </p:cNvPr>
          <p:cNvSpPr/>
          <p:nvPr/>
        </p:nvSpPr>
        <p:spPr>
          <a:xfrm>
            <a:off x="5044372" y="2947936"/>
            <a:ext cx="144016" cy="144016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C7D99B93-64BA-6E3F-B9B6-0EA83CC623AF}"/>
              </a:ext>
            </a:extLst>
          </p:cNvPr>
          <p:cNvSpPr/>
          <p:nvPr/>
        </p:nvSpPr>
        <p:spPr>
          <a:xfrm>
            <a:off x="4783210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8792709B-9189-6DAB-1D8C-C484D2FDDD52}"/>
              </a:ext>
            </a:extLst>
          </p:cNvPr>
          <p:cNvSpPr/>
          <p:nvPr/>
        </p:nvSpPr>
        <p:spPr>
          <a:xfrm>
            <a:off x="5230721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F082FB51-E9FD-CD90-EAA8-BD90DD894545}"/>
              </a:ext>
            </a:extLst>
          </p:cNvPr>
          <p:cNvSpPr/>
          <p:nvPr/>
        </p:nvSpPr>
        <p:spPr>
          <a:xfrm>
            <a:off x="4366625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7FE51C57-BD5B-8C37-A966-228D4987B4BA}"/>
              </a:ext>
            </a:extLst>
          </p:cNvPr>
          <p:cNvSpPr/>
          <p:nvPr/>
        </p:nvSpPr>
        <p:spPr>
          <a:xfrm>
            <a:off x="4999234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56C493FD-251C-F8AB-E7E0-83F3046424B9}"/>
              </a:ext>
            </a:extLst>
          </p:cNvPr>
          <p:cNvSpPr/>
          <p:nvPr/>
        </p:nvSpPr>
        <p:spPr>
          <a:xfrm>
            <a:off x="5446745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5536259A-745E-1766-2D0C-7E7C9E95CEC6}"/>
              </a:ext>
            </a:extLst>
          </p:cNvPr>
          <p:cNvSpPr/>
          <p:nvPr/>
        </p:nvSpPr>
        <p:spPr>
          <a:xfrm>
            <a:off x="4582649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92153EFE-496A-2AE8-7268-6B74157FD597}"/>
              </a:ext>
            </a:extLst>
          </p:cNvPr>
          <p:cNvSpPr/>
          <p:nvPr/>
        </p:nvSpPr>
        <p:spPr>
          <a:xfrm>
            <a:off x="4071392" y="5324200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7D2AAFE1-7D2F-61D7-6D91-71A3987B43DF}"/>
              </a:ext>
            </a:extLst>
          </p:cNvPr>
          <p:cNvSpPr/>
          <p:nvPr/>
        </p:nvSpPr>
        <p:spPr>
          <a:xfrm>
            <a:off x="4935610" y="58282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050F8174-5A7C-BFC4-626C-25C6A59D7C19}"/>
              </a:ext>
            </a:extLst>
          </p:cNvPr>
          <p:cNvSpPr/>
          <p:nvPr/>
        </p:nvSpPr>
        <p:spPr>
          <a:xfrm>
            <a:off x="5383121" y="54766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9B65B46F-4EE6-9365-0C40-EB50ABBAD915}"/>
              </a:ext>
            </a:extLst>
          </p:cNvPr>
          <p:cNvSpPr/>
          <p:nvPr/>
        </p:nvSpPr>
        <p:spPr>
          <a:xfrm>
            <a:off x="4519025" y="54766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9305DCF4-DA64-6B95-8975-3B57313AAF3D}"/>
              </a:ext>
            </a:extLst>
          </p:cNvPr>
          <p:cNvSpPr/>
          <p:nvPr/>
        </p:nvSpPr>
        <p:spPr>
          <a:xfrm>
            <a:off x="4007768" y="5476600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DCC5207E-677B-2FE7-86B8-2CF24FCDA53E}"/>
              </a:ext>
            </a:extLst>
          </p:cNvPr>
          <p:cNvSpPr/>
          <p:nvPr/>
        </p:nvSpPr>
        <p:spPr>
          <a:xfrm>
            <a:off x="5147043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C5FD0C04-F726-C04B-1D48-5D15F1E71DE2}"/>
              </a:ext>
            </a:extLst>
          </p:cNvPr>
          <p:cNvSpPr/>
          <p:nvPr/>
        </p:nvSpPr>
        <p:spPr>
          <a:xfrm>
            <a:off x="5594554" y="546821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56EA8B5A-6CCF-E98A-D940-ED6DE0961E7A}"/>
              </a:ext>
            </a:extLst>
          </p:cNvPr>
          <p:cNvSpPr/>
          <p:nvPr/>
        </p:nvSpPr>
        <p:spPr>
          <a:xfrm>
            <a:off x="4661858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C53EA33A-58AF-910C-E568-B7119443AD96}"/>
              </a:ext>
            </a:extLst>
          </p:cNvPr>
          <p:cNvSpPr/>
          <p:nvPr/>
        </p:nvSpPr>
        <p:spPr>
          <a:xfrm>
            <a:off x="4219201" y="5468216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CB1E021-1F20-B693-0439-5CC095F599EA}"/>
              </a:ext>
            </a:extLst>
          </p:cNvPr>
          <p:cNvSpPr/>
          <p:nvPr/>
        </p:nvSpPr>
        <p:spPr>
          <a:xfrm>
            <a:off x="5147043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34D3990E-1C13-3098-E302-34566C873A20}"/>
              </a:ext>
            </a:extLst>
          </p:cNvPr>
          <p:cNvSpPr/>
          <p:nvPr/>
        </p:nvSpPr>
        <p:spPr>
          <a:xfrm>
            <a:off x="5594554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E06CE630-FEEC-5A3F-D9A8-31E541B8B680}"/>
              </a:ext>
            </a:extLst>
          </p:cNvPr>
          <p:cNvSpPr/>
          <p:nvPr/>
        </p:nvSpPr>
        <p:spPr>
          <a:xfrm>
            <a:off x="4661858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07E590B5-374D-A094-4D9B-0A49F8A156C7}"/>
              </a:ext>
            </a:extLst>
          </p:cNvPr>
          <p:cNvSpPr/>
          <p:nvPr/>
        </p:nvSpPr>
        <p:spPr>
          <a:xfrm>
            <a:off x="4219201" y="5324200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E3068B43-6B8E-BF1F-3455-FB0681358E5A}"/>
              </a:ext>
            </a:extLst>
          </p:cNvPr>
          <p:cNvSpPr/>
          <p:nvPr/>
        </p:nvSpPr>
        <p:spPr>
          <a:xfrm>
            <a:off x="4783210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11546AE7-E60A-B80C-A634-2B9930348A34}"/>
              </a:ext>
            </a:extLst>
          </p:cNvPr>
          <p:cNvSpPr/>
          <p:nvPr/>
        </p:nvSpPr>
        <p:spPr>
          <a:xfrm>
            <a:off x="5230721" y="546821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DCF39A16-889C-AB22-A2D2-09E06EC931EE}"/>
              </a:ext>
            </a:extLst>
          </p:cNvPr>
          <p:cNvSpPr/>
          <p:nvPr/>
        </p:nvSpPr>
        <p:spPr>
          <a:xfrm>
            <a:off x="4366625" y="546821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6372ED98-9405-D750-ED67-EA82704B2634}"/>
              </a:ext>
            </a:extLst>
          </p:cNvPr>
          <p:cNvSpPr/>
          <p:nvPr/>
        </p:nvSpPr>
        <p:spPr>
          <a:xfrm>
            <a:off x="5514669" y="546821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al 42">
            <a:extLst>
              <a:ext uri="{FF2B5EF4-FFF2-40B4-BE49-F238E27FC236}">
                <a16:creationId xmlns:a16="http://schemas.microsoft.com/office/drawing/2014/main" id="{5C728C68-83D4-4393-9B1A-6D87103953F2}"/>
              </a:ext>
            </a:extLst>
          </p:cNvPr>
          <p:cNvSpPr/>
          <p:nvPr/>
        </p:nvSpPr>
        <p:spPr>
          <a:xfrm>
            <a:off x="5311113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45AC3048-EC68-EF84-3FFD-D70AB90DA1E3}"/>
              </a:ext>
            </a:extLst>
          </p:cNvPr>
          <p:cNvSpPr/>
          <p:nvPr/>
        </p:nvSpPr>
        <p:spPr>
          <a:xfrm>
            <a:off x="5093906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4907D9A1-591F-4DD1-6689-6DA42CE93783}"/>
              </a:ext>
            </a:extLst>
          </p:cNvPr>
          <p:cNvSpPr/>
          <p:nvPr/>
        </p:nvSpPr>
        <p:spPr>
          <a:xfrm>
            <a:off x="4582649" y="5819872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al 47">
            <a:extLst>
              <a:ext uri="{FF2B5EF4-FFF2-40B4-BE49-F238E27FC236}">
                <a16:creationId xmlns:a16="http://schemas.microsoft.com/office/drawing/2014/main" id="{12789E30-326B-A8C8-AE09-06B8F0BDDF7F}"/>
              </a:ext>
            </a:extLst>
          </p:cNvPr>
          <p:cNvSpPr/>
          <p:nvPr/>
        </p:nvSpPr>
        <p:spPr>
          <a:xfrm>
            <a:off x="4877882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al 48">
            <a:extLst>
              <a:ext uri="{FF2B5EF4-FFF2-40B4-BE49-F238E27FC236}">
                <a16:creationId xmlns:a16="http://schemas.microsoft.com/office/drawing/2014/main" id="{A28EAED7-5D50-E673-4F09-6917F5414256}"/>
              </a:ext>
            </a:extLst>
          </p:cNvPr>
          <p:cNvSpPr/>
          <p:nvPr/>
        </p:nvSpPr>
        <p:spPr>
          <a:xfrm>
            <a:off x="4507233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2A40296C-7162-244A-9787-36647900C441}"/>
              </a:ext>
            </a:extLst>
          </p:cNvPr>
          <p:cNvSpPr/>
          <p:nvPr/>
        </p:nvSpPr>
        <p:spPr>
          <a:xfrm>
            <a:off x="6021626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al 50">
            <a:extLst>
              <a:ext uri="{FF2B5EF4-FFF2-40B4-BE49-F238E27FC236}">
                <a16:creationId xmlns:a16="http://schemas.microsoft.com/office/drawing/2014/main" id="{503F19E2-E1F9-AF35-28B4-8C26EA9107DC}"/>
              </a:ext>
            </a:extLst>
          </p:cNvPr>
          <p:cNvSpPr/>
          <p:nvPr/>
        </p:nvSpPr>
        <p:spPr>
          <a:xfrm>
            <a:off x="6237650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13D69463-2BE8-D779-E534-261DAA442230}"/>
              </a:ext>
            </a:extLst>
          </p:cNvPr>
          <p:cNvSpPr/>
          <p:nvPr/>
        </p:nvSpPr>
        <p:spPr>
          <a:xfrm>
            <a:off x="5726393" y="5675856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B6C267D4-A28F-7821-BD5D-F6D6642C5950}"/>
              </a:ext>
            </a:extLst>
          </p:cNvPr>
          <p:cNvSpPr/>
          <p:nvPr/>
        </p:nvSpPr>
        <p:spPr>
          <a:xfrm>
            <a:off x="6174026" y="58282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id="{5194FC20-4085-9542-D603-1C8423526900}"/>
              </a:ext>
            </a:extLst>
          </p:cNvPr>
          <p:cNvSpPr/>
          <p:nvPr/>
        </p:nvSpPr>
        <p:spPr>
          <a:xfrm>
            <a:off x="5662769" y="5828256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al 54">
            <a:extLst>
              <a:ext uri="{FF2B5EF4-FFF2-40B4-BE49-F238E27FC236}">
                <a16:creationId xmlns:a16="http://schemas.microsoft.com/office/drawing/2014/main" id="{83699880-6396-C3AA-54B2-51EDBE4D856B}"/>
              </a:ext>
            </a:extLst>
          </p:cNvPr>
          <p:cNvSpPr/>
          <p:nvPr/>
        </p:nvSpPr>
        <p:spPr>
          <a:xfrm>
            <a:off x="5874202" y="5819872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05C5C5D6-44DD-5E62-497C-B77BCF858D3C}"/>
              </a:ext>
            </a:extLst>
          </p:cNvPr>
          <p:cNvSpPr/>
          <p:nvPr/>
        </p:nvSpPr>
        <p:spPr>
          <a:xfrm>
            <a:off x="5874202" y="5675856"/>
            <a:ext cx="158418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al 56">
            <a:extLst>
              <a:ext uri="{FF2B5EF4-FFF2-40B4-BE49-F238E27FC236}">
                <a16:creationId xmlns:a16="http://schemas.microsoft.com/office/drawing/2014/main" id="{9A863EAB-2A07-84B0-A86D-7AEAD37C954F}"/>
              </a:ext>
            </a:extLst>
          </p:cNvPr>
          <p:cNvSpPr/>
          <p:nvPr/>
        </p:nvSpPr>
        <p:spPr>
          <a:xfrm>
            <a:off x="6021626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Ovaal 57">
            <a:extLst>
              <a:ext uri="{FF2B5EF4-FFF2-40B4-BE49-F238E27FC236}">
                <a16:creationId xmlns:a16="http://schemas.microsoft.com/office/drawing/2014/main" id="{B29570E2-BD9E-D0CC-AA82-D2E879BF4D74}"/>
              </a:ext>
            </a:extLst>
          </p:cNvPr>
          <p:cNvSpPr/>
          <p:nvPr/>
        </p:nvSpPr>
        <p:spPr>
          <a:xfrm>
            <a:off x="6162234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0" name="Rechte verbindingslijn 59">
            <a:extLst>
              <a:ext uri="{FF2B5EF4-FFF2-40B4-BE49-F238E27FC236}">
                <a16:creationId xmlns:a16="http://schemas.microsoft.com/office/drawing/2014/main" id="{FC1B9EAE-5D9F-CFAB-A274-DCFAB0E99ABD}"/>
              </a:ext>
            </a:extLst>
          </p:cNvPr>
          <p:cNvCxnSpPr>
            <a:stCxn id="12" idx="3"/>
            <a:endCxn id="11" idx="0"/>
          </p:cNvCxnSpPr>
          <p:nvPr/>
        </p:nvCxnSpPr>
        <p:spPr>
          <a:xfrm flipH="1">
            <a:off x="4366625" y="3070862"/>
            <a:ext cx="698838" cy="813179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915EADD2-6561-A83D-7D2A-C89CD0BE24C7}"/>
              </a:ext>
            </a:extLst>
          </p:cNvPr>
          <p:cNvCxnSpPr>
            <a:stCxn id="12" idx="4"/>
            <a:endCxn id="8" idx="0"/>
          </p:cNvCxnSpPr>
          <p:nvPr/>
        </p:nvCxnSpPr>
        <p:spPr>
          <a:xfrm flipH="1">
            <a:off x="4870682" y="3091952"/>
            <a:ext cx="245699" cy="792088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6CBAA0FF-C8FE-4DB7-86FC-A874A9BDAFDB}"/>
              </a:ext>
            </a:extLst>
          </p:cNvPr>
          <p:cNvCxnSpPr>
            <a:stCxn id="12" idx="4"/>
            <a:endCxn id="5" idx="0"/>
          </p:cNvCxnSpPr>
          <p:nvPr/>
        </p:nvCxnSpPr>
        <p:spPr>
          <a:xfrm>
            <a:off x="5116380" y="3091952"/>
            <a:ext cx="239486" cy="792088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2315DCA6-7DA9-55C7-8B52-893BCCBCE372}"/>
              </a:ext>
            </a:extLst>
          </p:cNvPr>
          <p:cNvCxnSpPr>
            <a:stCxn id="12" idx="5"/>
            <a:endCxn id="7" idx="1"/>
          </p:cNvCxnSpPr>
          <p:nvPr/>
        </p:nvCxnSpPr>
        <p:spPr>
          <a:xfrm>
            <a:off x="5167298" y="3070861"/>
            <a:ext cx="649585" cy="834270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>
            <a:extLst>
              <a:ext uri="{FF2B5EF4-FFF2-40B4-BE49-F238E27FC236}">
                <a16:creationId xmlns:a16="http://schemas.microsoft.com/office/drawing/2014/main" id="{22F74F1B-BE4B-1FE7-F46A-E737C782868A}"/>
              </a:ext>
            </a:extLst>
          </p:cNvPr>
          <p:cNvCxnSpPr>
            <a:stCxn id="11" idx="4"/>
            <a:endCxn id="25" idx="0"/>
          </p:cNvCxnSpPr>
          <p:nvPr/>
        </p:nvCxnSpPr>
        <p:spPr>
          <a:xfrm flipH="1">
            <a:off x="4150601" y="4028056"/>
            <a:ext cx="216024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B268C399-6A5A-6D76-AC51-0AF6B77160CF}"/>
              </a:ext>
            </a:extLst>
          </p:cNvPr>
          <p:cNvCxnSpPr>
            <a:stCxn id="11" idx="4"/>
            <a:endCxn id="29" idx="7"/>
          </p:cNvCxnSpPr>
          <p:nvPr/>
        </p:nvCxnSpPr>
        <p:spPr>
          <a:xfrm flipH="1">
            <a:off x="4142987" y="4028057"/>
            <a:ext cx="223639" cy="1469635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74">
            <a:extLst>
              <a:ext uri="{FF2B5EF4-FFF2-40B4-BE49-F238E27FC236}">
                <a16:creationId xmlns:a16="http://schemas.microsoft.com/office/drawing/2014/main" id="{66BF3287-FDBC-7AA5-6073-3B98ADE20466}"/>
              </a:ext>
            </a:extLst>
          </p:cNvPr>
          <p:cNvCxnSpPr>
            <a:stCxn id="11" idx="4"/>
            <a:endCxn id="37" idx="0"/>
          </p:cNvCxnSpPr>
          <p:nvPr/>
        </p:nvCxnSpPr>
        <p:spPr>
          <a:xfrm flipH="1">
            <a:off x="4298411" y="4028056"/>
            <a:ext cx="68215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>
            <a:extLst>
              <a:ext uri="{FF2B5EF4-FFF2-40B4-BE49-F238E27FC236}">
                <a16:creationId xmlns:a16="http://schemas.microsoft.com/office/drawing/2014/main" id="{FFFCA719-04A8-F65E-9FCF-EE899837C5C5}"/>
              </a:ext>
            </a:extLst>
          </p:cNvPr>
          <p:cNvCxnSpPr>
            <a:stCxn id="11" idx="4"/>
            <a:endCxn id="33" idx="0"/>
          </p:cNvCxnSpPr>
          <p:nvPr/>
        </p:nvCxnSpPr>
        <p:spPr>
          <a:xfrm flipH="1">
            <a:off x="4298411" y="4028056"/>
            <a:ext cx="68215" cy="144016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2D1EF743-01D0-CE06-2A06-1F3612FEAAC7}"/>
              </a:ext>
            </a:extLst>
          </p:cNvPr>
          <p:cNvCxnSpPr>
            <a:stCxn id="11" idx="4"/>
            <a:endCxn id="20" idx="0"/>
          </p:cNvCxnSpPr>
          <p:nvPr/>
        </p:nvCxnSpPr>
        <p:spPr>
          <a:xfrm>
            <a:off x="4366625" y="4028056"/>
            <a:ext cx="72008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Rechte verbindingslijn 83">
            <a:extLst>
              <a:ext uri="{FF2B5EF4-FFF2-40B4-BE49-F238E27FC236}">
                <a16:creationId xmlns:a16="http://schemas.microsoft.com/office/drawing/2014/main" id="{8F0CD59B-7C4A-BBAA-687A-22BD6426E3C3}"/>
              </a:ext>
            </a:extLst>
          </p:cNvPr>
          <p:cNvCxnSpPr>
            <a:stCxn id="11" idx="4"/>
            <a:endCxn id="20" idx="4"/>
          </p:cNvCxnSpPr>
          <p:nvPr/>
        </p:nvCxnSpPr>
        <p:spPr>
          <a:xfrm>
            <a:off x="4366625" y="4028056"/>
            <a:ext cx="72008" cy="144016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Rechte verbindingslijn 86">
            <a:extLst>
              <a:ext uri="{FF2B5EF4-FFF2-40B4-BE49-F238E27FC236}">
                <a16:creationId xmlns:a16="http://schemas.microsoft.com/office/drawing/2014/main" id="{7DC85BD1-8B52-3756-D007-4B436AF1EEC5}"/>
              </a:ext>
            </a:extLst>
          </p:cNvPr>
          <p:cNvCxnSpPr>
            <a:stCxn id="11" idx="4"/>
            <a:endCxn id="49" idx="0"/>
          </p:cNvCxnSpPr>
          <p:nvPr/>
        </p:nvCxnSpPr>
        <p:spPr>
          <a:xfrm>
            <a:off x="4366625" y="4028056"/>
            <a:ext cx="212616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Rechte verbindingslijn 89">
            <a:extLst>
              <a:ext uri="{FF2B5EF4-FFF2-40B4-BE49-F238E27FC236}">
                <a16:creationId xmlns:a16="http://schemas.microsoft.com/office/drawing/2014/main" id="{6E39CBF3-066A-21E3-58D2-B431F8B4C8B9}"/>
              </a:ext>
            </a:extLst>
          </p:cNvPr>
          <p:cNvCxnSpPr>
            <a:stCxn id="11" idx="4"/>
            <a:endCxn id="28" idx="1"/>
          </p:cNvCxnSpPr>
          <p:nvPr/>
        </p:nvCxnSpPr>
        <p:spPr>
          <a:xfrm>
            <a:off x="4366626" y="4028057"/>
            <a:ext cx="173491" cy="1469635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Rechte verbindingslijn 92">
            <a:extLst>
              <a:ext uri="{FF2B5EF4-FFF2-40B4-BE49-F238E27FC236}">
                <a16:creationId xmlns:a16="http://schemas.microsoft.com/office/drawing/2014/main" id="{BB1936E9-2405-1E6C-6E43-B3BCCD740DF9}"/>
              </a:ext>
            </a:extLst>
          </p:cNvPr>
          <p:cNvCxnSpPr>
            <a:stCxn id="11" idx="4"/>
            <a:endCxn id="24" idx="0"/>
          </p:cNvCxnSpPr>
          <p:nvPr/>
        </p:nvCxnSpPr>
        <p:spPr>
          <a:xfrm>
            <a:off x="4366625" y="4028056"/>
            <a:ext cx="288032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Rechte verbindingslijn 95">
            <a:extLst>
              <a:ext uri="{FF2B5EF4-FFF2-40B4-BE49-F238E27FC236}">
                <a16:creationId xmlns:a16="http://schemas.microsoft.com/office/drawing/2014/main" id="{9452C369-7B9D-F42B-917A-D70DFE0F33B7}"/>
              </a:ext>
            </a:extLst>
          </p:cNvPr>
          <p:cNvCxnSpPr>
            <a:stCxn id="8" idx="4"/>
            <a:endCxn id="36" idx="0"/>
          </p:cNvCxnSpPr>
          <p:nvPr/>
        </p:nvCxnSpPr>
        <p:spPr>
          <a:xfrm flipH="1">
            <a:off x="4733867" y="4028056"/>
            <a:ext cx="136815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Rechte verbindingslijn 98">
            <a:extLst>
              <a:ext uri="{FF2B5EF4-FFF2-40B4-BE49-F238E27FC236}">
                <a16:creationId xmlns:a16="http://schemas.microsoft.com/office/drawing/2014/main" id="{7B8A1C1F-5DBA-7C73-48D9-C9AC68687DA3}"/>
              </a:ext>
            </a:extLst>
          </p:cNvPr>
          <p:cNvCxnSpPr>
            <a:stCxn id="8" idx="4"/>
            <a:endCxn id="18" idx="0"/>
          </p:cNvCxnSpPr>
          <p:nvPr/>
        </p:nvCxnSpPr>
        <p:spPr>
          <a:xfrm flipH="1">
            <a:off x="4855219" y="4028056"/>
            <a:ext cx="15463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101">
            <a:extLst>
              <a:ext uri="{FF2B5EF4-FFF2-40B4-BE49-F238E27FC236}">
                <a16:creationId xmlns:a16="http://schemas.microsoft.com/office/drawing/2014/main" id="{A27608C4-C8B6-7FFC-DAB2-7CD30A94D7BD}"/>
              </a:ext>
            </a:extLst>
          </p:cNvPr>
          <p:cNvCxnSpPr>
            <a:stCxn id="8" idx="4"/>
            <a:endCxn id="45" idx="0"/>
          </p:cNvCxnSpPr>
          <p:nvPr/>
        </p:nvCxnSpPr>
        <p:spPr>
          <a:xfrm flipH="1">
            <a:off x="4661859" y="4028056"/>
            <a:ext cx="208823" cy="17918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Rechte verbindingslijn 104">
            <a:extLst>
              <a:ext uri="{FF2B5EF4-FFF2-40B4-BE49-F238E27FC236}">
                <a16:creationId xmlns:a16="http://schemas.microsoft.com/office/drawing/2014/main" id="{2E9CDFFD-815E-D802-037B-B54B008BD660}"/>
              </a:ext>
            </a:extLst>
          </p:cNvPr>
          <p:cNvCxnSpPr>
            <a:stCxn id="8" idx="4"/>
            <a:endCxn id="32" idx="0"/>
          </p:cNvCxnSpPr>
          <p:nvPr/>
        </p:nvCxnSpPr>
        <p:spPr>
          <a:xfrm flipH="1">
            <a:off x="4733867" y="4028056"/>
            <a:ext cx="136815" cy="17918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Rechte verbindingslijn 107">
            <a:extLst>
              <a:ext uri="{FF2B5EF4-FFF2-40B4-BE49-F238E27FC236}">
                <a16:creationId xmlns:a16="http://schemas.microsoft.com/office/drawing/2014/main" id="{A33B39DC-5118-3289-4B37-ECFB04D4669E}"/>
              </a:ext>
            </a:extLst>
          </p:cNvPr>
          <p:cNvCxnSpPr>
            <a:stCxn id="8" idx="4"/>
            <a:endCxn id="48" idx="0"/>
          </p:cNvCxnSpPr>
          <p:nvPr/>
        </p:nvCxnSpPr>
        <p:spPr>
          <a:xfrm>
            <a:off x="4870682" y="4028056"/>
            <a:ext cx="79209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Rechte verbindingslijn 110">
            <a:extLst>
              <a:ext uri="{FF2B5EF4-FFF2-40B4-BE49-F238E27FC236}">
                <a16:creationId xmlns:a16="http://schemas.microsoft.com/office/drawing/2014/main" id="{91A318E7-918F-CE1D-1DC9-EDF12444B1CB}"/>
              </a:ext>
            </a:extLst>
          </p:cNvPr>
          <p:cNvCxnSpPr>
            <a:stCxn id="8" idx="4"/>
            <a:endCxn id="38" idx="0"/>
          </p:cNvCxnSpPr>
          <p:nvPr/>
        </p:nvCxnSpPr>
        <p:spPr>
          <a:xfrm flipH="1">
            <a:off x="4855219" y="4028056"/>
            <a:ext cx="15463" cy="17918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Rechte verbindingslijn 113">
            <a:extLst>
              <a:ext uri="{FF2B5EF4-FFF2-40B4-BE49-F238E27FC236}">
                <a16:creationId xmlns:a16="http://schemas.microsoft.com/office/drawing/2014/main" id="{10883000-87CD-7E2E-B23A-69E273FC8747}"/>
              </a:ext>
            </a:extLst>
          </p:cNvPr>
          <p:cNvCxnSpPr>
            <a:stCxn id="8" idx="4"/>
            <a:endCxn id="38" idx="7"/>
          </p:cNvCxnSpPr>
          <p:nvPr/>
        </p:nvCxnSpPr>
        <p:spPr>
          <a:xfrm>
            <a:off x="4870681" y="4028057"/>
            <a:ext cx="35454" cy="1812907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Rechte verbindingslijn 116">
            <a:extLst>
              <a:ext uri="{FF2B5EF4-FFF2-40B4-BE49-F238E27FC236}">
                <a16:creationId xmlns:a16="http://schemas.microsoft.com/office/drawing/2014/main" id="{9C37D605-4231-F0EC-A3C0-5DB6621F9781}"/>
              </a:ext>
            </a:extLst>
          </p:cNvPr>
          <p:cNvCxnSpPr>
            <a:stCxn id="8" idx="4"/>
            <a:endCxn id="22" idx="0"/>
          </p:cNvCxnSpPr>
          <p:nvPr/>
        </p:nvCxnSpPr>
        <p:spPr>
          <a:xfrm>
            <a:off x="4870682" y="4028056"/>
            <a:ext cx="200561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Rechte verbindingslijn 119">
            <a:extLst>
              <a:ext uri="{FF2B5EF4-FFF2-40B4-BE49-F238E27FC236}">
                <a16:creationId xmlns:a16="http://schemas.microsoft.com/office/drawing/2014/main" id="{7FFF3C99-8CD7-6815-B7D9-91B604D8CC4D}"/>
              </a:ext>
            </a:extLst>
          </p:cNvPr>
          <p:cNvCxnSpPr>
            <a:stCxn id="8" idx="4"/>
            <a:endCxn id="26" idx="0"/>
          </p:cNvCxnSpPr>
          <p:nvPr/>
        </p:nvCxnSpPr>
        <p:spPr>
          <a:xfrm>
            <a:off x="4870682" y="4028056"/>
            <a:ext cx="136937" cy="18002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Rechte verbindingslijn 122">
            <a:extLst>
              <a:ext uri="{FF2B5EF4-FFF2-40B4-BE49-F238E27FC236}">
                <a16:creationId xmlns:a16="http://schemas.microsoft.com/office/drawing/2014/main" id="{BF403A47-EE78-1AFD-0DD2-15EB76FB7D3E}"/>
              </a:ext>
            </a:extLst>
          </p:cNvPr>
          <p:cNvCxnSpPr>
            <a:stCxn id="8" idx="4"/>
            <a:endCxn id="34" idx="0"/>
          </p:cNvCxnSpPr>
          <p:nvPr/>
        </p:nvCxnSpPr>
        <p:spPr>
          <a:xfrm>
            <a:off x="4870681" y="4028056"/>
            <a:ext cx="348370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Rechte verbindingslijn 125">
            <a:extLst>
              <a:ext uri="{FF2B5EF4-FFF2-40B4-BE49-F238E27FC236}">
                <a16:creationId xmlns:a16="http://schemas.microsoft.com/office/drawing/2014/main" id="{4759B88A-34E2-01D5-96AB-35990DABA065}"/>
              </a:ext>
            </a:extLst>
          </p:cNvPr>
          <p:cNvCxnSpPr>
            <a:stCxn id="8" idx="4"/>
            <a:endCxn id="44" idx="0"/>
          </p:cNvCxnSpPr>
          <p:nvPr/>
        </p:nvCxnSpPr>
        <p:spPr>
          <a:xfrm>
            <a:off x="4870682" y="4028056"/>
            <a:ext cx="295233" cy="17918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Rechte verbindingslijn 128">
            <a:extLst>
              <a:ext uri="{FF2B5EF4-FFF2-40B4-BE49-F238E27FC236}">
                <a16:creationId xmlns:a16="http://schemas.microsoft.com/office/drawing/2014/main" id="{CED39F55-90B4-8F65-A041-B22E57F67E28}"/>
              </a:ext>
            </a:extLst>
          </p:cNvPr>
          <p:cNvCxnSpPr>
            <a:stCxn id="8" idx="4"/>
            <a:endCxn id="30" idx="0"/>
          </p:cNvCxnSpPr>
          <p:nvPr/>
        </p:nvCxnSpPr>
        <p:spPr>
          <a:xfrm>
            <a:off x="4870681" y="4028056"/>
            <a:ext cx="348370" cy="17918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Rechte verbindingslijn 131">
            <a:extLst>
              <a:ext uri="{FF2B5EF4-FFF2-40B4-BE49-F238E27FC236}">
                <a16:creationId xmlns:a16="http://schemas.microsoft.com/office/drawing/2014/main" id="{B07A081E-EF5D-EFB1-EABA-69D17BDEBB43}"/>
              </a:ext>
            </a:extLst>
          </p:cNvPr>
          <p:cNvCxnSpPr>
            <a:stCxn id="5" idx="4"/>
            <a:endCxn id="19" idx="0"/>
          </p:cNvCxnSpPr>
          <p:nvPr/>
        </p:nvCxnSpPr>
        <p:spPr>
          <a:xfrm flipH="1">
            <a:off x="5302730" y="4028056"/>
            <a:ext cx="53137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Rechte verbindingslijn 134">
            <a:extLst>
              <a:ext uri="{FF2B5EF4-FFF2-40B4-BE49-F238E27FC236}">
                <a16:creationId xmlns:a16="http://schemas.microsoft.com/office/drawing/2014/main" id="{548FF18A-7415-C1F2-65EC-42AF790BB238}"/>
              </a:ext>
            </a:extLst>
          </p:cNvPr>
          <p:cNvCxnSpPr>
            <a:stCxn id="5" idx="4"/>
            <a:endCxn id="43" idx="0"/>
          </p:cNvCxnSpPr>
          <p:nvPr/>
        </p:nvCxnSpPr>
        <p:spPr>
          <a:xfrm>
            <a:off x="5355867" y="4028056"/>
            <a:ext cx="27255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Rechte verbindingslijn 137">
            <a:extLst>
              <a:ext uri="{FF2B5EF4-FFF2-40B4-BE49-F238E27FC236}">
                <a16:creationId xmlns:a16="http://schemas.microsoft.com/office/drawing/2014/main" id="{E15038BD-A477-2B26-00A5-65D33EBCE696}"/>
              </a:ext>
            </a:extLst>
          </p:cNvPr>
          <p:cNvCxnSpPr>
            <a:stCxn id="5" idx="4"/>
            <a:endCxn id="39" idx="0"/>
          </p:cNvCxnSpPr>
          <p:nvPr/>
        </p:nvCxnSpPr>
        <p:spPr>
          <a:xfrm flipH="1">
            <a:off x="5302730" y="4028056"/>
            <a:ext cx="53137" cy="144016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Rechte verbindingslijn 140">
            <a:extLst>
              <a:ext uri="{FF2B5EF4-FFF2-40B4-BE49-F238E27FC236}">
                <a16:creationId xmlns:a16="http://schemas.microsoft.com/office/drawing/2014/main" id="{3E97526D-0427-A990-4D31-0FF0636E33C7}"/>
              </a:ext>
            </a:extLst>
          </p:cNvPr>
          <p:cNvCxnSpPr>
            <a:stCxn id="5" idx="4"/>
            <a:endCxn id="23" idx="0"/>
          </p:cNvCxnSpPr>
          <p:nvPr/>
        </p:nvCxnSpPr>
        <p:spPr>
          <a:xfrm>
            <a:off x="5355867" y="4028056"/>
            <a:ext cx="162887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Rechte verbindingslijn 143">
            <a:extLst>
              <a:ext uri="{FF2B5EF4-FFF2-40B4-BE49-F238E27FC236}">
                <a16:creationId xmlns:a16="http://schemas.microsoft.com/office/drawing/2014/main" id="{B398F828-903C-C010-11DE-C0F2E5CB298F}"/>
              </a:ext>
            </a:extLst>
          </p:cNvPr>
          <p:cNvCxnSpPr>
            <a:stCxn id="5" idx="4"/>
            <a:endCxn id="27" idx="1"/>
          </p:cNvCxnSpPr>
          <p:nvPr/>
        </p:nvCxnSpPr>
        <p:spPr>
          <a:xfrm>
            <a:off x="5355866" y="4028057"/>
            <a:ext cx="48346" cy="1469635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Rechte verbindingslijn 146">
            <a:extLst>
              <a:ext uri="{FF2B5EF4-FFF2-40B4-BE49-F238E27FC236}">
                <a16:creationId xmlns:a16="http://schemas.microsoft.com/office/drawing/2014/main" id="{60884CBB-5E2C-286A-1D29-8B3DB52AC174}"/>
              </a:ext>
            </a:extLst>
          </p:cNvPr>
          <p:cNvCxnSpPr>
            <a:stCxn id="5" idx="4"/>
            <a:endCxn id="35" idx="0"/>
          </p:cNvCxnSpPr>
          <p:nvPr/>
        </p:nvCxnSpPr>
        <p:spPr>
          <a:xfrm>
            <a:off x="5355866" y="4028056"/>
            <a:ext cx="310696" cy="129614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Rechte verbindingslijn 150">
            <a:extLst>
              <a:ext uri="{FF2B5EF4-FFF2-40B4-BE49-F238E27FC236}">
                <a16:creationId xmlns:a16="http://schemas.microsoft.com/office/drawing/2014/main" id="{4D222B64-479F-EA76-7EA0-82680DC7EEC9}"/>
              </a:ext>
            </a:extLst>
          </p:cNvPr>
          <p:cNvCxnSpPr>
            <a:stCxn id="5" idx="4"/>
            <a:endCxn id="31" idx="0"/>
          </p:cNvCxnSpPr>
          <p:nvPr/>
        </p:nvCxnSpPr>
        <p:spPr>
          <a:xfrm>
            <a:off x="5355866" y="4028056"/>
            <a:ext cx="310696" cy="144016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Rechte verbindingslijn 153">
            <a:extLst>
              <a:ext uri="{FF2B5EF4-FFF2-40B4-BE49-F238E27FC236}">
                <a16:creationId xmlns:a16="http://schemas.microsoft.com/office/drawing/2014/main" id="{E898376B-1693-BC23-C177-F1DC9C546294}"/>
              </a:ext>
            </a:extLst>
          </p:cNvPr>
          <p:cNvCxnSpPr>
            <a:stCxn id="5" idx="4"/>
            <a:endCxn id="42" idx="0"/>
          </p:cNvCxnSpPr>
          <p:nvPr/>
        </p:nvCxnSpPr>
        <p:spPr>
          <a:xfrm>
            <a:off x="5355867" y="4028056"/>
            <a:ext cx="230811" cy="144016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Rechte verbindingslijn 156">
            <a:extLst>
              <a:ext uri="{FF2B5EF4-FFF2-40B4-BE49-F238E27FC236}">
                <a16:creationId xmlns:a16="http://schemas.microsoft.com/office/drawing/2014/main" id="{0320C182-2C2C-9503-5208-B7E4A953377E}"/>
              </a:ext>
            </a:extLst>
          </p:cNvPr>
          <p:cNvCxnSpPr>
            <a:stCxn id="7" idx="4"/>
            <a:endCxn id="54" idx="0"/>
          </p:cNvCxnSpPr>
          <p:nvPr/>
        </p:nvCxnSpPr>
        <p:spPr>
          <a:xfrm flipH="1">
            <a:off x="5741979" y="4028056"/>
            <a:ext cx="125821" cy="18002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Rechte verbindingslijn 159">
            <a:extLst>
              <a:ext uri="{FF2B5EF4-FFF2-40B4-BE49-F238E27FC236}">
                <a16:creationId xmlns:a16="http://schemas.microsoft.com/office/drawing/2014/main" id="{7ACE545A-01BF-0ED1-ED16-1142045EEC2B}"/>
              </a:ext>
            </a:extLst>
          </p:cNvPr>
          <p:cNvCxnSpPr>
            <a:stCxn id="7" idx="4"/>
            <a:endCxn id="52" idx="0"/>
          </p:cNvCxnSpPr>
          <p:nvPr/>
        </p:nvCxnSpPr>
        <p:spPr>
          <a:xfrm flipH="1">
            <a:off x="5805603" y="4028056"/>
            <a:ext cx="62197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Rechte verbindingslijn 162">
            <a:extLst>
              <a:ext uri="{FF2B5EF4-FFF2-40B4-BE49-F238E27FC236}">
                <a16:creationId xmlns:a16="http://schemas.microsoft.com/office/drawing/2014/main" id="{92DCFFA0-4457-8DD9-7CF0-15C24E5DA7D5}"/>
              </a:ext>
            </a:extLst>
          </p:cNvPr>
          <p:cNvCxnSpPr>
            <a:stCxn id="7" idx="4"/>
            <a:endCxn id="56" idx="0"/>
          </p:cNvCxnSpPr>
          <p:nvPr/>
        </p:nvCxnSpPr>
        <p:spPr>
          <a:xfrm>
            <a:off x="5867799" y="4028056"/>
            <a:ext cx="85612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459B6FA9-872B-17A3-B26D-FDC04A3C658B}"/>
              </a:ext>
            </a:extLst>
          </p:cNvPr>
          <p:cNvCxnSpPr>
            <a:stCxn id="7" idx="4"/>
            <a:endCxn id="55" idx="0"/>
          </p:cNvCxnSpPr>
          <p:nvPr/>
        </p:nvCxnSpPr>
        <p:spPr>
          <a:xfrm>
            <a:off x="5867799" y="4028056"/>
            <a:ext cx="85612" cy="17918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Rechte verbindingslijn 168">
            <a:extLst>
              <a:ext uri="{FF2B5EF4-FFF2-40B4-BE49-F238E27FC236}">
                <a16:creationId xmlns:a16="http://schemas.microsoft.com/office/drawing/2014/main" id="{308D729F-B25D-9556-28FC-F67EFA1C6ACB}"/>
              </a:ext>
            </a:extLst>
          </p:cNvPr>
          <p:cNvCxnSpPr>
            <a:stCxn id="7" idx="4"/>
            <a:endCxn id="50" idx="0"/>
          </p:cNvCxnSpPr>
          <p:nvPr/>
        </p:nvCxnSpPr>
        <p:spPr>
          <a:xfrm>
            <a:off x="5867800" y="4028056"/>
            <a:ext cx="225835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Rechte verbindingslijn 171">
            <a:extLst>
              <a:ext uri="{FF2B5EF4-FFF2-40B4-BE49-F238E27FC236}">
                <a16:creationId xmlns:a16="http://schemas.microsoft.com/office/drawing/2014/main" id="{A457A161-5136-B105-991C-3D44BA0B71E3}"/>
              </a:ext>
            </a:extLst>
          </p:cNvPr>
          <p:cNvCxnSpPr>
            <a:stCxn id="7" idx="4"/>
            <a:endCxn id="57" idx="0"/>
          </p:cNvCxnSpPr>
          <p:nvPr/>
        </p:nvCxnSpPr>
        <p:spPr>
          <a:xfrm>
            <a:off x="5867800" y="4028056"/>
            <a:ext cx="225835" cy="17918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CC15E10C-51CD-E3D9-76F9-73262EDB515A}"/>
              </a:ext>
            </a:extLst>
          </p:cNvPr>
          <p:cNvCxnSpPr>
            <a:stCxn id="7" idx="4"/>
            <a:endCxn id="58" idx="0"/>
          </p:cNvCxnSpPr>
          <p:nvPr/>
        </p:nvCxnSpPr>
        <p:spPr>
          <a:xfrm>
            <a:off x="5867800" y="4028056"/>
            <a:ext cx="366443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Rechte verbindingslijn 177">
            <a:extLst>
              <a:ext uri="{FF2B5EF4-FFF2-40B4-BE49-F238E27FC236}">
                <a16:creationId xmlns:a16="http://schemas.microsoft.com/office/drawing/2014/main" id="{5FB688EA-4E6B-1ACF-178F-06D22CC1360D}"/>
              </a:ext>
            </a:extLst>
          </p:cNvPr>
          <p:cNvCxnSpPr>
            <a:stCxn id="7" idx="4"/>
            <a:endCxn id="51" idx="0"/>
          </p:cNvCxnSpPr>
          <p:nvPr/>
        </p:nvCxnSpPr>
        <p:spPr>
          <a:xfrm>
            <a:off x="5867800" y="4028056"/>
            <a:ext cx="441859" cy="16478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Rechte verbindingslijn 180">
            <a:extLst>
              <a:ext uri="{FF2B5EF4-FFF2-40B4-BE49-F238E27FC236}">
                <a16:creationId xmlns:a16="http://schemas.microsoft.com/office/drawing/2014/main" id="{935D850C-1F28-B29F-18B4-A557E298B5B9}"/>
              </a:ext>
            </a:extLst>
          </p:cNvPr>
          <p:cNvCxnSpPr>
            <a:stCxn id="7" idx="4"/>
            <a:endCxn id="53" idx="0"/>
          </p:cNvCxnSpPr>
          <p:nvPr/>
        </p:nvCxnSpPr>
        <p:spPr>
          <a:xfrm>
            <a:off x="5867800" y="4028056"/>
            <a:ext cx="378235" cy="18002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Ovaal 183">
            <a:extLst>
              <a:ext uri="{FF2B5EF4-FFF2-40B4-BE49-F238E27FC236}">
                <a16:creationId xmlns:a16="http://schemas.microsoft.com/office/drawing/2014/main" id="{DED835DA-4409-C9C2-21AA-3FD7F6FF0144}"/>
              </a:ext>
            </a:extLst>
          </p:cNvPr>
          <p:cNvSpPr/>
          <p:nvPr/>
        </p:nvSpPr>
        <p:spPr>
          <a:xfrm>
            <a:off x="7877329" y="388404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5" name="Ovaal 184">
            <a:extLst>
              <a:ext uri="{FF2B5EF4-FFF2-40B4-BE49-F238E27FC236}">
                <a16:creationId xmlns:a16="http://schemas.microsoft.com/office/drawing/2014/main" id="{87B1272B-6B64-A53A-6A3F-99B26B420300}"/>
              </a:ext>
            </a:extLst>
          </p:cNvPr>
          <p:cNvSpPr/>
          <p:nvPr/>
        </p:nvSpPr>
        <p:spPr>
          <a:xfrm>
            <a:off x="8389262" y="388404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6" name="Ovaal 185">
            <a:extLst>
              <a:ext uri="{FF2B5EF4-FFF2-40B4-BE49-F238E27FC236}">
                <a16:creationId xmlns:a16="http://schemas.microsoft.com/office/drawing/2014/main" id="{D1AB23D5-870D-7AF1-F4B7-A91F1A354C9F}"/>
              </a:ext>
            </a:extLst>
          </p:cNvPr>
          <p:cNvSpPr/>
          <p:nvPr/>
        </p:nvSpPr>
        <p:spPr>
          <a:xfrm>
            <a:off x="7392144" y="388404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8" name="Ovaal 187">
            <a:extLst>
              <a:ext uri="{FF2B5EF4-FFF2-40B4-BE49-F238E27FC236}">
                <a16:creationId xmlns:a16="http://schemas.microsoft.com/office/drawing/2014/main" id="{C72353D9-073F-E9FE-8487-1F0B6FCD8C9A}"/>
              </a:ext>
            </a:extLst>
          </p:cNvPr>
          <p:cNvSpPr/>
          <p:nvPr/>
        </p:nvSpPr>
        <p:spPr>
          <a:xfrm>
            <a:off x="7823009" y="2947936"/>
            <a:ext cx="144016" cy="144016"/>
          </a:xfrm>
          <a:prstGeom prst="ellipse">
            <a:avLst/>
          </a:prstGeom>
          <a:solidFill>
            <a:srgbClr val="800000"/>
          </a:solidFill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Ovaal 188">
            <a:extLst>
              <a:ext uri="{FF2B5EF4-FFF2-40B4-BE49-F238E27FC236}">
                <a16:creationId xmlns:a16="http://schemas.microsoft.com/office/drawing/2014/main" id="{03E1AFC3-EFD1-4350-EEE6-6A2277052108}"/>
              </a:ext>
            </a:extLst>
          </p:cNvPr>
          <p:cNvSpPr/>
          <p:nvPr/>
        </p:nvSpPr>
        <p:spPr>
          <a:xfrm>
            <a:off x="7376681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0" name="Ovaal 189">
            <a:extLst>
              <a:ext uri="{FF2B5EF4-FFF2-40B4-BE49-F238E27FC236}">
                <a16:creationId xmlns:a16="http://schemas.microsoft.com/office/drawing/2014/main" id="{81E04F6E-7399-8870-164E-8336436119B2}"/>
              </a:ext>
            </a:extLst>
          </p:cNvPr>
          <p:cNvSpPr/>
          <p:nvPr/>
        </p:nvSpPr>
        <p:spPr>
          <a:xfrm>
            <a:off x="7824192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2" name="Ovaal 191">
            <a:extLst>
              <a:ext uri="{FF2B5EF4-FFF2-40B4-BE49-F238E27FC236}">
                <a16:creationId xmlns:a16="http://schemas.microsoft.com/office/drawing/2014/main" id="{92DC6326-4062-EAD6-A01F-3B8D80E03DDE}"/>
              </a:ext>
            </a:extLst>
          </p:cNvPr>
          <p:cNvSpPr/>
          <p:nvPr/>
        </p:nvSpPr>
        <p:spPr>
          <a:xfrm>
            <a:off x="7592705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3" name="Ovaal 192">
            <a:extLst>
              <a:ext uri="{FF2B5EF4-FFF2-40B4-BE49-F238E27FC236}">
                <a16:creationId xmlns:a16="http://schemas.microsoft.com/office/drawing/2014/main" id="{B324FC54-5838-9929-898B-64F5B384DEE7}"/>
              </a:ext>
            </a:extLst>
          </p:cNvPr>
          <p:cNvSpPr/>
          <p:nvPr/>
        </p:nvSpPr>
        <p:spPr>
          <a:xfrm>
            <a:off x="8040216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6" name="Ovaal 195">
            <a:extLst>
              <a:ext uri="{FF2B5EF4-FFF2-40B4-BE49-F238E27FC236}">
                <a16:creationId xmlns:a16="http://schemas.microsoft.com/office/drawing/2014/main" id="{A580526E-688D-203A-859B-A1FB754C3074}"/>
              </a:ext>
            </a:extLst>
          </p:cNvPr>
          <p:cNvSpPr/>
          <p:nvPr/>
        </p:nvSpPr>
        <p:spPr>
          <a:xfrm>
            <a:off x="7529081" y="58282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7" name="Ovaal 196">
            <a:extLst>
              <a:ext uri="{FF2B5EF4-FFF2-40B4-BE49-F238E27FC236}">
                <a16:creationId xmlns:a16="http://schemas.microsoft.com/office/drawing/2014/main" id="{C58399B9-AB99-3449-E544-08E23B018762}"/>
              </a:ext>
            </a:extLst>
          </p:cNvPr>
          <p:cNvSpPr/>
          <p:nvPr/>
        </p:nvSpPr>
        <p:spPr>
          <a:xfrm>
            <a:off x="7976592" y="547660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0" name="Ovaal 199">
            <a:extLst>
              <a:ext uri="{FF2B5EF4-FFF2-40B4-BE49-F238E27FC236}">
                <a16:creationId xmlns:a16="http://schemas.microsoft.com/office/drawing/2014/main" id="{550FE3B0-6E9E-93FD-6618-1D517770AE86}"/>
              </a:ext>
            </a:extLst>
          </p:cNvPr>
          <p:cNvSpPr/>
          <p:nvPr/>
        </p:nvSpPr>
        <p:spPr>
          <a:xfrm>
            <a:off x="7740514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1" name="Ovaal 200">
            <a:extLst>
              <a:ext uri="{FF2B5EF4-FFF2-40B4-BE49-F238E27FC236}">
                <a16:creationId xmlns:a16="http://schemas.microsoft.com/office/drawing/2014/main" id="{0772C252-913C-5F83-6CA2-8080B944A967}"/>
              </a:ext>
            </a:extLst>
          </p:cNvPr>
          <p:cNvSpPr/>
          <p:nvPr/>
        </p:nvSpPr>
        <p:spPr>
          <a:xfrm>
            <a:off x="8188025" y="546821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2" name="Ovaal 201">
            <a:extLst>
              <a:ext uri="{FF2B5EF4-FFF2-40B4-BE49-F238E27FC236}">
                <a16:creationId xmlns:a16="http://schemas.microsoft.com/office/drawing/2014/main" id="{AE29F69B-E427-3EC4-ACD9-C143B4C3B277}"/>
              </a:ext>
            </a:extLst>
          </p:cNvPr>
          <p:cNvSpPr/>
          <p:nvPr/>
        </p:nvSpPr>
        <p:spPr>
          <a:xfrm>
            <a:off x="7255329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4" name="Ovaal 203">
            <a:extLst>
              <a:ext uri="{FF2B5EF4-FFF2-40B4-BE49-F238E27FC236}">
                <a16:creationId xmlns:a16="http://schemas.microsoft.com/office/drawing/2014/main" id="{FEB12E48-227B-4595-782A-9999076FF679}"/>
              </a:ext>
            </a:extLst>
          </p:cNvPr>
          <p:cNvSpPr/>
          <p:nvPr/>
        </p:nvSpPr>
        <p:spPr>
          <a:xfrm>
            <a:off x="7740514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5" name="Ovaal 204">
            <a:extLst>
              <a:ext uri="{FF2B5EF4-FFF2-40B4-BE49-F238E27FC236}">
                <a16:creationId xmlns:a16="http://schemas.microsoft.com/office/drawing/2014/main" id="{B02425A6-68BA-600F-7AB8-8E059F72071C}"/>
              </a:ext>
            </a:extLst>
          </p:cNvPr>
          <p:cNvSpPr/>
          <p:nvPr/>
        </p:nvSpPr>
        <p:spPr>
          <a:xfrm>
            <a:off x="8188025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6" name="Ovaal 205">
            <a:extLst>
              <a:ext uri="{FF2B5EF4-FFF2-40B4-BE49-F238E27FC236}">
                <a16:creationId xmlns:a16="http://schemas.microsoft.com/office/drawing/2014/main" id="{A83C9BDC-8123-DECF-4BB4-206337485283}"/>
              </a:ext>
            </a:extLst>
          </p:cNvPr>
          <p:cNvSpPr/>
          <p:nvPr/>
        </p:nvSpPr>
        <p:spPr>
          <a:xfrm>
            <a:off x="7255329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8" name="Ovaal 207">
            <a:extLst>
              <a:ext uri="{FF2B5EF4-FFF2-40B4-BE49-F238E27FC236}">
                <a16:creationId xmlns:a16="http://schemas.microsoft.com/office/drawing/2014/main" id="{5BE0DDD2-F0E1-18D8-884D-924690A9BF8A}"/>
              </a:ext>
            </a:extLst>
          </p:cNvPr>
          <p:cNvSpPr/>
          <p:nvPr/>
        </p:nvSpPr>
        <p:spPr>
          <a:xfrm>
            <a:off x="7376681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9" name="Ovaal 208">
            <a:extLst>
              <a:ext uri="{FF2B5EF4-FFF2-40B4-BE49-F238E27FC236}">
                <a16:creationId xmlns:a16="http://schemas.microsoft.com/office/drawing/2014/main" id="{4979E5E7-8B1B-8CF4-97E9-EA2BE6C96AB9}"/>
              </a:ext>
            </a:extLst>
          </p:cNvPr>
          <p:cNvSpPr/>
          <p:nvPr/>
        </p:nvSpPr>
        <p:spPr>
          <a:xfrm>
            <a:off x="7824192" y="546821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1" name="Ovaal 210">
            <a:extLst>
              <a:ext uri="{FF2B5EF4-FFF2-40B4-BE49-F238E27FC236}">
                <a16:creationId xmlns:a16="http://schemas.microsoft.com/office/drawing/2014/main" id="{14248AC5-4581-D29C-ADA5-C4291687EFA3}"/>
              </a:ext>
            </a:extLst>
          </p:cNvPr>
          <p:cNvSpPr/>
          <p:nvPr/>
        </p:nvSpPr>
        <p:spPr>
          <a:xfrm>
            <a:off x="8108140" y="546821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2" name="Ovaal 211">
            <a:extLst>
              <a:ext uri="{FF2B5EF4-FFF2-40B4-BE49-F238E27FC236}">
                <a16:creationId xmlns:a16="http://schemas.microsoft.com/office/drawing/2014/main" id="{E15AAEA5-5600-22F9-BD28-6D3D466EEC85}"/>
              </a:ext>
            </a:extLst>
          </p:cNvPr>
          <p:cNvSpPr/>
          <p:nvPr/>
        </p:nvSpPr>
        <p:spPr>
          <a:xfrm>
            <a:off x="7904584" y="5324200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3" name="Ovaal 212">
            <a:extLst>
              <a:ext uri="{FF2B5EF4-FFF2-40B4-BE49-F238E27FC236}">
                <a16:creationId xmlns:a16="http://schemas.microsoft.com/office/drawing/2014/main" id="{512541C7-288E-E461-7670-B9889EBAB08F}"/>
              </a:ext>
            </a:extLst>
          </p:cNvPr>
          <p:cNvSpPr/>
          <p:nvPr/>
        </p:nvSpPr>
        <p:spPr>
          <a:xfrm>
            <a:off x="7687377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Ovaal 213">
            <a:extLst>
              <a:ext uri="{FF2B5EF4-FFF2-40B4-BE49-F238E27FC236}">
                <a16:creationId xmlns:a16="http://schemas.microsoft.com/office/drawing/2014/main" id="{47443CE7-7F98-A571-63EE-2BCFBFBF37EA}"/>
              </a:ext>
            </a:extLst>
          </p:cNvPr>
          <p:cNvSpPr/>
          <p:nvPr/>
        </p:nvSpPr>
        <p:spPr>
          <a:xfrm>
            <a:off x="7176120" y="5819872"/>
            <a:ext cx="158418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5" name="Ovaal 214">
            <a:extLst>
              <a:ext uri="{FF2B5EF4-FFF2-40B4-BE49-F238E27FC236}">
                <a16:creationId xmlns:a16="http://schemas.microsoft.com/office/drawing/2014/main" id="{F9A61FFF-67A9-4F59-C127-69F4CEC51AE6}"/>
              </a:ext>
            </a:extLst>
          </p:cNvPr>
          <p:cNvSpPr/>
          <p:nvPr/>
        </p:nvSpPr>
        <p:spPr>
          <a:xfrm>
            <a:off x="7471353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7" name="Ovaal 216">
            <a:extLst>
              <a:ext uri="{FF2B5EF4-FFF2-40B4-BE49-F238E27FC236}">
                <a16:creationId xmlns:a16="http://schemas.microsoft.com/office/drawing/2014/main" id="{18C93015-9379-E1DB-7ED5-A4F814E80612}"/>
              </a:ext>
            </a:extLst>
          </p:cNvPr>
          <p:cNvSpPr/>
          <p:nvPr/>
        </p:nvSpPr>
        <p:spPr>
          <a:xfrm>
            <a:off x="8615097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8" name="Ovaal 217">
            <a:extLst>
              <a:ext uri="{FF2B5EF4-FFF2-40B4-BE49-F238E27FC236}">
                <a16:creationId xmlns:a16="http://schemas.microsoft.com/office/drawing/2014/main" id="{1D4DEFB1-CEFA-A746-A853-324E885699B3}"/>
              </a:ext>
            </a:extLst>
          </p:cNvPr>
          <p:cNvSpPr/>
          <p:nvPr/>
        </p:nvSpPr>
        <p:spPr>
          <a:xfrm>
            <a:off x="8831121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9" name="Ovaal 218">
            <a:extLst>
              <a:ext uri="{FF2B5EF4-FFF2-40B4-BE49-F238E27FC236}">
                <a16:creationId xmlns:a16="http://schemas.microsoft.com/office/drawing/2014/main" id="{50AD0CA5-BF24-E3AA-09E2-CDF51C504CA4}"/>
              </a:ext>
            </a:extLst>
          </p:cNvPr>
          <p:cNvSpPr/>
          <p:nvPr/>
        </p:nvSpPr>
        <p:spPr>
          <a:xfrm>
            <a:off x="8319864" y="5675856"/>
            <a:ext cx="158418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0" name="Ovaal 219">
            <a:extLst>
              <a:ext uri="{FF2B5EF4-FFF2-40B4-BE49-F238E27FC236}">
                <a16:creationId xmlns:a16="http://schemas.microsoft.com/office/drawing/2014/main" id="{A36ADD91-37B8-4DF4-E9E2-8F4CD403057C}"/>
              </a:ext>
            </a:extLst>
          </p:cNvPr>
          <p:cNvSpPr/>
          <p:nvPr/>
        </p:nvSpPr>
        <p:spPr>
          <a:xfrm>
            <a:off x="8767497" y="58282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1" name="Ovaal 220">
            <a:extLst>
              <a:ext uri="{FF2B5EF4-FFF2-40B4-BE49-F238E27FC236}">
                <a16:creationId xmlns:a16="http://schemas.microsoft.com/office/drawing/2014/main" id="{2B0451FC-0937-2A4F-C70D-B1C58008CDD0}"/>
              </a:ext>
            </a:extLst>
          </p:cNvPr>
          <p:cNvSpPr/>
          <p:nvPr/>
        </p:nvSpPr>
        <p:spPr>
          <a:xfrm>
            <a:off x="8256240" y="5828256"/>
            <a:ext cx="158418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2" name="Ovaal 221">
            <a:extLst>
              <a:ext uri="{FF2B5EF4-FFF2-40B4-BE49-F238E27FC236}">
                <a16:creationId xmlns:a16="http://schemas.microsoft.com/office/drawing/2014/main" id="{484683DE-8558-61D0-B930-A221AD0A4957}"/>
              </a:ext>
            </a:extLst>
          </p:cNvPr>
          <p:cNvSpPr/>
          <p:nvPr/>
        </p:nvSpPr>
        <p:spPr>
          <a:xfrm>
            <a:off x="8467673" y="5819872"/>
            <a:ext cx="158418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3" name="Ovaal 222">
            <a:extLst>
              <a:ext uri="{FF2B5EF4-FFF2-40B4-BE49-F238E27FC236}">
                <a16:creationId xmlns:a16="http://schemas.microsoft.com/office/drawing/2014/main" id="{B527AD2A-3C1C-4349-B64A-62086268BBAB}"/>
              </a:ext>
            </a:extLst>
          </p:cNvPr>
          <p:cNvSpPr/>
          <p:nvPr/>
        </p:nvSpPr>
        <p:spPr>
          <a:xfrm>
            <a:off x="8467673" y="5675856"/>
            <a:ext cx="158418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4" name="Ovaal 223">
            <a:extLst>
              <a:ext uri="{FF2B5EF4-FFF2-40B4-BE49-F238E27FC236}">
                <a16:creationId xmlns:a16="http://schemas.microsoft.com/office/drawing/2014/main" id="{5E8CA825-3FDE-9862-2227-B7B8C383246E}"/>
              </a:ext>
            </a:extLst>
          </p:cNvPr>
          <p:cNvSpPr/>
          <p:nvPr/>
        </p:nvSpPr>
        <p:spPr>
          <a:xfrm>
            <a:off x="8615097" y="5819872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5" name="Ovaal 224">
            <a:extLst>
              <a:ext uri="{FF2B5EF4-FFF2-40B4-BE49-F238E27FC236}">
                <a16:creationId xmlns:a16="http://schemas.microsoft.com/office/drawing/2014/main" id="{0A551B4C-C9D8-E5C4-951E-757494CF06CE}"/>
              </a:ext>
            </a:extLst>
          </p:cNvPr>
          <p:cNvSpPr/>
          <p:nvPr/>
        </p:nvSpPr>
        <p:spPr>
          <a:xfrm>
            <a:off x="8755705" y="5675856"/>
            <a:ext cx="144016" cy="144016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27" name="Rechte verbindingslijn 226">
            <a:extLst>
              <a:ext uri="{FF2B5EF4-FFF2-40B4-BE49-F238E27FC236}">
                <a16:creationId xmlns:a16="http://schemas.microsoft.com/office/drawing/2014/main" id="{6B6E5F9A-E5BE-86EB-70EF-B945E6FFB8AE}"/>
              </a:ext>
            </a:extLst>
          </p:cNvPr>
          <p:cNvCxnSpPr>
            <a:stCxn id="188" idx="3"/>
            <a:endCxn id="186" idx="0"/>
          </p:cNvCxnSpPr>
          <p:nvPr/>
        </p:nvCxnSpPr>
        <p:spPr>
          <a:xfrm flipH="1">
            <a:off x="7464152" y="3070862"/>
            <a:ext cx="379948" cy="813179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Rechte verbindingslijn 227">
            <a:extLst>
              <a:ext uri="{FF2B5EF4-FFF2-40B4-BE49-F238E27FC236}">
                <a16:creationId xmlns:a16="http://schemas.microsoft.com/office/drawing/2014/main" id="{8429E659-3E84-1EB3-0BD5-3EEB6C31DF4F}"/>
              </a:ext>
            </a:extLst>
          </p:cNvPr>
          <p:cNvCxnSpPr>
            <a:stCxn id="188" idx="4"/>
            <a:endCxn id="184" idx="0"/>
          </p:cNvCxnSpPr>
          <p:nvPr/>
        </p:nvCxnSpPr>
        <p:spPr>
          <a:xfrm>
            <a:off x="7895017" y="3091952"/>
            <a:ext cx="54320" cy="792088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Rechte verbindingslijn 228">
            <a:extLst>
              <a:ext uri="{FF2B5EF4-FFF2-40B4-BE49-F238E27FC236}">
                <a16:creationId xmlns:a16="http://schemas.microsoft.com/office/drawing/2014/main" id="{1BCEF609-5EC4-FB81-7BAE-5E29F50594F4}"/>
              </a:ext>
            </a:extLst>
          </p:cNvPr>
          <p:cNvCxnSpPr>
            <a:stCxn id="188" idx="5"/>
            <a:endCxn id="185" idx="1"/>
          </p:cNvCxnSpPr>
          <p:nvPr/>
        </p:nvCxnSpPr>
        <p:spPr>
          <a:xfrm>
            <a:off x="7945935" y="3070861"/>
            <a:ext cx="464419" cy="834270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Rechte verbindingslijn 238">
            <a:extLst>
              <a:ext uri="{FF2B5EF4-FFF2-40B4-BE49-F238E27FC236}">
                <a16:creationId xmlns:a16="http://schemas.microsoft.com/office/drawing/2014/main" id="{478DD35D-5A59-FAB1-77E5-8C76DB66A875}"/>
              </a:ext>
            </a:extLst>
          </p:cNvPr>
          <p:cNvCxnSpPr>
            <a:stCxn id="186" idx="4"/>
            <a:endCxn id="206" idx="0"/>
          </p:cNvCxnSpPr>
          <p:nvPr/>
        </p:nvCxnSpPr>
        <p:spPr>
          <a:xfrm flipH="1">
            <a:off x="7327338" y="4028056"/>
            <a:ext cx="136815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Rechte verbindingslijn 239">
            <a:extLst>
              <a:ext uri="{FF2B5EF4-FFF2-40B4-BE49-F238E27FC236}">
                <a16:creationId xmlns:a16="http://schemas.microsoft.com/office/drawing/2014/main" id="{1B68C141-3F53-AF3F-C268-3472AB26C4AD}"/>
              </a:ext>
            </a:extLst>
          </p:cNvPr>
          <p:cNvCxnSpPr>
            <a:stCxn id="186" idx="4"/>
            <a:endCxn id="189" idx="0"/>
          </p:cNvCxnSpPr>
          <p:nvPr/>
        </p:nvCxnSpPr>
        <p:spPr>
          <a:xfrm flipH="1">
            <a:off x="7448690" y="4028056"/>
            <a:ext cx="15463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Rechte verbindingslijn 240">
            <a:extLst>
              <a:ext uri="{FF2B5EF4-FFF2-40B4-BE49-F238E27FC236}">
                <a16:creationId xmlns:a16="http://schemas.microsoft.com/office/drawing/2014/main" id="{63539472-7BBC-51BA-45CC-DBC8866F27E5}"/>
              </a:ext>
            </a:extLst>
          </p:cNvPr>
          <p:cNvCxnSpPr>
            <a:stCxn id="186" idx="4"/>
            <a:endCxn id="214" idx="0"/>
          </p:cNvCxnSpPr>
          <p:nvPr/>
        </p:nvCxnSpPr>
        <p:spPr>
          <a:xfrm flipH="1">
            <a:off x="7255330" y="4028056"/>
            <a:ext cx="208823" cy="179181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Rechte verbindingslijn 241">
            <a:extLst>
              <a:ext uri="{FF2B5EF4-FFF2-40B4-BE49-F238E27FC236}">
                <a16:creationId xmlns:a16="http://schemas.microsoft.com/office/drawing/2014/main" id="{4B629E1A-6C9C-764C-52D6-E2062650060D}"/>
              </a:ext>
            </a:extLst>
          </p:cNvPr>
          <p:cNvCxnSpPr>
            <a:stCxn id="186" idx="4"/>
            <a:endCxn id="202" idx="0"/>
          </p:cNvCxnSpPr>
          <p:nvPr/>
        </p:nvCxnSpPr>
        <p:spPr>
          <a:xfrm flipH="1">
            <a:off x="7327338" y="4028056"/>
            <a:ext cx="136815" cy="179181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Rechte verbindingslijn 242">
            <a:extLst>
              <a:ext uri="{FF2B5EF4-FFF2-40B4-BE49-F238E27FC236}">
                <a16:creationId xmlns:a16="http://schemas.microsoft.com/office/drawing/2014/main" id="{82612B7B-3A46-FF56-9308-DB68EEC49B2E}"/>
              </a:ext>
            </a:extLst>
          </p:cNvPr>
          <p:cNvCxnSpPr>
            <a:stCxn id="186" idx="4"/>
            <a:endCxn id="215" idx="0"/>
          </p:cNvCxnSpPr>
          <p:nvPr/>
        </p:nvCxnSpPr>
        <p:spPr>
          <a:xfrm>
            <a:off x="7464153" y="4028056"/>
            <a:ext cx="79209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Rechte verbindingslijn 243">
            <a:extLst>
              <a:ext uri="{FF2B5EF4-FFF2-40B4-BE49-F238E27FC236}">
                <a16:creationId xmlns:a16="http://schemas.microsoft.com/office/drawing/2014/main" id="{E9A6B65A-58C2-92F6-30BD-845A05717252}"/>
              </a:ext>
            </a:extLst>
          </p:cNvPr>
          <p:cNvCxnSpPr>
            <a:stCxn id="186" idx="4"/>
            <a:endCxn id="208" idx="0"/>
          </p:cNvCxnSpPr>
          <p:nvPr/>
        </p:nvCxnSpPr>
        <p:spPr>
          <a:xfrm flipH="1">
            <a:off x="7448690" y="4028056"/>
            <a:ext cx="15463" cy="179181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Rechte verbindingslijn 244">
            <a:extLst>
              <a:ext uri="{FF2B5EF4-FFF2-40B4-BE49-F238E27FC236}">
                <a16:creationId xmlns:a16="http://schemas.microsoft.com/office/drawing/2014/main" id="{3B392276-E8CC-753A-4445-087FE3D016E5}"/>
              </a:ext>
            </a:extLst>
          </p:cNvPr>
          <p:cNvCxnSpPr>
            <a:stCxn id="186" idx="4"/>
            <a:endCxn id="208" idx="7"/>
          </p:cNvCxnSpPr>
          <p:nvPr/>
        </p:nvCxnSpPr>
        <p:spPr>
          <a:xfrm>
            <a:off x="7464152" y="4028057"/>
            <a:ext cx="35454" cy="1812907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Rechte verbindingslijn 245">
            <a:extLst>
              <a:ext uri="{FF2B5EF4-FFF2-40B4-BE49-F238E27FC236}">
                <a16:creationId xmlns:a16="http://schemas.microsoft.com/office/drawing/2014/main" id="{E5071CA2-B1C3-672F-9671-C70AABBC9865}"/>
              </a:ext>
            </a:extLst>
          </p:cNvPr>
          <p:cNvCxnSpPr>
            <a:stCxn id="186" idx="4"/>
            <a:endCxn id="192" idx="0"/>
          </p:cNvCxnSpPr>
          <p:nvPr/>
        </p:nvCxnSpPr>
        <p:spPr>
          <a:xfrm>
            <a:off x="7464153" y="4028056"/>
            <a:ext cx="200561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Rechte verbindingslijn 246">
            <a:extLst>
              <a:ext uri="{FF2B5EF4-FFF2-40B4-BE49-F238E27FC236}">
                <a16:creationId xmlns:a16="http://schemas.microsoft.com/office/drawing/2014/main" id="{0A0252C8-423F-56C9-E81F-07BDD6FBB238}"/>
              </a:ext>
            </a:extLst>
          </p:cNvPr>
          <p:cNvCxnSpPr>
            <a:stCxn id="186" idx="4"/>
            <a:endCxn id="196" idx="0"/>
          </p:cNvCxnSpPr>
          <p:nvPr/>
        </p:nvCxnSpPr>
        <p:spPr>
          <a:xfrm>
            <a:off x="7464153" y="4028056"/>
            <a:ext cx="136937" cy="18002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Rechte verbindingslijn 247">
            <a:extLst>
              <a:ext uri="{FF2B5EF4-FFF2-40B4-BE49-F238E27FC236}">
                <a16:creationId xmlns:a16="http://schemas.microsoft.com/office/drawing/2014/main" id="{18AE5C08-A3D0-2F2E-834A-C220ECD5D42F}"/>
              </a:ext>
            </a:extLst>
          </p:cNvPr>
          <p:cNvCxnSpPr>
            <a:stCxn id="186" idx="4"/>
            <a:endCxn id="204" idx="0"/>
          </p:cNvCxnSpPr>
          <p:nvPr/>
        </p:nvCxnSpPr>
        <p:spPr>
          <a:xfrm>
            <a:off x="7464152" y="4028056"/>
            <a:ext cx="348370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Rechte verbindingslijn 248">
            <a:extLst>
              <a:ext uri="{FF2B5EF4-FFF2-40B4-BE49-F238E27FC236}">
                <a16:creationId xmlns:a16="http://schemas.microsoft.com/office/drawing/2014/main" id="{CCFFCF56-7311-B0CF-C7EA-5E6C3A21B24A}"/>
              </a:ext>
            </a:extLst>
          </p:cNvPr>
          <p:cNvCxnSpPr>
            <a:stCxn id="186" idx="4"/>
            <a:endCxn id="213" idx="0"/>
          </p:cNvCxnSpPr>
          <p:nvPr/>
        </p:nvCxnSpPr>
        <p:spPr>
          <a:xfrm>
            <a:off x="7464153" y="4028056"/>
            <a:ext cx="295233" cy="179181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Rechte verbindingslijn 249">
            <a:extLst>
              <a:ext uri="{FF2B5EF4-FFF2-40B4-BE49-F238E27FC236}">
                <a16:creationId xmlns:a16="http://schemas.microsoft.com/office/drawing/2014/main" id="{3C54683D-6466-D871-7508-02EA70D3FDE8}"/>
              </a:ext>
            </a:extLst>
          </p:cNvPr>
          <p:cNvCxnSpPr>
            <a:stCxn id="186" idx="4"/>
            <a:endCxn id="200" idx="0"/>
          </p:cNvCxnSpPr>
          <p:nvPr/>
        </p:nvCxnSpPr>
        <p:spPr>
          <a:xfrm>
            <a:off x="7464152" y="4028056"/>
            <a:ext cx="348370" cy="179181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Rechte verbindingslijn 250">
            <a:extLst>
              <a:ext uri="{FF2B5EF4-FFF2-40B4-BE49-F238E27FC236}">
                <a16:creationId xmlns:a16="http://schemas.microsoft.com/office/drawing/2014/main" id="{348572B9-C9C3-84D4-D414-4FA6057D991A}"/>
              </a:ext>
            </a:extLst>
          </p:cNvPr>
          <p:cNvCxnSpPr>
            <a:stCxn id="184" idx="4"/>
            <a:endCxn id="190" idx="0"/>
          </p:cNvCxnSpPr>
          <p:nvPr/>
        </p:nvCxnSpPr>
        <p:spPr>
          <a:xfrm flipH="1">
            <a:off x="7896201" y="4028056"/>
            <a:ext cx="53137" cy="129614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Rechte verbindingslijn 251">
            <a:extLst>
              <a:ext uri="{FF2B5EF4-FFF2-40B4-BE49-F238E27FC236}">
                <a16:creationId xmlns:a16="http://schemas.microsoft.com/office/drawing/2014/main" id="{2137B363-8169-D20C-7F46-A9A1E0B71030}"/>
              </a:ext>
            </a:extLst>
          </p:cNvPr>
          <p:cNvCxnSpPr>
            <a:stCxn id="184" idx="4"/>
            <a:endCxn id="212" idx="0"/>
          </p:cNvCxnSpPr>
          <p:nvPr/>
        </p:nvCxnSpPr>
        <p:spPr>
          <a:xfrm>
            <a:off x="7949338" y="4028056"/>
            <a:ext cx="27255" cy="129614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Rechte verbindingslijn 252">
            <a:extLst>
              <a:ext uri="{FF2B5EF4-FFF2-40B4-BE49-F238E27FC236}">
                <a16:creationId xmlns:a16="http://schemas.microsoft.com/office/drawing/2014/main" id="{24CD60F8-6932-188F-3AB1-9BB63404789D}"/>
              </a:ext>
            </a:extLst>
          </p:cNvPr>
          <p:cNvCxnSpPr>
            <a:stCxn id="184" idx="4"/>
            <a:endCxn id="209" idx="0"/>
          </p:cNvCxnSpPr>
          <p:nvPr/>
        </p:nvCxnSpPr>
        <p:spPr>
          <a:xfrm flipH="1">
            <a:off x="7896201" y="4028056"/>
            <a:ext cx="53137" cy="144016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Rechte verbindingslijn 253">
            <a:extLst>
              <a:ext uri="{FF2B5EF4-FFF2-40B4-BE49-F238E27FC236}">
                <a16:creationId xmlns:a16="http://schemas.microsoft.com/office/drawing/2014/main" id="{9756DC00-C722-B13C-5C90-DD736175B599}"/>
              </a:ext>
            </a:extLst>
          </p:cNvPr>
          <p:cNvCxnSpPr>
            <a:stCxn id="184" idx="4"/>
            <a:endCxn id="193" idx="0"/>
          </p:cNvCxnSpPr>
          <p:nvPr/>
        </p:nvCxnSpPr>
        <p:spPr>
          <a:xfrm>
            <a:off x="7949338" y="4028056"/>
            <a:ext cx="162887" cy="129614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Rechte verbindingslijn 254">
            <a:extLst>
              <a:ext uri="{FF2B5EF4-FFF2-40B4-BE49-F238E27FC236}">
                <a16:creationId xmlns:a16="http://schemas.microsoft.com/office/drawing/2014/main" id="{4D8B40DE-C3CF-4582-6139-F0169BA30046}"/>
              </a:ext>
            </a:extLst>
          </p:cNvPr>
          <p:cNvCxnSpPr>
            <a:stCxn id="184" idx="4"/>
            <a:endCxn id="197" idx="1"/>
          </p:cNvCxnSpPr>
          <p:nvPr/>
        </p:nvCxnSpPr>
        <p:spPr>
          <a:xfrm>
            <a:off x="7949337" y="4028057"/>
            <a:ext cx="48346" cy="1469635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Rechte verbindingslijn 255">
            <a:extLst>
              <a:ext uri="{FF2B5EF4-FFF2-40B4-BE49-F238E27FC236}">
                <a16:creationId xmlns:a16="http://schemas.microsoft.com/office/drawing/2014/main" id="{4285EBBE-8CCA-F24F-EF73-9C26E366C357}"/>
              </a:ext>
            </a:extLst>
          </p:cNvPr>
          <p:cNvCxnSpPr>
            <a:stCxn id="184" idx="4"/>
            <a:endCxn id="205" idx="0"/>
          </p:cNvCxnSpPr>
          <p:nvPr/>
        </p:nvCxnSpPr>
        <p:spPr>
          <a:xfrm>
            <a:off x="7949337" y="4028056"/>
            <a:ext cx="310696" cy="129614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Rechte verbindingslijn 256">
            <a:extLst>
              <a:ext uri="{FF2B5EF4-FFF2-40B4-BE49-F238E27FC236}">
                <a16:creationId xmlns:a16="http://schemas.microsoft.com/office/drawing/2014/main" id="{E763C164-85DB-FD5B-AEF4-D59415101B47}"/>
              </a:ext>
            </a:extLst>
          </p:cNvPr>
          <p:cNvCxnSpPr>
            <a:stCxn id="184" idx="4"/>
            <a:endCxn id="201" idx="0"/>
          </p:cNvCxnSpPr>
          <p:nvPr/>
        </p:nvCxnSpPr>
        <p:spPr>
          <a:xfrm>
            <a:off x="7949337" y="4028056"/>
            <a:ext cx="310696" cy="144016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Rechte verbindingslijn 257">
            <a:extLst>
              <a:ext uri="{FF2B5EF4-FFF2-40B4-BE49-F238E27FC236}">
                <a16:creationId xmlns:a16="http://schemas.microsoft.com/office/drawing/2014/main" id="{465D3802-4FDF-2FE0-212A-9000526CEF92}"/>
              </a:ext>
            </a:extLst>
          </p:cNvPr>
          <p:cNvCxnSpPr>
            <a:stCxn id="184" idx="4"/>
            <a:endCxn id="211" idx="0"/>
          </p:cNvCxnSpPr>
          <p:nvPr/>
        </p:nvCxnSpPr>
        <p:spPr>
          <a:xfrm>
            <a:off x="7949338" y="4028056"/>
            <a:ext cx="230811" cy="144016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Rechte verbindingslijn 258">
            <a:extLst>
              <a:ext uri="{FF2B5EF4-FFF2-40B4-BE49-F238E27FC236}">
                <a16:creationId xmlns:a16="http://schemas.microsoft.com/office/drawing/2014/main" id="{E1827025-76D2-74B9-C1F4-5C42B7C64238}"/>
              </a:ext>
            </a:extLst>
          </p:cNvPr>
          <p:cNvCxnSpPr>
            <a:stCxn id="185" idx="4"/>
            <a:endCxn id="221" idx="0"/>
          </p:cNvCxnSpPr>
          <p:nvPr/>
        </p:nvCxnSpPr>
        <p:spPr>
          <a:xfrm flipH="1">
            <a:off x="8335450" y="4028056"/>
            <a:ext cx="125821" cy="18002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Rechte verbindingslijn 259">
            <a:extLst>
              <a:ext uri="{FF2B5EF4-FFF2-40B4-BE49-F238E27FC236}">
                <a16:creationId xmlns:a16="http://schemas.microsoft.com/office/drawing/2014/main" id="{848B9FD5-4925-9BDF-8B2C-D6118DB2C55F}"/>
              </a:ext>
            </a:extLst>
          </p:cNvPr>
          <p:cNvCxnSpPr>
            <a:stCxn id="185" idx="4"/>
            <a:endCxn id="219" idx="0"/>
          </p:cNvCxnSpPr>
          <p:nvPr/>
        </p:nvCxnSpPr>
        <p:spPr>
          <a:xfrm flipH="1">
            <a:off x="8399074" y="4028056"/>
            <a:ext cx="62197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Rechte verbindingslijn 260">
            <a:extLst>
              <a:ext uri="{FF2B5EF4-FFF2-40B4-BE49-F238E27FC236}">
                <a16:creationId xmlns:a16="http://schemas.microsoft.com/office/drawing/2014/main" id="{210B3814-47C0-A521-3CED-FAA4E386EA6F}"/>
              </a:ext>
            </a:extLst>
          </p:cNvPr>
          <p:cNvCxnSpPr>
            <a:stCxn id="185" idx="4"/>
            <a:endCxn id="223" idx="0"/>
          </p:cNvCxnSpPr>
          <p:nvPr/>
        </p:nvCxnSpPr>
        <p:spPr>
          <a:xfrm>
            <a:off x="8461270" y="4028056"/>
            <a:ext cx="85612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Rechte verbindingslijn 261">
            <a:extLst>
              <a:ext uri="{FF2B5EF4-FFF2-40B4-BE49-F238E27FC236}">
                <a16:creationId xmlns:a16="http://schemas.microsoft.com/office/drawing/2014/main" id="{002304F6-21ED-F591-8F7F-C48C0154DFDF}"/>
              </a:ext>
            </a:extLst>
          </p:cNvPr>
          <p:cNvCxnSpPr>
            <a:stCxn id="185" idx="4"/>
            <a:endCxn id="222" idx="0"/>
          </p:cNvCxnSpPr>
          <p:nvPr/>
        </p:nvCxnSpPr>
        <p:spPr>
          <a:xfrm>
            <a:off x="8461270" y="4028056"/>
            <a:ext cx="85612" cy="179181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Rechte verbindingslijn 262">
            <a:extLst>
              <a:ext uri="{FF2B5EF4-FFF2-40B4-BE49-F238E27FC236}">
                <a16:creationId xmlns:a16="http://schemas.microsoft.com/office/drawing/2014/main" id="{FC52F352-EA0F-C3C0-61E4-8A0E695E76B6}"/>
              </a:ext>
            </a:extLst>
          </p:cNvPr>
          <p:cNvCxnSpPr>
            <a:stCxn id="185" idx="4"/>
            <a:endCxn id="217" idx="0"/>
          </p:cNvCxnSpPr>
          <p:nvPr/>
        </p:nvCxnSpPr>
        <p:spPr>
          <a:xfrm>
            <a:off x="8461271" y="4028056"/>
            <a:ext cx="225835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Rechte verbindingslijn 263">
            <a:extLst>
              <a:ext uri="{FF2B5EF4-FFF2-40B4-BE49-F238E27FC236}">
                <a16:creationId xmlns:a16="http://schemas.microsoft.com/office/drawing/2014/main" id="{41AC70F9-0E19-4A80-1940-912AD19A3EFA}"/>
              </a:ext>
            </a:extLst>
          </p:cNvPr>
          <p:cNvCxnSpPr>
            <a:stCxn id="185" idx="4"/>
            <a:endCxn id="224" idx="0"/>
          </p:cNvCxnSpPr>
          <p:nvPr/>
        </p:nvCxnSpPr>
        <p:spPr>
          <a:xfrm>
            <a:off x="8461271" y="4028056"/>
            <a:ext cx="225835" cy="179181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Rechte verbindingslijn 264">
            <a:extLst>
              <a:ext uri="{FF2B5EF4-FFF2-40B4-BE49-F238E27FC236}">
                <a16:creationId xmlns:a16="http://schemas.microsoft.com/office/drawing/2014/main" id="{004A472C-F82B-4681-09DC-25A769DD278D}"/>
              </a:ext>
            </a:extLst>
          </p:cNvPr>
          <p:cNvCxnSpPr>
            <a:stCxn id="185" idx="4"/>
            <a:endCxn id="225" idx="0"/>
          </p:cNvCxnSpPr>
          <p:nvPr/>
        </p:nvCxnSpPr>
        <p:spPr>
          <a:xfrm>
            <a:off x="8461271" y="4028056"/>
            <a:ext cx="366443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Rechte verbindingslijn 265">
            <a:extLst>
              <a:ext uri="{FF2B5EF4-FFF2-40B4-BE49-F238E27FC236}">
                <a16:creationId xmlns:a16="http://schemas.microsoft.com/office/drawing/2014/main" id="{DFB0CA96-E32F-09A4-89BE-90D398D02B83}"/>
              </a:ext>
            </a:extLst>
          </p:cNvPr>
          <p:cNvCxnSpPr>
            <a:stCxn id="185" idx="4"/>
            <a:endCxn id="218" idx="0"/>
          </p:cNvCxnSpPr>
          <p:nvPr/>
        </p:nvCxnSpPr>
        <p:spPr>
          <a:xfrm>
            <a:off x="8461271" y="4028056"/>
            <a:ext cx="441859" cy="16478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450C9C01-12F0-A67B-92BC-6E823A456ECF}"/>
              </a:ext>
            </a:extLst>
          </p:cNvPr>
          <p:cNvCxnSpPr>
            <a:stCxn id="185" idx="4"/>
            <a:endCxn id="220" idx="0"/>
          </p:cNvCxnSpPr>
          <p:nvPr/>
        </p:nvCxnSpPr>
        <p:spPr>
          <a:xfrm>
            <a:off x="8461271" y="4028056"/>
            <a:ext cx="378235" cy="18002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Rechte verbindingslijn 267">
            <a:extLst>
              <a:ext uri="{FF2B5EF4-FFF2-40B4-BE49-F238E27FC236}">
                <a16:creationId xmlns:a16="http://schemas.microsoft.com/office/drawing/2014/main" id="{956E9536-3CFF-8D92-A1CB-8E2591A68006}"/>
              </a:ext>
            </a:extLst>
          </p:cNvPr>
          <p:cNvCxnSpPr>
            <a:cxnSpLocks/>
          </p:cNvCxnSpPr>
          <p:nvPr/>
        </p:nvCxnSpPr>
        <p:spPr>
          <a:xfrm flipV="1">
            <a:off x="3575720" y="2875928"/>
            <a:ext cx="0" cy="2943944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Tekstvak 270">
            <a:extLst>
              <a:ext uri="{FF2B5EF4-FFF2-40B4-BE49-F238E27FC236}">
                <a16:creationId xmlns:a16="http://schemas.microsoft.com/office/drawing/2014/main" id="{113D45F4-9A3D-F2E0-F904-94458D9F52BA}"/>
              </a:ext>
            </a:extLst>
          </p:cNvPr>
          <p:cNvSpPr txBox="1"/>
          <p:nvPr/>
        </p:nvSpPr>
        <p:spPr>
          <a:xfrm>
            <a:off x="1937193" y="2871861"/>
            <a:ext cx="15665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i="1" dirty="0">
                <a:solidFill>
                  <a:schemeClr val="tx1">
                    <a:lumMod val="50000"/>
                  </a:schemeClr>
                </a:solidFill>
              </a:rPr>
              <a:t>Countries</a:t>
            </a: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r>
              <a:rPr lang="en-GB" sz="1600" i="1" dirty="0">
                <a:solidFill>
                  <a:schemeClr val="tx1">
                    <a:lumMod val="50000"/>
                  </a:schemeClr>
                </a:solidFill>
              </a:rPr>
              <a:t>Time points </a:t>
            </a:r>
            <a:br>
              <a:rPr lang="en-GB" sz="1600" i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GB" sz="1600" i="1" dirty="0">
                <a:solidFill>
                  <a:schemeClr val="tx1">
                    <a:lumMod val="50000"/>
                  </a:schemeClr>
                </a:solidFill>
              </a:rPr>
              <a:t>(country-years)</a:t>
            </a: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endParaRPr lang="en-GB" sz="1600" i="1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r>
              <a:rPr lang="en-GB" sz="1600" i="1" dirty="0">
                <a:solidFill>
                  <a:schemeClr val="tx1">
                    <a:lumMod val="50000"/>
                  </a:schemeClr>
                </a:solidFill>
              </a:rPr>
              <a:t>Individuals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DB26C7-01AA-89E4-F88A-41E8E5E5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61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8" grpId="0" animBg="1"/>
      <p:bldP spid="189" grpId="0" animBg="1"/>
      <p:bldP spid="189" grpId="1" animBg="1"/>
      <p:bldP spid="190" grpId="0" animBg="1"/>
      <p:bldP spid="190" grpId="1" animBg="1"/>
      <p:bldP spid="192" grpId="0" animBg="1"/>
      <p:bldP spid="192" grpId="1" animBg="1"/>
      <p:bldP spid="193" grpId="0" animBg="1"/>
      <p:bldP spid="193" grpId="1" animBg="1"/>
      <p:bldP spid="196" grpId="0" animBg="1"/>
      <p:bldP spid="196" grpId="1" animBg="1"/>
      <p:bldP spid="197" grpId="0" animBg="1"/>
      <p:bldP spid="197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8" grpId="0" animBg="1"/>
      <p:bldP spid="208" grpId="1" animBg="1"/>
      <p:bldP spid="209" grpId="0" animBg="1"/>
      <p:bldP spid="209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CD4A7-ED0D-1B18-F6CC-5F68FD4BE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8795B-F282-3B6F-04EE-8B5618A1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Decomposition of variance across levels</a:t>
            </a:r>
          </a:p>
        </p:txBody>
      </p:sp>
      <p:grpSp>
        <p:nvGrpSpPr>
          <p:cNvPr id="21" name="Groeperen 20">
            <a:extLst>
              <a:ext uri="{FF2B5EF4-FFF2-40B4-BE49-F238E27FC236}">
                <a16:creationId xmlns:a16="http://schemas.microsoft.com/office/drawing/2014/main" id="{42D095A1-477E-7C32-59B1-0604E22289AE}"/>
              </a:ext>
            </a:extLst>
          </p:cNvPr>
          <p:cNvGrpSpPr/>
          <p:nvPr/>
        </p:nvGrpSpPr>
        <p:grpSpPr>
          <a:xfrm>
            <a:off x="3359696" y="1467042"/>
            <a:ext cx="1296144" cy="1169871"/>
            <a:chOff x="755576" y="1827081"/>
            <a:chExt cx="1296144" cy="1169871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A963CDF1-AA01-FAF9-77C5-6227BFD445BD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F9F3A836-EC13-606D-561C-829C70697B45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5D4EA54-A5F1-DC8B-438D-31EBEDB4BA55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B732B119-1B21-78F8-1B6E-74217DB7C2F6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6F5D24E6-D208-F421-28FC-0AA71EED2DB1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A295D5ED-49A7-5CB9-AD94-D87F376082DA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7B759BD5-18EC-ABC2-777D-F9D9C06CA093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2CEE928F-25D2-080B-66A4-7B69BBBF8EFD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eperen 19">
            <a:extLst>
              <a:ext uri="{FF2B5EF4-FFF2-40B4-BE49-F238E27FC236}">
                <a16:creationId xmlns:a16="http://schemas.microsoft.com/office/drawing/2014/main" id="{D8226047-A02D-2245-EEAF-0BC667E0D22E}"/>
              </a:ext>
            </a:extLst>
          </p:cNvPr>
          <p:cNvGrpSpPr/>
          <p:nvPr/>
        </p:nvGrpSpPr>
        <p:grpSpPr>
          <a:xfrm>
            <a:off x="3431705" y="4532160"/>
            <a:ext cx="1291267" cy="1129089"/>
            <a:chOff x="3392187" y="2294377"/>
            <a:chExt cx="1291267" cy="1129089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81F27784-550F-9F08-4706-CDD0B6692018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E088A2BD-2798-1D0B-3DDF-EB8D6CB15E78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DBCC809-38AF-17EE-D76C-1CCB9ABCBF9D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A7C1D34A-B8D1-896E-E6E0-C45302DBECF0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97EBA389-EABA-A41B-3FBC-4050423148F9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6320642B-F4DC-B854-771A-A29D54087D9F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4436F638-548A-8EFF-85A6-52AFAEA2486C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0170B074-1E74-E6D5-284C-EDC3422DEE0C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Groeperen 21">
            <a:extLst>
              <a:ext uri="{FF2B5EF4-FFF2-40B4-BE49-F238E27FC236}">
                <a16:creationId xmlns:a16="http://schemas.microsoft.com/office/drawing/2014/main" id="{6B47642F-0106-04FE-1768-DAB488FCC1B0}"/>
              </a:ext>
            </a:extLst>
          </p:cNvPr>
          <p:cNvGrpSpPr/>
          <p:nvPr/>
        </p:nvGrpSpPr>
        <p:grpSpPr>
          <a:xfrm>
            <a:off x="5807968" y="1916833"/>
            <a:ext cx="1296144" cy="1169871"/>
            <a:chOff x="755576" y="1827081"/>
            <a:chExt cx="1296144" cy="1169871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86BA69CF-9D6A-EB09-C86A-038DCF244E32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6E0D2801-ADB4-9151-343D-F28FBC6C3EFC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7BE6D5FE-0380-1F22-A346-F651022A1D7B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A8F306B-8E5B-C7D4-E1FC-8E33A092B65B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0AA2FBF2-4A7F-EB78-D5F7-9116807CF450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5A52922E-1208-BE2A-67AE-888EA6F08A94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AB662ADA-49F1-AFC4-ED5C-0FE973F360C8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47CCED90-FCB0-C9C4-A310-E7DA62286EFF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1" name="Groeperen 30">
            <a:extLst>
              <a:ext uri="{FF2B5EF4-FFF2-40B4-BE49-F238E27FC236}">
                <a16:creationId xmlns:a16="http://schemas.microsoft.com/office/drawing/2014/main" id="{6E346B3F-5157-04F5-005F-FAE778AC6CF7}"/>
              </a:ext>
            </a:extLst>
          </p:cNvPr>
          <p:cNvGrpSpPr/>
          <p:nvPr/>
        </p:nvGrpSpPr>
        <p:grpSpPr>
          <a:xfrm>
            <a:off x="5884854" y="3294519"/>
            <a:ext cx="1291267" cy="1129089"/>
            <a:chOff x="3392187" y="2294377"/>
            <a:chExt cx="1291267" cy="1129089"/>
          </a:xfrm>
        </p:grpSpPr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C91F40B1-554C-E5D8-85C6-374015E9BED0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D1BAD29F-A959-6E1E-A4DF-0297F6D7DC6E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ECC167E5-E788-F190-8545-8F12F31A37A9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35ED11B6-959F-44C8-5FF3-FF44FE5E6094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3C73A46F-30FA-F69F-3094-0E6FD20F0F80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17ED041D-12A6-D848-F991-3822D163025E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E8BF514D-2107-33BF-BA1D-4A22424262A1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A4B56163-451E-EB0F-46DE-BB4201811127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eperen 39">
            <a:extLst>
              <a:ext uri="{FF2B5EF4-FFF2-40B4-BE49-F238E27FC236}">
                <a16:creationId xmlns:a16="http://schemas.microsoft.com/office/drawing/2014/main" id="{DD0F6676-9FD1-E637-F9A3-89C76F0F04C9}"/>
              </a:ext>
            </a:extLst>
          </p:cNvPr>
          <p:cNvGrpSpPr/>
          <p:nvPr/>
        </p:nvGrpSpPr>
        <p:grpSpPr>
          <a:xfrm>
            <a:off x="7896201" y="1700809"/>
            <a:ext cx="1291267" cy="1129089"/>
            <a:chOff x="3392187" y="2294377"/>
            <a:chExt cx="1291267" cy="1129089"/>
          </a:xfrm>
        </p:grpSpPr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11C8C971-2C85-984A-70F0-29D99320FB49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A12CBBA0-A08D-AD76-DE7D-6AAD32C6D227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E162744C-A9F0-6165-EC98-1AC6F4EC5C72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AE00CF7D-059F-6FD5-1EC4-8F6E5051D344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B9DF5965-45CC-9E91-3125-ED1FB2359CC1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5C165CF-6B11-7160-167C-FB5D42F2B499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19F2E645-867D-85A4-6F4F-860C128D83D4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006E9ADC-EB57-F937-A84D-522492F24D03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9" name="Groeperen 48">
            <a:extLst>
              <a:ext uri="{FF2B5EF4-FFF2-40B4-BE49-F238E27FC236}">
                <a16:creationId xmlns:a16="http://schemas.microsoft.com/office/drawing/2014/main" id="{BDB22139-25D7-E9B2-EDA0-77804FF54E66}"/>
              </a:ext>
            </a:extLst>
          </p:cNvPr>
          <p:cNvGrpSpPr/>
          <p:nvPr/>
        </p:nvGrpSpPr>
        <p:grpSpPr>
          <a:xfrm>
            <a:off x="8040216" y="2636913"/>
            <a:ext cx="1296144" cy="1169871"/>
            <a:chOff x="755576" y="1827081"/>
            <a:chExt cx="1296144" cy="1169871"/>
          </a:xfrm>
        </p:grpSpPr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4340040C-8079-8A4D-24A5-E1C962439CAE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66A9518-E604-9CF6-BBD2-8208FEF66749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4C9A03E1-BA53-6AAB-5ED6-EFF1FA1785E5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07E52785-2A25-54D9-9C3D-B636DCFA5B8A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576CED0D-1E95-0D5B-C83A-6D568AFCC4B8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F7F18496-7FCE-07D2-9F69-998E106519BB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CB1D4BDE-5E6E-7B2E-92A2-B4F6D63A4ADE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82381381-16C2-B609-EFE0-EB9BEE2827E9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301066B4-6EE7-8105-A30F-7B97FD75B106}"/>
              </a:ext>
            </a:extLst>
          </p:cNvPr>
          <p:cNvCxnSpPr/>
          <p:nvPr/>
        </p:nvCxnSpPr>
        <p:spPr>
          <a:xfrm flipV="1">
            <a:off x="2351584" y="5877273"/>
            <a:ext cx="7560840" cy="1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>
            <a:extLst>
              <a:ext uri="{FF2B5EF4-FFF2-40B4-BE49-F238E27FC236}">
                <a16:creationId xmlns:a16="http://schemas.microsoft.com/office/drawing/2014/main" id="{60C23CD0-A9CF-511F-DC14-7FE0DF815F14}"/>
              </a:ext>
            </a:extLst>
          </p:cNvPr>
          <p:cNvCxnSpPr/>
          <p:nvPr/>
        </p:nvCxnSpPr>
        <p:spPr>
          <a:xfrm flipV="1">
            <a:off x="2351584" y="1268761"/>
            <a:ext cx="0" cy="4608513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kstvak 78">
            <a:extLst>
              <a:ext uri="{FF2B5EF4-FFF2-40B4-BE49-F238E27FC236}">
                <a16:creationId xmlns:a16="http://schemas.microsoft.com/office/drawing/2014/main" id="{AE712A66-33D1-7535-A63B-0929596A27B4}"/>
              </a:ext>
            </a:extLst>
          </p:cNvPr>
          <p:cNvSpPr txBox="1"/>
          <p:nvPr/>
        </p:nvSpPr>
        <p:spPr>
          <a:xfrm>
            <a:off x="3791744" y="5980638"/>
            <a:ext cx="64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T1			T2			T3</a:t>
            </a: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CE5D16F6-87E3-21DB-0A64-2DDF6073F918}"/>
              </a:ext>
            </a:extLst>
          </p:cNvPr>
          <p:cNvSpPr txBox="1"/>
          <p:nvPr/>
        </p:nvSpPr>
        <p:spPr>
          <a:xfrm rot="16200000">
            <a:off x="1093309" y="2342150"/>
            <a:ext cx="1941384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Perceived threat</a:t>
            </a:r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B7B3BE6E-2C1E-3C0F-8D06-B757311E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45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D54E-5059-9B1D-DADB-78DBC3C9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352E8-DE6D-40E1-7A93-E7AD399A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Decomposition of variance across levels</a:t>
            </a:r>
          </a:p>
        </p:txBody>
      </p:sp>
      <p:grpSp>
        <p:nvGrpSpPr>
          <p:cNvPr id="21" name="Groeperen 20">
            <a:extLst>
              <a:ext uri="{FF2B5EF4-FFF2-40B4-BE49-F238E27FC236}">
                <a16:creationId xmlns:a16="http://schemas.microsoft.com/office/drawing/2014/main" id="{105C822C-BAD1-2D24-D160-6DD67ED1FAB1}"/>
              </a:ext>
            </a:extLst>
          </p:cNvPr>
          <p:cNvGrpSpPr/>
          <p:nvPr/>
        </p:nvGrpSpPr>
        <p:grpSpPr>
          <a:xfrm>
            <a:off x="3359696" y="1467042"/>
            <a:ext cx="1296144" cy="1169871"/>
            <a:chOff x="755576" y="1827081"/>
            <a:chExt cx="1296144" cy="1169871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CD51AA35-0E15-6F24-0A31-717C75952261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D0E604A-2F27-8B10-0BB9-423770665E9D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C83CDAA2-1627-69C0-5319-F3699A2F09BE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1803B6AE-EAC1-6C57-1C03-811FA7D1BCB7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F3809DD-9782-7F32-5393-7481BFB69881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DCB348B8-7AE6-E088-0B41-968375F3820E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84E30EF2-7B18-C83A-9A9A-B70841E5DD4D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10844A71-0894-9141-E55B-3FCD9E71793E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eperen 19">
            <a:extLst>
              <a:ext uri="{FF2B5EF4-FFF2-40B4-BE49-F238E27FC236}">
                <a16:creationId xmlns:a16="http://schemas.microsoft.com/office/drawing/2014/main" id="{ACEF6DE6-94CB-DC34-EFCA-A0904856205F}"/>
              </a:ext>
            </a:extLst>
          </p:cNvPr>
          <p:cNvGrpSpPr/>
          <p:nvPr/>
        </p:nvGrpSpPr>
        <p:grpSpPr>
          <a:xfrm>
            <a:off x="3431705" y="4532160"/>
            <a:ext cx="1291267" cy="1129089"/>
            <a:chOff x="3392187" y="2294377"/>
            <a:chExt cx="1291267" cy="1129089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E4F375B4-4A0B-1B61-6C90-958E37DC8998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5AE9F392-E301-1F35-AC87-5792AE70F79C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04BC7585-163B-B23B-89A1-3AAD92551B17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E9E76954-F7E3-369A-9F1B-37356DA34B87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74065CF1-16EF-FF1A-26CA-7126F9FAB5C2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9B3E5288-412A-41AA-EBA2-4CE004FA48DB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B525AE8E-34BA-B429-2D50-D71698FC79AC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9D35069-D26D-D206-F8F4-C7DBC0D1E6DD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Groeperen 21">
            <a:extLst>
              <a:ext uri="{FF2B5EF4-FFF2-40B4-BE49-F238E27FC236}">
                <a16:creationId xmlns:a16="http://schemas.microsoft.com/office/drawing/2014/main" id="{2EB4F9C2-BC03-B93E-3901-FE0971B9ACFC}"/>
              </a:ext>
            </a:extLst>
          </p:cNvPr>
          <p:cNvGrpSpPr/>
          <p:nvPr/>
        </p:nvGrpSpPr>
        <p:grpSpPr>
          <a:xfrm>
            <a:off x="5807968" y="1916833"/>
            <a:ext cx="1296144" cy="1169871"/>
            <a:chOff x="755576" y="1827081"/>
            <a:chExt cx="1296144" cy="1169871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6F55AFE3-AF5D-4663-1AE4-DBDC4CF64F88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52B81CD-AE51-81D7-9178-E4961E41922A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36D10CA2-1C3D-791B-6F64-EAF1F698B6AB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E198401-E7EE-BCD2-A7E2-ACF9AFE0BA98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754FDFFA-BB34-901B-3B05-AA49B34A45FC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CE3235D7-D98D-A8BE-A8CE-5125765DC32B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6493DDB8-E823-254E-E77B-D19427044B0D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65B15FC-303D-9C4A-F934-A340EC349007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1" name="Groeperen 30">
            <a:extLst>
              <a:ext uri="{FF2B5EF4-FFF2-40B4-BE49-F238E27FC236}">
                <a16:creationId xmlns:a16="http://schemas.microsoft.com/office/drawing/2014/main" id="{116AFE1B-BDBF-2162-6752-0C9734F7541B}"/>
              </a:ext>
            </a:extLst>
          </p:cNvPr>
          <p:cNvGrpSpPr/>
          <p:nvPr/>
        </p:nvGrpSpPr>
        <p:grpSpPr>
          <a:xfrm>
            <a:off x="5884854" y="3294519"/>
            <a:ext cx="1291267" cy="1129089"/>
            <a:chOff x="3392187" y="2294377"/>
            <a:chExt cx="1291267" cy="1129089"/>
          </a:xfrm>
        </p:grpSpPr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FB48F099-31B0-8F18-01A4-63D99E26F553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080A0B0F-3136-D0E7-740C-FDB9B42B3AB9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B514A028-C031-8D10-C981-C4010B57F2BD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4FAD4083-C68E-03B2-EDCD-C676481EE424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DCBD5461-0871-D57C-21E4-176F33823068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57715EF-C5D7-8E7E-2D6D-D2294D73B316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FD5AC38B-AB9F-CF57-D532-C629ABCAC7F9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7DF75FEA-A1C1-50FE-CB12-6BBE74DE1D4B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eperen 39">
            <a:extLst>
              <a:ext uri="{FF2B5EF4-FFF2-40B4-BE49-F238E27FC236}">
                <a16:creationId xmlns:a16="http://schemas.microsoft.com/office/drawing/2014/main" id="{4F7F8762-18ED-1C9C-19F7-C6AFE5E51524}"/>
              </a:ext>
            </a:extLst>
          </p:cNvPr>
          <p:cNvGrpSpPr/>
          <p:nvPr/>
        </p:nvGrpSpPr>
        <p:grpSpPr>
          <a:xfrm>
            <a:off x="7896201" y="1700809"/>
            <a:ext cx="1291267" cy="1129089"/>
            <a:chOff x="3392187" y="2294377"/>
            <a:chExt cx="1291267" cy="1129089"/>
          </a:xfrm>
        </p:grpSpPr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59FB54A6-390D-759A-128B-E4FABECFE012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EACCC5F3-5331-41EE-33C5-65F057E727C7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CD0B6A46-7B54-A4E0-54A0-44C68F2871C5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31BF8D38-584E-C0EF-7ABD-B90F4AEDAAEB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C51678D9-043D-C4CD-BCA0-E9889459F76B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69D28FFE-092B-0D40-15F4-AAB28885CB62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B15B1501-213E-E915-5C96-C35B198FC011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F922486C-A9CF-56E5-CE92-DA1A3A7E2C3C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9" name="Groeperen 48">
            <a:extLst>
              <a:ext uri="{FF2B5EF4-FFF2-40B4-BE49-F238E27FC236}">
                <a16:creationId xmlns:a16="http://schemas.microsoft.com/office/drawing/2014/main" id="{9250BBAD-35B7-FAE6-6BA5-5260791B02AB}"/>
              </a:ext>
            </a:extLst>
          </p:cNvPr>
          <p:cNvGrpSpPr/>
          <p:nvPr/>
        </p:nvGrpSpPr>
        <p:grpSpPr>
          <a:xfrm>
            <a:off x="8040216" y="2636913"/>
            <a:ext cx="1296144" cy="1169871"/>
            <a:chOff x="755576" y="1827081"/>
            <a:chExt cx="1296144" cy="1169871"/>
          </a:xfrm>
        </p:grpSpPr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1D108DF3-CBD5-B5F5-B2FA-6A3B8EC6AAEB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280E92C9-5C83-718D-1B4C-6DF286818F4C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F083162-4F81-8B2F-74B0-04B5B07A714E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95376EAD-B678-9410-1AE0-70ACCAB46C62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EEA6722C-5D44-28A5-194A-C08C6776BC33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10AD9DBB-17D4-CAA0-9B52-F1AAAE18D0B8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B9C575BE-4B87-818B-ABDE-4924751D0CAB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910D9077-1222-B2AB-562A-CEAE25B4EE99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68" name="Rechte verbindingslijn 67">
            <a:extLst>
              <a:ext uri="{FF2B5EF4-FFF2-40B4-BE49-F238E27FC236}">
                <a16:creationId xmlns:a16="http://schemas.microsoft.com/office/drawing/2014/main" id="{29FE7B35-DE06-4310-73A4-46CE24B806F9}"/>
              </a:ext>
            </a:extLst>
          </p:cNvPr>
          <p:cNvCxnSpPr/>
          <p:nvPr/>
        </p:nvCxnSpPr>
        <p:spPr>
          <a:xfrm>
            <a:off x="3215680" y="4077072"/>
            <a:ext cx="6336704" cy="0"/>
          </a:xfrm>
          <a:prstGeom prst="line">
            <a:avLst/>
          </a:prstGeom>
          <a:ln w="38100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>
            <a:extLst>
              <a:ext uri="{FF2B5EF4-FFF2-40B4-BE49-F238E27FC236}">
                <a16:creationId xmlns:a16="http://schemas.microsoft.com/office/drawing/2014/main" id="{77151028-5B38-86E7-EBED-9B8D9C74604C}"/>
              </a:ext>
            </a:extLst>
          </p:cNvPr>
          <p:cNvCxnSpPr/>
          <p:nvPr/>
        </p:nvCxnSpPr>
        <p:spPr>
          <a:xfrm flipV="1">
            <a:off x="3215680" y="2348881"/>
            <a:ext cx="6336704" cy="15229"/>
          </a:xfrm>
          <a:prstGeom prst="line">
            <a:avLst/>
          </a:prstGeom>
          <a:ln w="38100" cmpd="sng">
            <a:solidFill>
              <a:srgbClr val="3366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FF78E0AF-6EFF-7699-F0CA-AC116ED94C2E}"/>
              </a:ext>
            </a:extLst>
          </p:cNvPr>
          <p:cNvCxnSpPr/>
          <p:nvPr/>
        </p:nvCxnSpPr>
        <p:spPr>
          <a:xfrm flipV="1">
            <a:off x="2351584" y="5877273"/>
            <a:ext cx="7560840" cy="1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>
            <a:extLst>
              <a:ext uri="{FF2B5EF4-FFF2-40B4-BE49-F238E27FC236}">
                <a16:creationId xmlns:a16="http://schemas.microsoft.com/office/drawing/2014/main" id="{B889DE80-7864-1009-3DEA-521C2A39B1D6}"/>
              </a:ext>
            </a:extLst>
          </p:cNvPr>
          <p:cNvCxnSpPr/>
          <p:nvPr/>
        </p:nvCxnSpPr>
        <p:spPr>
          <a:xfrm flipV="1">
            <a:off x="2351584" y="1268761"/>
            <a:ext cx="0" cy="4608513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kstvak 78">
            <a:extLst>
              <a:ext uri="{FF2B5EF4-FFF2-40B4-BE49-F238E27FC236}">
                <a16:creationId xmlns:a16="http://schemas.microsoft.com/office/drawing/2014/main" id="{7F7B48ED-2E84-9AE1-32D4-364C0CCBFCFD}"/>
              </a:ext>
            </a:extLst>
          </p:cNvPr>
          <p:cNvSpPr txBox="1"/>
          <p:nvPr/>
        </p:nvSpPr>
        <p:spPr>
          <a:xfrm>
            <a:off x="3791744" y="5980638"/>
            <a:ext cx="64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T1			T2			T3</a:t>
            </a: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03378E79-5FDA-0C7C-35D3-AA8859D2F5ED}"/>
              </a:ext>
            </a:extLst>
          </p:cNvPr>
          <p:cNvSpPr txBox="1"/>
          <p:nvPr/>
        </p:nvSpPr>
        <p:spPr>
          <a:xfrm rot="16200000">
            <a:off x="1093309" y="2342150"/>
            <a:ext cx="1941384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Perceived threat</a:t>
            </a:r>
          </a:p>
        </p:txBody>
      </p: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AC698556-8EB2-7060-2347-76C27A4DC92B}"/>
              </a:ext>
            </a:extLst>
          </p:cNvPr>
          <p:cNvCxnSpPr/>
          <p:nvPr/>
        </p:nvCxnSpPr>
        <p:spPr>
          <a:xfrm>
            <a:off x="3215680" y="3212976"/>
            <a:ext cx="6336704" cy="0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E8499BED-3EE1-76DE-D644-BB23EE652FF3}"/>
              </a:ext>
            </a:extLst>
          </p:cNvPr>
          <p:cNvCxnSpPr/>
          <p:nvPr/>
        </p:nvCxnSpPr>
        <p:spPr>
          <a:xfrm>
            <a:off x="5087888" y="2381441"/>
            <a:ext cx="0" cy="774756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5E43BCD8-FEA4-4ABB-6AE5-B0960439CFFA}"/>
              </a:ext>
            </a:extLst>
          </p:cNvPr>
          <p:cNvCxnSpPr/>
          <p:nvPr/>
        </p:nvCxnSpPr>
        <p:spPr>
          <a:xfrm>
            <a:off x="5087888" y="3230308"/>
            <a:ext cx="0" cy="774756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6948D880-C578-F804-54FF-326C38C56843}"/>
              </a:ext>
            </a:extLst>
          </p:cNvPr>
          <p:cNvSpPr txBox="1"/>
          <p:nvPr/>
        </p:nvSpPr>
        <p:spPr>
          <a:xfrm>
            <a:off x="5316481" y="4841434"/>
            <a:ext cx="490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Level 3: differences between countries</a:t>
            </a:r>
          </a:p>
        </p:txBody>
      </p:sp>
      <p:sp>
        <p:nvSpPr>
          <p:cNvPr id="59" name="Tijdelijke aanduiding voor dianummer 58">
            <a:extLst>
              <a:ext uri="{FF2B5EF4-FFF2-40B4-BE49-F238E27FC236}">
                <a16:creationId xmlns:a16="http://schemas.microsoft.com/office/drawing/2014/main" id="{5B15DBD8-390D-93E2-42F1-0359C4A3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5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8E2D4-ECCF-0DB9-B7A1-BF0C6C1B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49ADB-1D72-8756-0129-7926AB08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Decomposition of variance across levels</a:t>
            </a:r>
          </a:p>
        </p:txBody>
      </p:sp>
      <p:grpSp>
        <p:nvGrpSpPr>
          <p:cNvPr id="21" name="Groeperen 20">
            <a:extLst>
              <a:ext uri="{FF2B5EF4-FFF2-40B4-BE49-F238E27FC236}">
                <a16:creationId xmlns:a16="http://schemas.microsoft.com/office/drawing/2014/main" id="{CE72CDFD-36B4-B10F-28D4-4376AEDC4AF3}"/>
              </a:ext>
            </a:extLst>
          </p:cNvPr>
          <p:cNvGrpSpPr/>
          <p:nvPr/>
        </p:nvGrpSpPr>
        <p:grpSpPr>
          <a:xfrm>
            <a:off x="3359696" y="1467042"/>
            <a:ext cx="1296144" cy="1169871"/>
            <a:chOff x="755576" y="1827081"/>
            <a:chExt cx="1296144" cy="1169871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B4D0233E-E5DA-4C5E-1AAB-82956FDC903F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4009B478-62A2-5103-7CA9-7CBFAAD19C6C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9B1BC1B-E23D-9406-D85B-2544C8150761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B57A1AB0-1184-5653-5559-6F87089AEEF6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A73794B5-B6A5-BD06-47B3-8C71C2D8B7AD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F4383B2E-B6B3-75C3-B891-0C7BB1EAAECB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4C5BC64-2E9F-B2C1-4B9C-29D56F01D04F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E483CEC9-1B45-14E3-FC78-FF16F0235E73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eperen 19">
            <a:extLst>
              <a:ext uri="{FF2B5EF4-FFF2-40B4-BE49-F238E27FC236}">
                <a16:creationId xmlns:a16="http://schemas.microsoft.com/office/drawing/2014/main" id="{857D2841-8688-682E-D540-F3448C028DD1}"/>
              </a:ext>
            </a:extLst>
          </p:cNvPr>
          <p:cNvGrpSpPr/>
          <p:nvPr/>
        </p:nvGrpSpPr>
        <p:grpSpPr>
          <a:xfrm>
            <a:off x="3431705" y="4532160"/>
            <a:ext cx="1291267" cy="1129089"/>
            <a:chOff x="3392187" y="2294377"/>
            <a:chExt cx="1291267" cy="1129089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60C34F24-7370-47B1-3769-92D8F8899D76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8595D7CA-99B3-CDE6-703F-6591E00B188B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232DA262-C686-785B-80CD-47723C19462E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20A9A89C-2245-8670-CBA4-669ECBF867B0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8AB1AD1D-2E58-6731-40F3-B6E7649A74F1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001C2C7D-8568-3920-5CC4-042C69AE7814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77435CC-58CB-BEB9-FD81-75380CD2661D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4472FC7D-D391-53F9-E191-585B2FE94962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Groeperen 21">
            <a:extLst>
              <a:ext uri="{FF2B5EF4-FFF2-40B4-BE49-F238E27FC236}">
                <a16:creationId xmlns:a16="http://schemas.microsoft.com/office/drawing/2014/main" id="{E8FDDA16-27B2-80B1-1E41-6FE16B7665E9}"/>
              </a:ext>
            </a:extLst>
          </p:cNvPr>
          <p:cNvGrpSpPr/>
          <p:nvPr/>
        </p:nvGrpSpPr>
        <p:grpSpPr>
          <a:xfrm>
            <a:off x="5807968" y="1916833"/>
            <a:ext cx="1296144" cy="1169871"/>
            <a:chOff x="755576" y="1827081"/>
            <a:chExt cx="1296144" cy="1169871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5AA3FAC3-1140-11B1-FCD2-7E7D6254962F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5C4D0E23-AB28-2F26-4825-FF04E0D081CD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A2E723D-9AF7-32E4-77F0-4ADA9091A358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0F00D99-63F1-FAC3-FAF0-767C583FF27F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8F5446E7-34CB-F299-4439-04268AFF600E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CE500450-2E13-54EE-D119-A97DF50BA026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A94E3126-D010-B898-44F6-ADC8D5FE39D2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7B0BC13-612C-B7FE-C753-4A3C3ECB334C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1" name="Groeperen 30">
            <a:extLst>
              <a:ext uri="{FF2B5EF4-FFF2-40B4-BE49-F238E27FC236}">
                <a16:creationId xmlns:a16="http://schemas.microsoft.com/office/drawing/2014/main" id="{BD566D60-EBE4-CF0B-4868-7BBE745D5B20}"/>
              </a:ext>
            </a:extLst>
          </p:cNvPr>
          <p:cNvGrpSpPr/>
          <p:nvPr/>
        </p:nvGrpSpPr>
        <p:grpSpPr>
          <a:xfrm>
            <a:off x="5884854" y="3294519"/>
            <a:ext cx="1291267" cy="1129089"/>
            <a:chOff x="3392187" y="2294377"/>
            <a:chExt cx="1291267" cy="1129089"/>
          </a:xfrm>
        </p:grpSpPr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60A8F8FC-9F10-D57D-A78E-31FE9E6ABF5F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53ABBEA7-594A-3448-0B98-CD0D0874B7E9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D564AEE3-94CC-8044-6D29-F1D06DC615F0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4ADDFDBD-2C0C-79E4-F6F2-B274E6AF2987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9C519C0-2E5A-DD91-5F99-B0A7C6686456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C9F4F8E0-D80B-A3D6-C606-19FB73F8884E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4C2A2DC0-BA5D-DB89-68FB-7F05EB7F34FD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D21A64FC-EEE0-7589-B65F-D3F1FB1B2FE5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eperen 39">
            <a:extLst>
              <a:ext uri="{FF2B5EF4-FFF2-40B4-BE49-F238E27FC236}">
                <a16:creationId xmlns:a16="http://schemas.microsoft.com/office/drawing/2014/main" id="{CB31DFD6-3A8F-B34B-4296-5ECA066CE22E}"/>
              </a:ext>
            </a:extLst>
          </p:cNvPr>
          <p:cNvGrpSpPr/>
          <p:nvPr/>
        </p:nvGrpSpPr>
        <p:grpSpPr>
          <a:xfrm>
            <a:off x="7896201" y="1700809"/>
            <a:ext cx="1291267" cy="1129089"/>
            <a:chOff x="3392187" y="2294377"/>
            <a:chExt cx="1291267" cy="1129089"/>
          </a:xfrm>
        </p:grpSpPr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FA8B020B-3338-9262-A9BD-ECCAFDADF705}"/>
                </a:ext>
              </a:extLst>
            </p:cNvPr>
            <p:cNvSpPr/>
            <p:nvPr/>
          </p:nvSpPr>
          <p:spPr>
            <a:xfrm rot="10524488">
              <a:off x="3881916" y="3187779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DCA08836-2D07-67E4-D27B-85981205AF47}"/>
                </a:ext>
              </a:extLst>
            </p:cNvPr>
            <p:cNvSpPr/>
            <p:nvPr/>
          </p:nvSpPr>
          <p:spPr>
            <a:xfrm rot="10524488">
              <a:off x="3990542" y="2294377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445354B0-4557-446D-23F7-4159757D544C}"/>
                </a:ext>
              </a:extLst>
            </p:cNvPr>
            <p:cNvSpPr/>
            <p:nvPr/>
          </p:nvSpPr>
          <p:spPr>
            <a:xfrm rot="10524488">
              <a:off x="3831771" y="2563422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A10CDC5A-434C-000E-4C8A-4A749DB04A0E}"/>
                </a:ext>
              </a:extLst>
            </p:cNvPr>
            <p:cNvSpPr/>
            <p:nvPr/>
          </p:nvSpPr>
          <p:spPr>
            <a:xfrm rot="10524488">
              <a:off x="4222287" y="2928445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1BADB892-4B9A-23C9-1301-EDA70128DAC0}"/>
                </a:ext>
              </a:extLst>
            </p:cNvPr>
            <p:cNvSpPr/>
            <p:nvPr/>
          </p:nvSpPr>
          <p:spPr>
            <a:xfrm rot="10524488">
              <a:off x="3510283" y="3057869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28FAD3E-FEC9-9A43-2650-B4C2731A7131}"/>
                </a:ext>
              </a:extLst>
            </p:cNvPr>
            <p:cNvSpPr/>
            <p:nvPr/>
          </p:nvSpPr>
          <p:spPr>
            <a:xfrm rot="10524488">
              <a:off x="3392187" y="2486913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CB683E54-1343-F6FF-2661-1F21E8E589E1}"/>
                </a:ext>
              </a:extLst>
            </p:cNvPr>
            <p:cNvSpPr/>
            <p:nvPr/>
          </p:nvSpPr>
          <p:spPr>
            <a:xfrm rot="10524488">
              <a:off x="4538010" y="236222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0113C082-2732-BEE0-CE5E-CB6D19E37814}"/>
                </a:ext>
              </a:extLst>
            </p:cNvPr>
            <p:cNvSpPr/>
            <p:nvPr/>
          </p:nvSpPr>
          <p:spPr>
            <a:xfrm rot="10524488">
              <a:off x="4539438" y="3279450"/>
              <a:ext cx="144016" cy="144016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9" name="Groeperen 48">
            <a:extLst>
              <a:ext uri="{FF2B5EF4-FFF2-40B4-BE49-F238E27FC236}">
                <a16:creationId xmlns:a16="http://schemas.microsoft.com/office/drawing/2014/main" id="{06343ACE-F90B-7514-BB79-5E26F234543F}"/>
              </a:ext>
            </a:extLst>
          </p:cNvPr>
          <p:cNvGrpSpPr/>
          <p:nvPr/>
        </p:nvGrpSpPr>
        <p:grpSpPr>
          <a:xfrm>
            <a:off x="8040216" y="2636913"/>
            <a:ext cx="1296144" cy="1169871"/>
            <a:chOff x="755576" y="1827081"/>
            <a:chExt cx="1296144" cy="1169871"/>
          </a:xfrm>
        </p:grpSpPr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3B509142-084D-67E8-4350-C82906012267}"/>
                </a:ext>
              </a:extLst>
            </p:cNvPr>
            <p:cNvSpPr/>
            <p:nvPr/>
          </p:nvSpPr>
          <p:spPr>
            <a:xfrm>
              <a:off x="1475656" y="1971097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1545A3C-1E49-D2F0-92A0-8190DAD1AE47}"/>
                </a:ext>
              </a:extLst>
            </p:cNvPr>
            <p:cNvSpPr/>
            <p:nvPr/>
          </p:nvSpPr>
          <p:spPr>
            <a:xfrm>
              <a:off x="1295855" y="2852936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8F598621-E4A4-7107-DE70-679E53396B9D}"/>
                </a:ext>
              </a:extLst>
            </p:cNvPr>
            <p:cNvSpPr/>
            <p:nvPr/>
          </p:nvSpPr>
          <p:spPr>
            <a:xfrm>
              <a:off x="1475656" y="2597465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BB210038-51F4-3228-7BD5-73BC4F5C0B2E}"/>
                </a:ext>
              </a:extLst>
            </p:cNvPr>
            <p:cNvSpPr/>
            <p:nvPr/>
          </p:nvSpPr>
          <p:spPr>
            <a:xfrm>
              <a:off x="1115616" y="220235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5F213533-71AF-4C58-E5A2-5BCA2014A722}"/>
                </a:ext>
              </a:extLst>
            </p:cNvPr>
            <p:cNvSpPr/>
            <p:nvPr/>
          </p:nvSpPr>
          <p:spPr>
            <a:xfrm>
              <a:off x="1835696" y="2130342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8A7FA7E1-FD40-0A9E-BADF-E6CCA226F26F}"/>
                </a:ext>
              </a:extLst>
            </p:cNvPr>
            <p:cNvSpPr/>
            <p:nvPr/>
          </p:nvSpPr>
          <p:spPr>
            <a:xfrm>
              <a:off x="1907704" y="2708920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83A43BA6-80A2-B230-80AB-6EC46711FF64}"/>
                </a:ext>
              </a:extLst>
            </p:cNvPr>
            <p:cNvSpPr/>
            <p:nvPr/>
          </p:nvSpPr>
          <p:spPr>
            <a:xfrm>
              <a:off x="755576" y="27414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1EF194D4-407F-ABAB-1DF6-5A93DB11F299}"/>
                </a:ext>
              </a:extLst>
            </p:cNvPr>
            <p:cNvSpPr/>
            <p:nvPr/>
          </p:nvSpPr>
          <p:spPr>
            <a:xfrm>
              <a:off x="827584" y="1827081"/>
              <a:ext cx="144016" cy="144016"/>
            </a:xfrm>
            <a:prstGeom prst="ellipse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68" name="Rechte verbindingslijn 67">
            <a:extLst>
              <a:ext uri="{FF2B5EF4-FFF2-40B4-BE49-F238E27FC236}">
                <a16:creationId xmlns:a16="http://schemas.microsoft.com/office/drawing/2014/main" id="{CD5F08EA-E368-90C2-B771-6281A57A4047}"/>
              </a:ext>
            </a:extLst>
          </p:cNvPr>
          <p:cNvCxnSpPr/>
          <p:nvPr/>
        </p:nvCxnSpPr>
        <p:spPr>
          <a:xfrm>
            <a:off x="3215680" y="4077072"/>
            <a:ext cx="6336704" cy="0"/>
          </a:xfrm>
          <a:prstGeom prst="line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>
            <a:extLst>
              <a:ext uri="{FF2B5EF4-FFF2-40B4-BE49-F238E27FC236}">
                <a16:creationId xmlns:a16="http://schemas.microsoft.com/office/drawing/2014/main" id="{8BFCCBFF-0F71-5717-D2AF-5E4C21B65CD7}"/>
              </a:ext>
            </a:extLst>
          </p:cNvPr>
          <p:cNvCxnSpPr/>
          <p:nvPr/>
        </p:nvCxnSpPr>
        <p:spPr>
          <a:xfrm flipV="1">
            <a:off x="3215680" y="2348881"/>
            <a:ext cx="6336704" cy="15229"/>
          </a:xfrm>
          <a:prstGeom prst="line">
            <a:avLst/>
          </a:prstGeom>
          <a:ln w="28575" cmpd="sng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C01EC856-0A84-3EEA-D259-1465B978BBCC}"/>
              </a:ext>
            </a:extLst>
          </p:cNvPr>
          <p:cNvCxnSpPr/>
          <p:nvPr/>
        </p:nvCxnSpPr>
        <p:spPr>
          <a:xfrm flipV="1">
            <a:off x="2351584" y="5877273"/>
            <a:ext cx="7560840" cy="1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>
            <a:extLst>
              <a:ext uri="{FF2B5EF4-FFF2-40B4-BE49-F238E27FC236}">
                <a16:creationId xmlns:a16="http://schemas.microsoft.com/office/drawing/2014/main" id="{D7FCCCE9-78C8-2CD2-A889-C9BEDAE1C326}"/>
              </a:ext>
            </a:extLst>
          </p:cNvPr>
          <p:cNvCxnSpPr/>
          <p:nvPr/>
        </p:nvCxnSpPr>
        <p:spPr>
          <a:xfrm flipV="1">
            <a:off x="2351584" y="1268761"/>
            <a:ext cx="0" cy="4608513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kstvak 78">
            <a:extLst>
              <a:ext uri="{FF2B5EF4-FFF2-40B4-BE49-F238E27FC236}">
                <a16:creationId xmlns:a16="http://schemas.microsoft.com/office/drawing/2014/main" id="{16A4C378-F3A8-3C18-F730-016F22DED747}"/>
              </a:ext>
            </a:extLst>
          </p:cNvPr>
          <p:cNvSpPr txBox="1"/>
          <p:nvPr/>
        </p:nvSpPr>
        <p:spPr>
          <a:xfrm>
            <a:off x="3791744" y="5980638"/>
            <a:ext cx="64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T1			T2			T3</a:t>
            </a: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CD5016AD-7035-9259-E7CA-D874E55EBFDC}"/>
              </a:ext>
            </a:extLst>
          </p:cNvPr>
          <p:cNvSpPr txBox="1"/>
          <p:nvPr/>
        </p:nvSpPr>
        <p:spPr>
          <a:xfrm rot="16200000">
            <a:off x="1093309" y="2342150"/>
            <a:ext cx="1941384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Perceived threat</a:t>
            </a:r>
          </a:p>
        </p:txBody>
      </p: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6478C021-2CE4-17CC-9BF0-B137859AE714}"/>
              </a:ext>
            </a:extLst>
          </p:cNvPr>
          <p:cNvCxnSpPr/>
          <p:nvPr/>
        </p:nvCxnSpPr>
        <p:spPr>
          <a:xfrm>
            <a:off x="7680176" y="3212976"/>
            <a:ext cx="1872208" cy="0"/>
          </a:xfrm>
          <a:prstGeom prst="line">
            <a:avLst/>
          </a:prstGeom>
          <a:ln w="28575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C0D26609-D724-78FF-96EF-9135B343B8B3}"/>
              </a:ext>
            </a:extLst>
          </p:cNvPr>
          <p:cNvCxnSpPr/>
          <p:nvPr/>
        </p:nvCxnSpPr>
        <p:spPr>
          <a:xfrm>
            <a:off x="5303912" y="3789040"/>
            <a:ext cx="2232248" cy="0"/>
          </a:xfrm>
          <a:prstGeom prst="line">
            <a:avLst/>
          </a:prstGeom>
          <a:ln w="28575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4E8A00AA-1671-20E7-44E8-5712FA8780A8}"/>
              </a:ext>
            </a:extLst>
          </p:cNvPr>
          <p:cNvCxnSpPr/>
          <p:nvPr/>
        </p:nvCxnSpPr>
        <p:spPr>
          <a:xfrm>
            <a:off x="3215680" y="5085184"/>
            <a:ext cx="1800200" cy="0"/>
          </a:xfrm>
          <a:prstGeom prst="line">
            <a:avLst/>
          </a:prstGeom>
          <a:ln w="28575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A062ADA9-26E2-F1CB-722F-6498FEA0CBB5}"/>
              </a:ext>
            </a:extLst>
          </p:cNvPr>
          <p:cNvCxnSpPr/>
          <p:nvPr/>
        </p:nvCxnSpPr>
        <p:spPr>
          <a:xfrm>
            <a:off x="4871864" y="4099490"/>
            <a:ext cx="0" cy="985695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72CBD2E9-5552-1578-36C3-5C75C0BB7FAB}"/>
              </a:ext>
            </a:extLst>
          </p:cNvPr>
          <p:cNvCxnSpPr/>
          <p:nvPr/>
        </p:nvCxnSpPr>
        <p:spPr>
          <a:xfrm>
            <a:off x="7320136" y="3789041"/>
            <a:ext cx="0" cy="310449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A35DAA1A-B274-E93F-D00C-0647954E17CB}"/>
              </a:ext>
            </a:extLst>
          </p:cNvPr>
          <p:cNvCxnSpPr/>
          <p:nvPr/>
        </p:nvCxnSpPr>
        <p:spPr>
          <a:xfrm>
            <a:off x="9480376" y="3231602"/>
            <a:ext cx="0" cy="820874"/>
          </a:xfrm>
          <a:prstGeom prst="straightConnector1">
            <a:avLst/>
          </a:prstGeom>
          <a:ln w="28575" cmpd="sng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kstvak 70">
            <a:extLst>
              <a:ext uri="{FF2B5EF4-FFF2-40B4-BE49-F238E27FC236}">
                <a16:creationId xmlns:a16="http://schemas.microsoft.com/office/drawing/2014/main" id="{264845CA-2FF3-24B7-8D64-487971D76654}"/>
              </a:ext>
            </a:extLst>
          </p:cNvPr>
          <p:cNvSpPr txBox="1"/>
          <p:nvPr/>
        </p:nvSpPr>
        <p:spPr>
          <a:xfrm>
            <a:off x="5698952" y="4725145"/>
            <a:ext cx="4933552" cy="73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Level 2: differences between years within countries</a:t>
            </a:r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4297A6A3-145E-F275-C707-F6561225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2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1" grpId="1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2505</Words>
  <Application>Microsoft Office PowerPoint</Application>
  <PresentationFormat>Grand écran</PresentationFormat>
  <Paragraphs>609</Paragraphs>
  <Slides>44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Cambria Math</vt:lpstr>
      <vt:lpstr>Gill Sans MT</vt:lpstr>
      <vt:lpstr>Times New Roman</vt:lpstr>
      <vt:lpstr>KU Leuven</vt:lpstr>
      <vt:lpstr>KU Leuven Sedes</vt:lpstr>
      <vt:lpstr>Vergelijking</vt:lpstr>
      <vt:lpstr>Equation</vt:lpstr>
      <vt:lpstr>Werkblad</vt:lpstr>
      <vt:lpstr> Cross-country and cross-time comparisons using multilevel models   </vt:lpstr>
      <vt:lpstr>Présentation PowerPoint</vt:lpstr>
      <vt:lpstr>The purpose of comparative research</vt:lpstr>
      <vt:lpstr>Comparative research designs</vt:lpstr>
      <vt:lpstr>This webinar</vt:lpstr>
      <vt:lpstr>Issue 1: Data structures &amp; levels</vt:lpstr>
      <vt:lpstr>Decomposition of variance across levels</vt:lpstr>
      <vt:lpstr>Decomposition of variance across levels</vt:lpstr>
      <vt:lpstr>Decomposition of variance across levels</vt:lpstr>
      <vt:lpstr>Decomposition of variance across levels</vt:lpstr>
      <vt:lpstr>Issue 1: Data structures and levels</vt:lpstr>
      <vt:lpstr>Issue 2: Within vs. between effects </vt:lpstr>
      <vt:lpstr>Issue 2: Within vs. between effects </vt:lpstr>
      <vt:lpstr>Issue 2: Within vs. between effects </vt:lpstr>
      <vt:lpstr>Issue 2: Within vs. between effects </vt:lpstr>
      <vt:lpstr>Issue 2: Within vs. between effects </vt:lpstr>
      <vt:lpstr>Issue 2: Within vs. between effects </vt:lpstr>
      <vt:lpstr>Disentangling multilevel effects further…</vt:lpstr>
      <vt:lpstr>Disentangling multilevel effects further…</vt:lpstr>
      <vt:lpstr>Disentangling multilevel effects further…</vt:lpstr>
      <vt:lpstr>Disentangling multilevel effects further…</vt:lpstr>
      <vt:lpstr>Statistical approach: multilevel modelling</vt:lpstr>
      <vt:lpstr>The basics of multilevel modelling</vt:lpstr>
      <vt:lpstr>The basics of multilevel modelling</vt:lpstr>
      <vt:lpstr>The basics of multilevel modelling</vt:lpstr>
      <vt:lpstr>The basics of multilevel modeling</vt:lpstr>
      <vt:lpstr>The basics of multilevel modelling</vt:lpstr>
      <vt:lpstr>Societal growth curve models</vt:lpstr>
      <vt:lpstr>Societal growth curve models</vt:lpstr>
      <vt:lpstr>Societal growth curve models</vt:lpstr>
      <vt:lpstr>Illustration 1: perceived ethnic threat, ESS data</vt:lpstr>
      <vt:lpstr>Economic threat perceptions</vt:lpstr>
      <vt:lpstr>Illustration 1: perceived ethnic threat, ESS data</vt:lpstr>
      <vt:lpstr>Illustration 1: perceived ethnic threat, ESS data</vt:lpstr>
      <vt:lpstr>Illustration 1: perceived ethnic threat, ESS data</vt:lpstr>
      <vt:lpstr>Illustration 1: perceived ethnic threat, ESS data</vt:lpstr>
      <vt:lpstr>Illustration 2: perceived ethnic threat, ISSP data</vt:lpstr>
      <vt:lpstr>Illustration 2: perceived ethnic threat, ISSP data</vt:lpstr>
      <vt:lpstr>Illustration 2: perceived ethnic threat, ISSP data</vt:lpstr>
      <vt:lpstr>Illustration 2: perceived ethnic threat, ISSP data</vt:lpstr>
      <vt:lpstr>Illustration 2: perceived ethnic threat, ISSP data</vt:lpstr>
      <vt:lpstr>Take home messages</vt:lpstr>
      <vt:lpstr>References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 Nisple</dc:creator>
  <cp:lastModifiedBy>Karin Nisple</cp:lastModifiedBy>
  <cp:revision>2</cp:revision>
  <dcterms:created xsi:type="dcterms:W3CDTF">2017-09-13T11:47:32Z</dcterms:created>
  <dcterms:modified xsi:type="dcterms:W3CDTF">2025-10-14T12:17:15Z</dcterms:modified>
</cp:coreProperties>
</file>